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48" r:id="rId1"/>
  </p:sldMasterIdLst>
  <p:notesMasterIdLst>
    <p:notesMasterId r:id="rId23"/>
  </p:notesMasterIdLst>
  <p:sldIdLst>
    <p:sldId id="288" r:id="rId2"/>
    <p:sldId id="257" r:id="rId3"/>
    <p:sldId id="266" r:id="rId4"/>
    <p:sldId id="275" r:id="rId5"/>
    <p:sldId id="276" r:id="rId6"/>
    <p:sldId id="272" r:id="rId7"/>
    <p:sldId id="263" r:id="rId8"/>
    <p:sldId id="262" r:id="rId9"/>
    <p:sldId id="277" r:id="rId10"/>
    <p:sldId id="278" r:id="rId11"/>
    <p:sldId id="285" r:id="rId12"/>
    <p:sldId id="282" r:id="rId13"/>
    <p:sldId id="281" r:id="rId14"/>
    <p:sldId id="279" r:id="rId15"/>
    <p:sldId id="283" r:id="rId16"/>
    <p:sldId id="268" r:id="rId17"/>
    <p:sldId id="287" r:id="rId18"/>
    <p:sldId id="270" r:id="rId19"/>
    <p:sldId id="280" r:id="rId20"/>
    <p:sldId id="290" r:id="rId21"/>
    <p:sldId id="291" r:id="rId2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Qureshi, Sana" initials="QS" lastIdx="1" clrIdx="0">
    <p:extLst>
      <p:ext uri="{19B8F6BF-5375-455C-9EA6-DF929625EA0E}">
        <p15:presenceInfo xmlns:p15="http://schemas.microsoft.com/office/powerpoint/2012/main" userId="S::sana.qureshi@dep.nj.gov::fe07c6ae-5cbb-4200-9439-e0ca733d195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764" autoAdjust="0"/>
    <p:restoredTop sz="60887" autoAdjust="0"/>
  </p:normalViewPr>
  <p:slideViewPr>
    <p:cSldViewPr snapToGrid="0">
      <p:cViewPr varScale="1">
        <p:scale>
          <a:sx n="67" d="100"/>
          <a:sy n="67" d="100"/>
        </p:scale>
        <p:origin x="1176" y="32"/>
      </p:cViewPr>
      <p:guideLst>
        <p:guide orient="horz" pos="2160"/>
        <p:guide pos="2880"/>
      </p:guideLst>
    </p:cSldViewPr>
  </p:slideViewPr>
  <p:outlineViewPr>
    <p:cViewPr>
      <p:scale>
        <a:sx n="33" d="100"/>
        <a:sy n="33" d="100"/>
      </p:scale>
      <p:origin x="0" y="-1296"/>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50" d="100"/>
          <a:sy n="50" d="100"/>
        </p:scale>
        <p:origin x="2684" y="3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Sheet1!$B$1</c:f>
              <c:strCache>
                <c:ptCount val="1"/>
                <c:pt idx="0">
                  <c:v>Number of RAOs submitted</c:v>
                </c:pt>
              </c:strCache>
            </c:strRef>
          </c:tx>
          <c:spPr>
            <a:ln w="25400" cap="rnd">
              <a:solidFill>
                <a:schemeClr val="lt1"/>
              </a:solidFill>
              <a:round/>
            </a:ln>
            <a:effectLst>
              <a:outerShdw dist="25400" dir="2700000" algn="tl" rotWithShape="0">
                <a:schemeClr val="accent1"/>
              </a:outerShdw>
            </a:effectLst>
          </c:spPr>
          <c:marker>
            <c:symbol val="none"/>
          </c:marker>
          <c:dLbls>
            <c:spPr>
              <a:solidFill>
                <a:schemeClr val="accent1"/>
              </a:solidFill>
              <a:ln>
                <a:noFill/>
              </a:ln>
              <a:effectLst/>
            </c:spPr>
            <c:txPr>
              <a:bodyPr rot="0" spcFirstLastPara="1" vertOverflow="ellipsis" vert="horz" wrap="square" lIns="38100" tIns="19050" rIns="38100" bIns="19050" anchor="ctr" anchorCtr="1">
                <a:spAutoFit/>
              </a:bodyPr>
              <a:lstStyle/>
              <a:p>
                <a:pPr>
                  <a:defRPr sz="2400" b="1" i="0" u="none" strike="noStrike" kern="1200" baseline="0">
                    <a:solidFill>
                      <a:schemeClr val="lt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accent1">
                          <a:lumMod val="60000"/>
                          <a:lumOff val="40000"/>
                        </a:schemeClr>
                      </a:solidFill>
                    </a:ln>
                    <a:effectLst/>
                  </c:spPr>
                </c15:leaderLines>
              </c:ext>
            </c:extLst>
          </c:dLbls>
          <c:cat>
            <c:numRef>
              <c:f>Sheet1!$A$2:$A$9</c:f>
              <c:numCache>
                <c:formatCode>General</c:formatCode>
                <c:ptCount val="8"/>
                <c:pt idx="0">
                  <c:v>2011</c:v>
                </c:pt>
                <c:pt idx="1">
                  <c:v>2012</c:v>
                </c:pt>
                <c:pt idx="2">
                  <c:v>2013</c:v>
                </c:pt>
                <c:pt idx="3">
                  <c:v>2014</c:v>
                </c:pt>
                <c:pt idx="4">
                  <c:v>2015</c:v>
                </c:pt>
                <c:pt idx="5">
                  <c:v>2016</c:v>
                </c:pt>
                <c:pt idx="6">
                  <c:v>2017</c:v>
                </c:pt>
                <c:pt idx="7">
                  <c:v>2018</c:v>
                </c:pt>
              </c:numCache>
            </c:numRef>
          </c:cat>
          <c:val>
            <c:numRef>
              <c:f>Sheet1!$B$2:$B$9</c:f>
              <c:numCache>
                <c:formatCode>General</c:formatCode>
                <c:ptCount val="8"/>
                <c:pt idx="0">
                  <c:v>762</c:v>
                </c:pt>
                <c:pt idx="1">
                  <c:v>1278</c:v>
                </c:pt>
                <c:pt idx="2">
                  <c:v>1750</c:v>
                </c:pt>
                <c:pt idx="3">
                  <c:v>1742</c:v>
                </c:pt>
                <c:pt idx="4">
                  <c:v>1891</c:v>
                </c:pt>
                <c:pt idx="5">
                  <c:v>1939</c:v>
                </c:pt>
                <c:pt idx="6">
                  <c:v>1803</c:v>
                </c:pt>
                <c:pt idx="7">
                  <c:v>1735</c:v>
                </c:pt>
              </c:numCache>
            </c:numRef>
          </c:val>
          <c:smooth val="0"/>
          <c:extLst>
            <c:ext xmlns:c16="http://schemas.microsoft.com/office/drawing/2014/chart" uri="{C3380CC4-5D6E-409C-BE32-E72D297353CC}">
              <c16:uniqueId val="{00000000-D1F3-4FAA-A5A3-ED6C75323910}"/>
            </c:ext>
          </c:extLst>
        </c:ser>
        <c:dLbls>
          <c:dLblPos val="ctr"/>
          <c:showLegendKey val="0"/>
          <c:showVal val="1"/>
          <c:showCatName val="0"/>
          <c:showSerName val="0"/>
          <c:showPercent val="0"/>
          <c:showBubbleSize val="0"/>
        </c:dLbls>
        <c:dropLines>
          <c:spPr>
            <a:ln w="9525" cap="flat" cmpd="sng" algn="ctr">
              <a:gradFill>
                <a:gsLst>
                  <a:gs pos="0">
                    <a:schemeClr val="lt1"/>
                  </a:gs>
                  <a:gs pos="100000">
                    <a:schemeClr val="lt1">
                      <a:alpha val="0"/>
                    </a:schemeClr>
                  </a:gs>
                </a:gsLst>
                <a:lin ang="5400000" scaled="0"/>
              </a:gradFill>
              <a:round/>
            </a:ln>
            <a:effectLst/>
          </c:spPr>
        </c:dropLines>
        <c:smooth val="0"/>
        <c:axId val="578813024"/>
        <c:axId val="578811712"/>
      </c:lineChart>
      <c:catAx>
        <c:axId val="578813024"/>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2400" b="0" i="0" u="none" strike="noStrike" kern="1200" spc="30" baseline="0">
                <a:solidFill>
                  <a:schemeClr val="lt1"/>
                </a:solidFill>
                <a:latin typeface="+mn-lt"/>
                <a:ea typeface="+mn-ea"/>
                <a:cs typeface="+mn-cs"/>
              </a:defRPr>
            </a:pPr>
            <a:endParaRPr lang="en-US"/>
          </a:p>
        </c:txPr>
        <c:crossAx val="578811712"/>
        <c:crosses val="autoZero"/>
        <c:auto val="1"/>
        <c:lblAlgn val="ctr"/>
        <c:lblOffset val="100"/>
        <c:noMultiLvlLbl val="0"/>
      </c:catAx>
      <c:valAx>
        <c:axId val="578811712"/>
        <c:scaling>
          <c:orientation val="minMax"/>
        </c:scaling>
        <c:delete val="1"/>
        <c:axPos val="l"/>
        <c:numFmt formatCode="General" sourceLinked="1"/>
        <c:majorTickMark val="none"/>
        <c:minorTickMark val="none"/>
        <c:tickLblPos val="nextTo"/>
        <c:crossAx val="578813024"/>
        <c:crosses val="autoZero"/>
        <c:crossBetween val="between"/>
      </c:valAx>
      <c:spPr>
        <a:noFill/>
        <a:ln>
          <a:noFill/>
        </a:ln>
        <a:effectLst/>
      </c:spPr>
    </c:plotArea>
    <c:legend>
      <c:legendPos val="t"/>
      <c:layout>
        <c:manualLayout>
          <c:xMode val="edge"/>
          <c:yMode val="edge"/>
          <c:x val="0.58525449024754261"/>
          <c:y val="4.9305857216621812E-2"/>
          <c:w val="0.37600065616797901"/>
          <c:h val="7.48438572209493E-2"/>
        </c:manualLayout>
      </c:layout>
      <c:overlay val="0"/>
      <c:spPr>
        <a:noFill/>
        <a:ln>
          <a:noFill/>
        </a:ln>
        <a:effectLst/>
      </c:spPr>
      <c:txPr>
        <a:bodyPr rot="0" spcFirstLastPara="1" vertOverflow="ellipsis" vert="horz" wrap="square" anchor="ctr" anchorCtr="1"/>
        <a:lstStyle/>
        <a:p>
          <a:pPr>
            <a:defRPr sz="1600" b="0" i="0" u="none" strike="noStrike" kern="1200" baseline="0">
              <a:solidFill>
                <a:schemeClr val="lt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accent1"/>
    </a:solidFill>
    <a:ln w="9525" cap="flat" cmpd="sng" algn="ctr">
      <a:solidFill>
        <a:schemeClr val="lt1">
          <a:lumMod val="85000"/>
        </a:schemeClr>
      </a:solidFill>
      <a:round/>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38">
  <cs:axisTitle>
    <cs:lnRef idx="0"/>
    <cs:fillRef idx="0"/>
    <cs:effectRef idx="0"/>
    <cs:fontRef idx="minor">
      <a:schemeClr val="lt1"/>
    </cs:fontRef>
    <cs:defRPr sz="1197" b="1" kern="1200"/>
  </cs:axisTitle>
  <cs:categoryAxis>
    <cs:lnRef idx="0">
      <cs:styleClr val="0"/>
    </cs:lnRef>
    <cs:fillRef idx="0"/>
    <cs:effectRef idx="0"/>
    <cs:fontRef idx="minor">
      <a:schemeClr val="lt1"/>
    </cs:fontRef>
    <cs:defRPr sz="1197" kern="1200" spc="30" baseline="0"/>
  </cs:categoryAxis>
  <cs:chartArea>
    <cs:lnRef idx="0">
      <cs:styleClr val="0"/>
    </cs:lnRef>
    <cs:fillRef idx="0">
      <cs:styleClr val="0"/>
    </cs:fillRef>
    <cs:effectRef idx="0"/>
    <cs:fontRef idx="minor">
      <a:schemeClr val="dk1"/>
    </cs:fontRef>
    <cs:spPr>
      <a:solidFill>
        <a:schemeClr val="phClr"/>
      </a:solidFill>
      <a:ln w="9525" cap="flat" cmpd="sng" algn="ctr">
        <a:solidFill>
          <a:schemeClr val="lt1">
            <a:lumMod val="85000"/>
          </a:schemeClr>
        </a:solidFill>
        <a:round/>
      </a:ln>
    </cs:spPr>
    <cs:defRPr sz="1330" kern="1200"/>
  </cs:chartArea>
  <cs:dataLabel>
    <cs:lnRef idx="0"/>
    <cs:fillRef idx="0">
      <cs:styleClr val="0"/>
    </cs:fillRef>
    <cs:effectRef idx="0"/>
    <cs:fontRef idx="minor">
      <a:schemeClr val="lt1"/>
    </cs:fontRef>
    <cs:spPr>
      <a:solidFill>
        <a:schemeClr val="phClr"/>
      </a:solidFill>
    </cs:spPr>
    <cs:defRPr sz="1197" b="1" kern="1200"/>
  </cs:dataLabel>
  <cs:dataLabelCallout>
    <cs:lnRef idx="0">
      <cs:styleClr val="auto"/>
    </cs:lnRef>
    <cs:fillRef idx="0"/>
    <cs:effectRef idx="0"/>
    <cs:fontRef idx="minor">
      <cs:styleClr val="auto"/>
    </cs:fontRef>
    <cs:spPr>
      <a:solidFill>
        <a:schemeClr val="lt1"/>
      </a:solidFill>
      <a:ln>
        <a:solidFill>
          <a:schemeClr val="ph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pattFill prst="ltUpDiag">
        <a:fgClr>
          <a:schemeClr val="phClr"/>
        </a:fgClr>
        <a:bgClr>
          <a:schemeClr val="lt1"/>
        </a:bgClr>
      </a:pattFill>
    </cs:spPr>
  </cs:dataPoint>
  <cs:dataPoint3D>
    <cs:lnRef idx="0"/>
    <cs:fillRef idx="0">
      <cs:styleClr val="auto"/>
    </cs:fillRef>
    <cs:effectRef idx="0"/>
    <cs:fontRef idx="minor">
      <a:schemeClr val="dk1"/>
    </cs:fontRef>
    <cs:spPr>
      <a:pattFill prst="ltUpDiag">
        <a:fgClr>
          <a:schemeClr val="phClr"/>
        </a:fgClr>
        <a:bgClr>
          <a:schemeClr val="lt1"/>
        </a:bgClr>
      </a:pattFill>
    </cs:spPr>
  </cs:dataPoint3D>
  <cs:dataPointLine>
    <cs:lnRef idx="0">
      <cs:styleClr val="auto"/>
    </cs:lnRef>
    <cs:fillRef idx="0"/>
    <cs:effectRef idx="0">
      <cs:styleClr val="auto"/>
    </cs:effectRef>
    <cs:fontRef idx="minor">
      <a:schemeClr val="dk1"/>
    </cs:fontRef>
    <cs:spPr>
      <a:ln w="25400" cap="rnd">
        <a:solidFill>
          <a:schemeClr val="lt1"/>
        </a:solidFill>
        <a:round/>
      </a:ln>
      <a:effectLst>
        <a:outerShdw dist="25400" dir="2700000" algn="tl" rotWithShape="0">
          <a:schemeClr val="phClr"/>
        </a:outerShdw>
      </a:effectLst>
    </cs:spPr>
  </cs:dataPointLine>
  <cs:dataPointMarker>
    <cs:lnRef idx="0"/>
    <cs:fillRef idx="0">
      <cs:styleClr val="auto"/>
    </cs:fillRef>
    <cs:effectRef idx="0"/>
    <cs:fontRef idx="minor">
      <a:schemeClr val="dk1"/>
    </cs:fontRef>
    <cs:spPr>
      <a:solidFill>
        <a:schemeClr val="phClr"/>
      </a:solidFill>
    </cs:spPr>
  </cs:dataPointMarker>
  <cs:dataPointMarkerLayout symbol="circle" size="14"/>
  <cs:dataPointWireframe>
    <cs:lnRef idx="0">
      <cs:styleClr val="auto"/>
    </cs:lnRef>
    <cs:fillRef idx="0"/>
    <cs:effectRef idx="0"/>
    <cs:fontRef idx="minor">
      <a:schemeClr val="dk1"/>
    </cs:fontRef>
    <cs:spPr>
      <a:ln w="9525" cap="rnd">
        <a:solidFill>
          <a:schemeClr val="phClr"/>
        </a:solidFill>
        <a:round/>
      </a:ln>
    </cs:spPr>
  </cs:dataPointWireframe>
  <cs:dataTable>
    <cs:lnRef idx="0">
      <cs:styleClr val="0"/>
    </cs:lnRef>
    <cs:fillRef idx="0"/>
    <cs:effectRef idx="0"/>
    <cs:fontRef idx="minor">
      <a:schemeClr val="lt1"/>
    </cs:fontRef>
    <cs:spPr>
      <a:ln w="9525">
        <a:solidFill>
          <a:schemeClr val="phClr">
            <a:lumMod val="60000"/>
            <a:lumOff val="40000"/>
          </a:schemeClr>
        </a:solidFill>
      </a:ln>
    </cs:spPr>
    <cs:defRPr sz="1197" kern="1200"/>
  </cs:dataTable>
  <cs:downBar>
    <cs:lnRef idx="0">
      <cs:styleClr val="0"/>
    </cs:lnRef>
    <cs:fillRef idx="0"/>
    <cs:effectRef idx="0"/>
    <cs:fontRef idx="minor">
      <a:schemeClr val="dk1"/>
    </cs:fontRef>
    <cs:spPr>
      <a:solidFill>
        <a:schemeClr val="dk1">
          <a:lumMod val="35000"/>
          <a:lumOff val="65000"/>
        </a:schemeClr>
      </a:solidFill>
      <a:ln w="9525">
        <a:solidFill>
          <a:schemeClr val="phClr">
            <a:lumMod val="60000"/>
            <a:lumOff val="40000"/>
          </a:schemeClr>
        </a:solidFill>
      </a:ln>
    </cs:spPr>
  </cs:downBar>
  <cs:dropLine>
    <cs:lnRef idx="0"/>
    <cs:fillRef idx="0"/>
    <cs:effectRef idx="0"/>
    <cs:fontRef idx="minor">
      <a:schemeClr val="dk1"/>
    </cs:fontRef>
    <cs:spPr>
      <a:ln w="9525" cap="flat" cmpd="sng" algn="ctr">
        <a:gradFill>
          <a:gsLst>
            <a:gs pos="0">
              <a:schemeClr val="lt1"/>
            </a:gs>
            <a:gs pos="100000">
              <a:schemeClr val="lt1">
                <a:alpha val="0"/>
              </a:schemeClr>
            </a:gs>
          </a:gsLst>
          <a:lin ang="5400000" scaled="0"/>
        </a:gradFill>
        <a:round/>
      </a:ln>
    </cs:spPr>
  </cs:dropLine>
  <cs:errorBar>
    <cs:lnRef idx="0">
      <cs:styleClr val="0"/>
    </cs:lnRef>
    <cs:fillRef idx="0"/>
    <cs:effectRef idx="0"/>
    <cs:fontRef idx="minor">
      <a:schemeClr val="dk1"/>
    </cs:fontRef>
    <cs:spPr>
      <a:ln w="9525">
        <a:solidFill>
          <a:schemeClr val="phClr">
            <a:lumMod val="60000"/>
            <a:lumOff val="40000"/>
          </a:schemeClr>
        </a:solidFill>
        <a:round/>
      </a:ln>
      <a:effectLst>
        <a:glow rad="25400">
          <a:schemeClr val="lt1"/>
        </a:glow>
      </a:effectLst>
    </cs:spPr>
  </cs:errorBar>
  <cs:floor>
    <cs:lnRef idx="0"/>
    <cs:fillRef idx="0"/>
    <cs:effectRef idx="0"/>
    <cs:fontRef idx="minor">
      <a:schemeClr val="dk1"/>
    </cs:fontRef>
  </cs:floor>
  <cs:gridlineMajor>
    <cs:lnRef idx="0">
      <cs:styleClr val="0"/>
    </cs:lnRef>
    <cs:fillRef idx="0"/>
    <cs:effectRef idx="0"/>
    <cs:fontRef idx="minor">
      <a:schemeClr val="dk1"/>
    </cs:fontRef>
    <cs:spPr>
      <a:ln w="9525" cap="flat" cmpd="sng" algn="ctr">
        <a:solidFill>
          <a:schemeClr val="lt1">
            <a:alpha val="25000"/>
          </a:schemeClr>
        </a:solidFill>
        <a:round/>
      </a:ln>
    </cs:spPr>
  </cs:gridlineMajor>
  <cs:gridlineMinor>
    <cs:lnRef idx="0">
      <cs:styleClr val="0"/>
    </cs:lnRef>
    <cs:fillRef idx="0"/>
    <cs:effectRef idx="0"/>
    <cs:fontRef idx="minor">
      <a:schemeClr val="dk1"/>
    </cs:fontRef>
    <cs:spPr>
      <a:ln>
        <a:solidFill>
          <a:schemeClr val="lt1">
            <a:alpha val="10000"/>
          </a:schemeClr>
        </a:solidFill>
      </a:ln>
    </cs:spPr>
  </cs:gridlineMinor>
  <cs:hiLoLine>
    <cs:lnRef idx="0">
      <cs:styleClr val="0"/>
    </cs:lnRef>
    <cs:fillRef idx="0"/>
    <cs:effectRef idx="0"/>
    <cs:fontRef idx="minor">
      <a:schemeClr val="dk1"/>
    </cs:fontRef>
    <cs:spPr>
      <a:ln w="9525">
        <a:solidFill>
          <a:schemeClr val="phClr">
            <a:lumMod val="60000"/>
            <a:lumOff val="40000"/>
          </a:schemeClr>
        </a:solidFill>
        <a:prstDash val="dash"/>
      </a:ln>
    </cs:spPr>
  </cs:hiLoLine>
  <cs:leaderLine>
    <cs:lnRef idx="0">
      <cs:styleClr val="0"/>
    </cs:lnRef>
    <cs:fillRef idx="0"/>
    <cs:effectRef idx="0"/>
    <cs:fontRef idx="minor">
      <a:schemeClr val="dk1"/>
    </cs:fontRef>
    <cs:spPr>
      <a:ln w="9525">
        <a:solidFill>
          <a:schemeClr val="phClr">
            <a:lumMod val="60000"/>
            <a:lumOff val="40000"/>
          </a:schemeClr>
        </a:solidFill>
      </a:ln>
    </cs:spPr>
  </cs:leaderLine>
  <cs:legend>
    <cs:lnRef idx="0"/>
    <cs:fillRef idx="0"/>
    <cs:effectRef idx="0"/>
    <cs:fontRef idx="minor">
      <a:schemeClr val="lt1"/>
    </cs:fontRef>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styleClr val="0"/>
    </cs:lnRef>
    <cs:fillRef idx="0"/>
    <cs:effectRef idx="0"/>
    <cs:fontRef idx="minor">
      <a:schemeClr val="lt1"/>
    </cs:fontRef>
    <cs:defRPr sz="1197" kern="1200"/>
  </cs:seriesAxis>
  <cs:seriesLine>
    <cs:lnRef idx="0">
      <cs:styleClr val="0"/>
    </cs:lnRef>
    <cs:fillRef idx="0"/>
    <cs:effectRef idx="0"/>
    <cs:fontRef idx="minor">
      <a:schemeClr val="dk1"/>
    </cs:fontRef>
    <cs:spPr>
      <a:ln w="9525">
        <a:solidFill>
          <a:schemeClr val="phClr">
            <a:lumMod val="60000"/>
            <a:lumOff val="40000"/>
            <a:tint val="50000"/>
          </a:schemeClr>
        </a:solidFill>
        <a:prstDash val="dash"/>
      </a:ln>
    </cs:spPr>
  </cs:seriesLine>
  <cs:title>
    <cs:lnRef idx="0"/>
    <cs:fillRef idx="0"/>
    <cs:effectRef idx="0"/>
    <cs:fontRef idx="minor">
      <a:schemeClr val="lt1"/>
    </cs:fontRef>
    <cs:defRPr sz="1995" b="1" kern="1200" cap="all" spc="100" normalizeH="0" baseline="0"/>
  </cs:title>
  <cs:trendline>
    <cs:lnRef idx="0"/>
    <cs:fillRef idx="0"/>
    <cs:effectRef idx="0"/>
    <cs:fontRef idx="minor">
      <a:schemeClr val="dk1"/>
    </cs:fontRef>
    <cs:spPr>
      <a:ln w="28575" cap="rnd">
        <a:solidFill>
          <a:schemeClr val="lt1">
            <a:alpha val="50000"/>
          </a:schemeClr>
        </a:solidFill>
        <a:round/>
      </a:ln>
    </cs:spPr>
  </cs:trendline>
  <cs:trendlineLabel>
    <cs:lnRef idx="0"/>
    <cs:fillRef idx="0"/>
    <cs:effectRef idx="0"/>
    <cs:fontRef idx="minor">
      <a:schemeClr val="lt1"/>
    </cs:fontRef>
    <cs:defRPr sz="1197" kern="1200"/>
  </cs:trendlineLabel>
  <cs:upBar>
    <cs:lnRef idx="0">
      <cs:styleClr val="0"/>
    </cs:lnRef>
    <cs:fillRef idx="0"/>
    <cs:effectRef idx="0"/>
    <cs:fontRef idx="minor">
      <a:schemeClr val="dk1"/>
    </cs:fontRef>
    <cs:spPr>
      <a:solidFill>
        <a:schemeClr val="lt1">
          <a:lumMod val="95000"/>
        </a:schemeClr>
      </a:solidFill>
      <a:ln w="9525">
        <a:solidFill>
          <a:schemeClr val="phClr">
            <a:lumMod val="60000"/>
            <a:lumOff val="40000"/>
          </a:schemeClr>
        </a:solidFill>
      </a:ln>
    </cs:spPr>
  </cs:upBar>
  <cs:valueAxis>
    <cs:lnRef idx="0"/>
    <cs:fillRef idx="0"/>
    <cs:effectRef idx="0"/>
    <cs:fontRef idx="minor">
      <a:schemeClr val="lt1"/>
    </cs:fontRef>
    <cs:defRPr sz="1197" kern="1200"/>
  </cs:valueAxis>
  <cs:wall>
    <cs:lnRef idx="0"/>
    <cs:fillRef idx="0"/>
    <cs:effectRef idx="0"/>
    <cs:fontRef idx="minor">
      <a:schemeClr val="dk1"/>
    </cs:fontRef>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30837C32-C1F4-430A-88DF-53C516E63748}" type="datetimeFigureOut">
              <a:rPr lang="en-US" smtClean="0"/>
              <a:t>11/20/2019</a:t>
            </a:fld>
            <a:endParaRPr lang="en-US" dirty="0"/>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00867AAC-D0DC-449C-B8E3-E4C3D13F4528}" type="slidenum">
              <a:rPr lang="en-US" smtClean="0"/>
              <a:t>‹#›</a:t>
            </a:fld>
            <a:endParaRPr lang="en-US" dirty="0"/>
          </a:p>
        </p:txBody>
      </p:sp>
    </p:spTree>
    <p:extLst>
      <p:ext uri="{BB962C8B-B14F-4D97-AF65-F5344CB8AC3E}">
        <p14:creationId xmlns:p14="http://schemas.microsoft.com/office/powerpoint/2010/main" val="6963571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6B7F013-289E-4AEB-94FB-D1BCD59DBD43}" type="slidenum">
              <a:rPr lang="en-US" smtClean="0"/>
              <a:t>0</a:t>
            </a:fld>
            <a:endParaRPr lang="en-US"/>
          </a:p>
        </p:txBody>
      </p:sp>
    </p:spTree>
    <p:extLst>
      <p:ext uri="{BB962C8B-B14F-4D97-AF65-F5344CB8AC3E}">
        <p14:creationId xmlns:p14="http://schemas.microsoft.com/office/powerpoint/2010/main" val="121565976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600" dirty="0"/>
          </a:p>
        </p:txBody>
      </p:sp>
      <p:sp>
        <p:nvSpPr>
          <p:cNvPr id="4" name="Slide Number Placeholder 3"/>
          <p:cNvSpPr>
            <a:spLocks noGrp="1"/>
          </p:cNvSpPr>
          <p:nvPr>
            <p:ph type="sldNum" sz="quarter" idx="5"/>
          </p:nvPr>
        </p:nvSpPr>
        <p:spPr/>
        <p:txBody>
          <a:bodyPr/>
          <a:lstStyle/>
          <a:p>
            <a:fld id="{00867AAC-D0DC-449C-B8E3-E4C3D13F4528}" type="slidenum">
              <a:rPr lang="en-US" smtClean="0"/>
              <a:t>9</a:t>
            </a:fld>
            <a:endParaRPr lang="en-US" dirty="0"/>
          </a:p>
        </p:txBody>
      </p:sp>
    </p:spTree>
    <p:extLst>
      <p:ext uri="{BB962C8B-B14F-4D97-AF65-F5344CB8AC3E}">
        <p14:creationId xmlns:p14="http://schemas.microsoft.com/office/powerpoint/2010/main" val="63625105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600" dirty="0"/>
          </a:p>
        </p:txBody>
      </p:sp>
      <p:sp>
        <p:nvSpPr>
          <p:cNvPr id="4" name="Slide Number Placeholder 3"/>
          <p:cNvSpPr>
            <a:spLocks noGrp="1"/>
          </p:cNvSpPr>
          <p:nvPr>
            <p:ph type="sldNum" sz="quarter" idx="5"/>
          </p:nvPr>
        </p:nvSpPr>
        <p:spPr/>
        <p:txBody>
          <a:bodyPr/>
          <a:lstStyle/>
          <a:p>
            <a:fld id="{00867AAC-D0DC-449C-B8E3-E4C3D13F4528}" type="slidenum">
              <a:rPr lang="en-US" smtClean="0"/>
              <a:t>10</a:t>
            </a:fld>
            <a:endParaRPr lang="en-US" dirty="0"/>
          </a:p>
        </p:txBody>
      </p:sp>
    </p:spTree>
    <p:extLst>
      <p:ext uri="{BB962C8B-B14F-4D97-AF65-F5344CB8AC3E}">
        <p14:creationId xmlns:p14="http://schemas.microsoft.com/office/powerpoint/2010/main" val="170111337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600" dirty="0"/>
          </a:p>
        </p:txBody>
      </p:sp>
      <p:sp>
        <p:nvSpPr>
          <p:cNvPr id="4" name="Slide Number Placeholder 3"/>
          <p:cNvSpPr>
            <a:spLocks noGrp="1"/>
          </p:cNvSpPr>
          <p:nvPr>
            <p:ph type="sldNum" sz="quarter" idx="5"/>
          </p:nvPr>
        </p:nvSpPr>
        <p:spPr/>
        <p:txBody>
          <a:bodyPr/>
          <a:lstStyle/>
          <a:p>
            <a:fld id="{00867AAC-D0DC-449C-B8E3-E4C3D13F4528}" type="slidenum">
              <a:rPr lang="en-US" smtClean="0"/>
              <a:t>11</a:t>
            </a:fld>
            <a:endParaRPr lang="en-US" dirty="0"/>
          </a:p>
        </p:txBody>
      </p:sp>
    </p:spTree>
    <p:extLst>
      <p:ext uri="{BB962C8B-B14F-4D97-AF65-F5344CB8AC3E}">
        <p14:creationId xmlns:p14="http://schemas.microsoft.com/office/powerpoint/2010/main" val="4284355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600" dirty="0"/>
          </a:p>
        </p:txBody>
      </p:sp>
      <p:sp>
        <p:nvSpPr>
          <p:cNvPr id="4" name="Slide Number Placeholder 3"/>
          <p:cNvSpPr>
            <a:spLocks noGrp="1"/>
          </p:cNvSpPr>
          <p:nvPr>
            <p:ph type="sldNum" sz="quarter" idx="5"/>
          </p:nvPr>
        </p:nvSpPr>
        <p:spPr/>
        <p:txBody>
          <a:bodyPr/>
          <a:lstStyle/>
          <a:p>
            <a:fld id="{00867AAC-D0DC-449C-B8E3-E4C3D13F4528}" type="slidenum">
              <a:rPr lang="en-US" smtClean="0"/>
              <a:t>12</a:t>
            </a:fld>
            <a:endParaRPr lang="en-US" dirty="0"/>
          </a:p>
        </p:txBody>
      </p:sp>
    </p:spTree>
    <p:extLst>
      <p:ext uri="{BB962C8B-B14F-4D97-AF65-F5344CB8AC3E}">
        <p14:creationId xmlns:p14="http://schemas.microsoft.com/office/powerpoint/2010/main" val="331499940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600" dirty="0"/>
          </a:p>
        </p:txBody>
      </p:sp>
      <p:sp>
        <p:nvSpPr>
          <p:cNvPr id="4" name="Slide Number Placeholder 3"/>
          <p:cNvSpPr>
            <a:spLocks noGrp="1"/>
          </p:cNvSpPr>
          <p:nvPr>
            <p:ph type="sldNum" sz="quarter" idx="5"/>
          </p:nvPr>
        </p:nvSpPr>
        <p:spPr/>
        <p:txBody>
          <a:bodyPr/>
          <a:lstStyle/>
          <a:p>
            <a:fld id="{00867AAC-D0DC-449C-B8E3-E4C3D13F4528}" type="slidenum">
              <a:rPr lang="en-US" smtClean="0"/>
              <a:t>13</a:t>
            </a:fld>
            <a:endParaRPr lang="en-US" dirty="0"/>
          </a:p>
        </p:txBody>
      </p:sp>
    </p:spTree>
    <p:extLst>
      <p:ext uri="{BB962C8B-B14F-4D97-AF65-F5344CB8AC3E}">
        <p14:creationId xmlns:p14="http://schemas.microsoft.com/office/powerpoint/2010/main" val="34017239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600" dirty="0"/>
          </a:p>
        </p:txBody>
      </p:sp>
      <p:sp>
        <p:nvSpPr>
          <p:cNvPr id="4" name="Slide Number Placeholder 3"/>
          <p:cNvSpPr>
            <a:spLocks noGrp="1"/>
          </p:cNvSpPr>
          <p:nvPr>
            <p:ph type="sldNum" sz="quarter" idx="5"/>
          </p:nvPr>
        </p:nvSpPr>
        <p:spPr/>
        <p:txBody>
          <a:bodyPr/>
          <a:lstStyle/>
          <a:p>
            <a:fld id="{00867AAC-D0DC-449C-B8E3-E4C3D13F4528}" type="slidenum">
              <a:rPr lang="en-US" smtClean="0"/>
              <a:t>14</a:t>
            </a:fld>
            <a:endParaRPr lang="en-US" dirty="0"/>
          </a:p>
        </p:txBody>
      </p:sp>
    </p:spTree>
    <p:extLst>
      <p:ext uri="{BB962C8B-B14F-4D97-AF65-F5344CB8AC3E}">
        <p14:creationId xmlns:p14="http://schemas.microsoft.com/office/powerpoint/2010/main" val="270065339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600" dirty="0"/>
          </a:p>
        </p:txBody>
      </p:sp>
      <p:sp>
        <p:nvSpPr>
          <p:cNvPr id="4" name="Slide Number Placeholder 3"/>
          <p:cNvSpPr>
            <a:spLocks noGrp="1"/>
          </p:cNvSpPr>
          <p:nvPr>
            <p:ph type="sldNum" sz="quarter" idx="5"/>
          </p:nvPr>
        </p:nvSpPr>
        <p:spPr/>
        <p:txBody>
          <a:bodyPr/>
          <a:lstStyle/>
          <a:p>
            <a:fld id="{00867AAC-D0DC-449C-B8E3-E4C3D13F4528}" type="slidenum">
              <a:rPr lang="en-US" smtClean="0"/>
              <a:t>15</a:t>
            </a:fld>
            <a:endParaRPr lang="en-US" dirty="0"/>
          </a:p>
        </p:txBody>
      </p:sp>
    </p:spTree>
    <p:extLst>
      <p:ext uri="{BB962C8B-B14F-4D97-AF65-F5344CB8AC3E}">
        <p14:creationId xmlns:p14="http://schemas.microsoft.com/office/powerpoint/2010/main" val="230055954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600" dirty="0"/>
          </a:p>
        </p:txBody>
      </p:sp>
      <p:sp>
        <p:nvSpPr>
          <p:cNvPr id="4" name="Slide Number Placeholder 3"/>
          <p:cNvSpPr>
            <a:spLocks noGrp="1"/>
          </p:cNvSpPr>
          <p:nvPr>
            <p:ph type="sldNum" sz="quarter" idx="5"/>
          </p:nvPr>
        </p:nvSpPr>
        <p:spPr/>
        <p:txBody>
          <a:bodyPr/>
          <a:lstStyle/>
          <a:p>
            <a:fld id="{00867AAC-D0DC-449C-B8E3-E4C3D13F4528}" type="slidenum">
              <a:rPr lang="en-US" smtClean="0"/>
              <a:t>16</a:t>
            </a:fld>
            <a:endParaRPr lang="en-US" dirty="0"/>
          </a:p>
        </p:txBody>
      </p:sp>
    </p:spTree>
    <p:extLst>
      <p:ext uri="{BB962C8B-B14F-4D97-AF65-F5344CB8AC3E}">
        <p14:creationId xmlns:p14="http://schemas.microsoft.com/office/powerpoint/2010/main" val="177199725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0867AAC-D0DC-449C-B8E3-E4C3D13F4528}" type="slidenum">
              <a:rPr lang="en-US" smtClean="0"/>
              <a:t>17</a:t>
            </a:fld>
            <a:endParaRPr lang="en-US" dirty="0"/>
          </a:p>
        </p:txBody>
      </p:sp>
    </p:spTree>
    <p:extLst>
      <p:ext uri="{BB962C8B-B14F-4D97-AF65-F5344CB8AC3E}">
        <p14:creationId xmlns:p14="http://schemas.microsoft.com/office/powerpoint/2010/main" val="100686092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0867AAC-D0DC-449C-B8E3-E4C3D13F4528}" type="slidenum">
              <a:rPr lang="en-US" smtClean="0"/>
              <a:t>18</a:t>
            </a:fld>
            <a:endParaRPr lang="en-US" dirty="0"/>
          </a:p>
        </p:txBody>
      </p:sp>
    </p:spTree>
    <p:extLst>
      <p:ext uri="{BB962C8B-B14F-4D97-AF65-F5344CB8AC3E}">
        <p14:creationId xmlns:p14="http://schemas.microsoft.com/office/powerpoint/2010/main" val="2514484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600" dirty="0"/>
          </a:p>
        </p:txBody>
      </p:sp>
      <p:sp>
        <p:nvSpPr>
          <p:cNvPr id="4" name="Slide Number Placeholder 3"/>
          <p:cNvSpPr>
            <a:spLocks noGrp="1"/>
          </p:cNvSpPr>
          <p:nvPr>
            <p:ph type="sldNum" sz="quarter" idx="10"/>
          </p:nvPr>
        </p:nvSpPr>
        <p:spPr/>
        <p:txBody>
          <a:bodyPr/>
          <a:lstStyle/>
          <a:p>
            <a:fld id="{36B7F013-289E-4AEB-94FB-D1BCD59DBD43}" type="slidenum">
              <a:rPr lang="en-US" smtClean="0"/>
              <a:t>1</a:t>
            </a:fld>
            <a:endParaRPr lang="en-US"/>
          </a:p>
        </p:txBody>
      </p:sp>
    </p:spTree>
    <p:extLst>
      <p:ext uri="{BB962C8B-B14F-4D97-AF65-F5344CB8AC3E}">
        <p14:creationId xmlns:p14="http://schemas.microsoft.com/office/powerpoint/2010/main" val="415752561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US" sz="1400" dirty="0"/>
          </a:p>
          <a:p>
            <a:pPr marL="171450" indent="-171450">
              <a:buFont typeface="Arial" panose="020B0604020202020204" pitchFamily="34" charset="0"/>
              <a:buChar char="•"/>
            </a:pPr>
            <a:endParaRPr lang="en-US" sz="1400" dirty="0"/>
          </a:p>
          <a:p>
            <a:pPr marL="171450" indent="-171450">
              <a:buFont typeface="Arial" panose="020B0604020202020204" pitchFamily="34" charset="0"/>
              <a:buChar char="•"/>
            </a:pPr>
            <a:endParaRPr lang="en-US" sz="1400" dirty="0"/>
          </a:p>
          <a:p>
            <a:pPr marL="171450" indent="-171450">
              <a:buFont typeface="Arial" panose="020B0604020202020204" pitchFamily="34" charset="0"/>
              <a:buChar char="•"/>
            </a:pPr>
            <a:endParaRPr lang="en-US" sz="1400" dirty="0"/>
          </a:p>
          <a:p>
            <a:pPr marL="171450" indent="-171450">
              <a:buFont typeface="Arial" panose="020B0604020202020204" pitchFamily="34" charset="0"/>
              <a:buChar char="•"/>
            </a:pPr>
            <a:endParaRPr lang="en-US" sz="1400" dirty="0"/>
          </a:p>
          <a:p>
            <a:pPr marL="171450" indent="-171450">
              <a:buFont typeface="Arial" panose="020B0604020202020204" pitchFamily="34" charset="0"/>
              <a:buChar char="•"/>
            </a:pPr>
            <a:endParaRPr lang="en-US" sz="1400" dirty="0"/>
          </a:p>
          <a:p>
            <a:pPr marL="171450" indent="-171450">
              <a:buFont typeface="Arial" panose="020B0604020202020204" pitchFamily="34" charset="0"/>
              <a:buChar char="•"/>
            </a:pPr>
            <a:endParaRPr lang="en-US" sz="1400" dirty="0"/>
          </a:p>
          <a:p>
            <a:pPr marL="171450" indent="-171450">
              <a:buFont typeface="Arial" panose="020B0604020202020204" pitchFamily="34" charset="0"/>
              <a:buChar char="•"/>
            </a:pPr>
            <a:endParaRPr lang="en-US" sz="1400" dirty="0"/>
          </a:p>
          <a:p>
            <a:pPr marL="171450" indent="-171450">
              <a:buFont typeface="Arial" panose="020B0604020202020204" pitchFamily="34" charset="0"/>
              <a:buChar char="•"/>
            </a:pPr>
            <a:endParaRPr lang="en-US" sz="1400" dirty="0"/>
          </a:p>
          <a:p>
            <a:pPr marL="171450" indent="-171450">
              <a:buFont typeface="Arial" panose="020B0604020202020204" pitchFamily="34" charset="0"/>
              <a:buChar char="•"/>
            </a:pPr>
            <a:endParaRPr lang="en-US" sz="1400" dirty="0"/>
          </a:p>
          <a:p>
            <a:pPr marL="171450" indent="-171450">
              <a:buFont typeface="Arial" panose="020B0604020202020204" pitchFamily="34" charset="0"/>
              <a:buChar char="•"/>
            </a:pPr>
            <a:endParaRPr lang="en-US" sz="1400" dirty="0"/>
          </a:p>
          <a:p>
            <a:pPr marL="171450" indent="-171450">
              <a:buFont typeface="Arial" panose="020B0604020202020204" pitchFamily="34" charset="0"/>
              <a:buChar char="•"/>
            </a:pPr>
            <a:endParaRPr lang="en-US" sz="1400" dirty="0"/>
          </a:p>
          <a:p>
            <a:pPr marL="171450" indent="-171450">
              <a:buFont typeface="Arial" panose="020B0604020202020204" pitchFamily="34" charset="0"/>
              <a:buChar char="•"/>
            </a:pPr>
            <a:endParaRPr lang="en-US" sz="1400" dirty="0"/>
          </a:p>
          <a:p>
            <a:pPr marL="171450" indent="-171450">
              <a:buFont typeface="Arial" panose="020B0604020202020204" pitchFamily="34" charset="0"/>
              <a:buChar char="•"/>
            </a:pPr>
            <a:endParaRPr lang="en-US" sz="1400" dirty="0"/>
          </a:p>
          <a:p>
            <a:pPr marL="171450" indent="-171450">
              <a:buFont typeface="Arial" panose="020B0604020202020204" pitchFamily="34" charset="0"/>
              <a:buChar char="•"/>
            </a:pPr>
            <a:endParaRPr lang="en-US" sz="1400" dirty="0"/>
          </a:p>
          <a:p>
            <a:pPr marL="171450" indent="-171450">
              <a:buFont typeface="Arial" panose="020B0604020202020204" pitchFamily="34" charset="0"/>
              <a:buChar char="•"/>
            </a:pPr>
            <a:endParaRPr lang="en-US" sz="1400" dirty="0"/>
          </a:p>
          <a:p>
            <a:pPr marL="171450" indent="-171450">
              <a:buFont typeface="Arial" panose="020B0604020202020204" pitchFamily="34" charset="0"/>
              <a:buChar char="•"/>
            </a:pPr>
            <a:endParaRPr lang="en-US" sz="1400" dirty="0"/>
          </a:p>
          <a:p>
            <a:pPr marL="171450" indent="-171450">
              <a:buFont typeface="Arial" panose="020B0604020202020204" pitchFamily="34" charset="0"/>
              <a:buChar char="•"/>
            </a:pPr>
            <a:endParaRPr lang="en-US" sz="1400" dirty="0"/>
          </a:p>
          <a:p>
            <a:pPr marL="171450" indent="-171450">
              <a:buFont typeface="Arial" panose="020B0604020202020204" pitchFamily="34" charset="0"/>
              <a:buChar char="•"/>
            </a:pPr>
            <a:endParaRPr lang="en-US" sz="1400" dirty="0"/>
          </a:p>
          <a:p>
            <a:pPr marL="171450" indent="-171450">
              <a:buFont typeface="Arial" panose="020B0604020202020204" pitchFamily="34" charset="0"/>
              <a:buChar char="•"/>
            </a:pPr>
            <a:r>
              <a:rPr lang="en-US" sz="1400" dirty="0"/>
              <a:t>Moving on to Solid and Hazardous Waste…</a:t>
            </a:r>
          </a:p>
          <a:p>
            <a:pPr marL="171450" indent="-171450">
              <a:buFont typeface="Arial" panose="020B0604020202020204" pitchFamily="34" charset="0"/>
              <a:buChar char="•"/>
            </a:pPr>
            <a:endParaRPr lang="en-US" sz="1400" dirty="0"/>
          </a:p>
          <a:p>
            <a:pPr marL="171450" lvl="0" indent="-171450">
              <a:buFont typeface="Arial" panose="020B0604020202020204" pitchFamily="34" charset="0"/>
              <a:buChar char="•"/>
            </a:pPr>
            <a:r>
              <a:rPr lang="en-US" sz="1400" kern="1200" dirty="0">
                <a:solidFill>
                  <a:schemeClr val="tx1"/>
                </a:solidFill>
                <a:effectLst/>
                <a:latin typeface="+mn-lt"/>
                <a:ea typeface="+mn-ea"/>
                <a:cs typeface="+mn-cs"/>
              </a:rPr>
              <a:t>Reducing, reusing, and recycling protects the environment and keeps our communities clean. It also saves us money, energy, and natural resources. </a:t>
            </a:r>
          </a:p>
          <a:p>
            <a:pPr marL="171450" lvl="0" indent="-171450">
              <a:buFont typeface="Arial" panose="020B0604020202020204" pitchFamily="34" charset="0"/>
              <a:buChar char="•"/>
            </a:pPr>
            <a:endParaRPr lang="en-US" sz="1400" kern="1200" dirty="0">
              <a:solidFill>
                <a:schemeClr val="tx1"/>
              </a:solidFill>
              <a:effectLst/>
              <a:latin typeface="+mn-lt"/>
              <a:ea typeface="+mn-ea"/>
              <a:cs typeface="+mn-cs"/>
            </a:endParaRPr>
          </a:p>
          <a:p>
            <a:pPr marL="171450" lvl="0" indent="-171450">
              <a:buFont typeface="Arial" panose="020B0604020202020204" pitchFamily="34" charset="0"/>
              <a:buChar char="•"/>
            </a:pPr>
            <a:r>
              <a:rPr lang="en-US" sz="1400" kern="1200" dirty="0">
                <a:solidFill>
                  <a:schemeClr val="tx1"/>
                </a:solidFill>
                <a:effectLst/>
                <a:latin typeface="+mn-lt"/>
                <a:ea typeface="+mn-ea"/>
                <a:cs typeface="+mn-cs"/>
              </a:rPr>
              <a:t>And if you can’t reduce or reuse, THEN recycle. </a:t>
            </a:r>
          </a:p>
          <a:p>
            <a:pPr marL="171450" lvl="0" indent="-171450">
              <a:buFont typeface="Arial" panose="020B0604020202020204" pitchFamily="34" charset="0"/>
              <a:buChar char="•"/>
            </a:pPr>
            <a:endParaRPr lang="en-US" sz="1400" kern="1200" dirty="0">
              <a:solidFill>
                <a:schemeClr val="tx1"/>
              </a:solidFill>
              <a:effectLst/>
              <a:latin typeface="+mn-lt"/>
              <a:ea typeface="+mn-ea"/>
              <a:cs typeface="+mn-cs"/>
            </a:endParaRPr>
          </a:p>
          <a:p>
            <a:pPr marL="171450" lvl="0" indent="-171450">
              <a:buFont typeface="Arial" panose="020B0604020202020204" pitchFamily="34" charset="0"/>
              <a:buChar char="•"/>
            </a:pPr>
            <a:r>
              <a:rPr lang="en-US" sz="1400" kern="1200" dirty="0">
                <a:solidFill>
                  <a:schemeClr val="tx1"/>
                </a:solidFill>
                <a:effectLst/>
                <a:latin typeface="+mn-lt"/>
                <a:ea typeface="+mn-ea"/>
                <a:cs typeface="+mn-cs"/>
              </a:rPr>
              <a:t>Increasing recycling is the Department’s top priority. </a:t>
            </a:r>
          </a:p>
          <a:p>
            <a:pPr marL="171450" lvl="0" indent="-171450">
              <a:buFont typeface="Arial" panose="020B0604020202020204" pitchFamily="34" charset="0"/>
              <a:buChar char="•"/>
            </a:pPr>
            <a:endParaRPr lang="en-US" sz="1400" kern="1200" dirty="0">
              <a:solidFill>
                <a:schemeClr val="tx1"/>
              </a:solidFill>
              <a:effectLst/>
              <a:latin typeface="+mn-lt"/>
              <a:ea typeface="+mn-ea"/>
              <a:cs typeface="+mn-cs"/>
            </a:endParaRPr>
          </a:p>
          <a:p>
            <a:pPr marL="171450" lvl="0" indent="-171450">
              <a:buFont typeface="Arial" panose="020B0604020202020204" pitchFamily="34" charset="0"/>
              <a:buChar char="•"/>
            </a:pPr>
            <a:r>
              <a:rPr lang="en-US" sz="1400" kern="1200" dirty="0">
                <a:solidFill>
                  <a:schemeClr val="tx1"/>
                </a:solidFill>
                <a:effectLst/>
                <a:latin typeface="+mn-lt"/>
                <a:ea typeface="+mn-ea"/>
                <a:cs typeface="+mn-cs"/>
              </a:rPr>
              <a:t>The DEP purchased a new app called Recycle Coach</a:t>
            </a:r>
          </a:p>
          <a:p>
            <a:pPr marL="628650" lvl="1" indent="-171450">
              <a:buFont typeface="Arial" panose="020B0604020202020204" pitchFamily="34" charset="0"/>
              <a:buChar char="•"/>
            </a:pPr>
            <a:r>
              <a:rPr lang="en-US" sz="1400" kern="1200" dirty="0">
                <a:solidFill>
                  <a:schemeClr val="tx1"/>
                </a:solidFill>
                <a:effectLst/>
                <a:latin typeface="+mn-lt"/>
                <a:ea typeface="+mn-ea"/>
                <a:cs typeface="+mn-cs"/>
              </a:rPr>
              <a:t>It is a free recycling app that provides information on recycling programs in more than 200 New Jersey municipalities. </a:t>
            </a:r>
          </a:p>
          <a:p>
            <a:pPr marL="628650" lvl="1" indent="-171450">
              <a:buFont typeface="Arial" panose="020B0604020202020204" pitchFamily="34" charset="0"/>
              <a:buChar char="•"/>
            </a:pPr>
            <a:r>
              <a:rPr lang="en-US" sz="1400" kern="1200" dirty="0">
                <a:solidFill>
                  <a:schemeClr val="tx1"/>
                </a:solidFill>
                <a:effectLst/>
                <a:latin typeface="+mn-lt"/>
                <a:ea typeface="+mn-ea"/>
                <a:cs typeface="+mn-cs"/>
              </a:rPr>
              <a:t>The app can be downloaded to a cell phone, so users can find recycling information specific to where they live </a:t>
            </a:r>
            <a:r>
              <a:rPr lang="en-US" sz="1400" b="0" kern="1200" dirty="0">
                <a:solidFill>
                  <a:schemeClr val="tx1"/>
                </a:solidFill>
                <a:effectLst/>
                <a:latin typeface="+mn-lt"/>
                <a:ea typeface="+mn-ea"/>
                <a:cs typeface="+mn-cs"/>
              </a:rPr>
              <a:t>or work</a:t>
            </a:r>
            <a:r>
              <a:rPr lang="en-US" sz="1400" kern="1200" dirty="0">
                <a:solidFill>
                  <a:schemeClr val="tx1"/>
                </a:solidFill>
                <a:effectLst/>
                <a:latin typeface="+mn-lt"/>
                <a:ea typeface="+mn-ea"/>
                <a:cs typeface="+mn-cs"/>
              </a:rPr>
              <a:t>, because recycling rules can be different for every municipality. </a:t>
            </a:r>
          </a:p>
          <a:p>
            <a:pPr marL="628650" lvl="1" indent="-171450">
              <a:buFont typeface="Arial" panose="020B0604020202020204" pitchFamily="34" charset="0"/>
              <a:buChar char="•"/>
            </a:pPr>
            <a:r>
              <a:rPr lang="en-US" sz="1400" kern="1200" dirty="0">
                <a:solidFill>
                  <a:schemeClr val="tx1"/>
                </a:solidFill>
                <a:effectLst/>
                <a:latin typeface="+mn-lt"/>
                <a:ea typeface="+mn-ea"/>
                <a:cs typeface="+mn-cs"/>
              </a:rPr>
              <a:t>It tells you what you can and cannot recycle in your town. </a:t>
            </a:r>
          </a:p>
          <a:p>
            <a:pPr marL="628650" lvl="1" indent="-171450">
              <a:buFont typeface="Arial" panose="020B0604020202020204" pitchFamily="34" charset="0"/>
              <a:buChar char="•"/>
            </a:pPr>
            <a:r>
              <a:rPr lang="en-US" sz="1400" kern="1200" dirty="0">
                <a:solidFill>
                  <a:schemeClr val="tx1"/>
                </a:solidFill>
                <a:effectLst/>
                <a:latin typeface="+mn-lt"/>
                <a:ea typeface="+mn-ea"/>
                <a:cs typeface="+mn-cs"/>
              </a:rPr>
              <a:t>And consumers can use Recycle Coach to set up a personalized recycling calendar with reminders.</a:t>
            </a:r>
          </a:p>
          <a:p>
            <a:pPr marL="628650" lvl="1" indent="-171450">
              <a:buFont typeface="Arial" panose="020B0604020202020204" pitchFamily="34" charset="0"/>
              <a:buChar char="•"/>
            </a:pPr>
            <a:r>
              <a:rPr lang="en-US" sz="1400" kern="1200" dirty="0">
                <a:solidFill>
                  <a:schemeClr val="tx1"/>
                </a:solidFill>
                <a:effectLst/>
                <a:latin typeface="+mn-lt"/>
                <a:ea typeface="+mn-ea"/>
                <a:cs typeface="+mn-cs"/>
              </a:rPr>
              <a:t>Two years ago, DEP purchased Recycle Coach and are encouraging that all municipalities state wide use this app. </a:t>
            </a:r>
          </a:p>
          <a:p>
            <a:pPr marL="628650" lvl="1" indent="-171450">
              <a:buFont typeface="Arial" panose="020B0604020202020204" pitchFamily="34" charset="0"/>
              <a:buChar char="•"/>
            </a:pPr>
            <a:r>
              <a:rPr lang="en-US" sz="1400" kern="1200" dirty="0">
                <a:solidFill>
                  <a:schemeClr val="tx1"/>
                </a:solidFill>
                <a:effectLst/>
                <a:latin typeface="+mn-lt"/>
                <a:ea typeface="+mn-ea"/>
                <a:cs typeface="+mn-cs"/>
              </a:rPr>
              <a:t>It reduces the confusion on what you can recycle because everything varies from town to town. </a:t>
            </a:r>
          </a:p>
          <a:p>
            <a:pPr marL="171450" lvl="0" indent="-171450">
              <a:buFont typeface="Arial" panose="020B0604020202020204" pitchFamily="34" charset="0"/>
              <a:buChar char="•"/>
            </a:pPr>
            <a:endParaRPr lang="en-US" sz="1400" kern="1200" dirty="0">
              <a:solidFill>
                <a:schemeClr val="tx1"/>
              </a:solidFill>
              <a:effectLst/>
              <a:latin typeface="+mn-lt"/>
              <a:ea typeface="+mn-ea"/>
              <a:cs typeface="+mn-cs"/>
            </a:endParaRPr>
          </a:p>
          <a:p>
            <a:pPr marL="171450" lvl="0" indent="-171450">
              <a:buFont typeface="Arial" panose="020B0604020202020204" pitchFamily="34" charset="0"/>
              <a:buChar char="•"/>
            </a:pPr>
            <a:r>
              <a:rPr lang="en-US" sz="1400" kern="1200" dirty="0">
                <a:solidFill>
                  <a:schemeClr val="tx1"/>
                </a:solidFill>
                <a:effectLst/>
                <a:latin typeface="+mn-lt"/>
                <a:ea typeface="+mn-ea"/>
                <a:cs typeface="+mn-cs"/>
              </a:rPr>
              <a:t> And we are conducting a thorough evaluation of our recycling program.</a:t>
            </a:r>
          </a:p>
          <a:p>
            <a:pPr marL="171450" lvl="0" indent="-171450">
              <a:buFont typeface="Arial" panose="020B0604020202020204" pitchFamily="34" charset="0"/>
              <a:buChar char="•"/>
            </a:pPr>
            <a:endParaRPr lang="en-US" sz="1400" kern="1200" dirty="0">
              <a:solidFill>
                <a:schemeClr val="tx1"/>
              </a:solidFill>
              <a:effectLst/>
              <a:latin typeface="+mn-lt"/>
              <a:ea typeface="+mn-ea"/>
              <a:cs typeface="+mn-cs"/>
            </a:endParaRPr>
          </a:p>
          <a:p>
            <a:pPr marL="171450" indent="-171450">
              <a:buFont typeface="Arial" panose="020B0604020202020204" pitchFamily="34" charset="0"/>
              <a:buChar char="•"/>
            </a:pPr>
            <a:r>
              <a:rPr lang="en-US" sz="1400" kern="1200" dirty="0">
                <a:solidFill>
                  <a:schemeClr val="tx1"/>
                </a:solidFill>
                <a:effectLst/>
                <a:latin typeface="+mn-lt"/>
                <a:ea typeface="+mn-ea"/>
                <a:cs typeface="+mn-cs"/>
              </a:rPr>
              <a:t>The current recycling goal in New Jersey is 50% of the municipal waste stream (MSW) and 60% of the total waste stream.  </a:t>
            </a:r>
          </a:p>
          <a:p>
            <a:pPr marL="171450" indent="-171450">
              <a:buFont typeface="Arial" panose="020B0604020202020204" pitchFamily="34" charset="0"/>
              <a:buChar char="•"/>
            </a:pPr>
            <a:endParaRPr lang="en-US" sz="1400" kern="1200" dirty="0">
              <a:solidFill>
                <a:schemeClr val="tx1"/>
              </a:solidFill>
              <a:effectLst/>
              <a:latin typeface="+mn-lt"/>
              <a:ea typeface="+mn-ea"/>
              <a:cs typeface="+mn-cs"/>
            </a:endParaRPr>
          </a:p>
          <a:p>
            <a:pPr marL="171450" indent="-171450">
              <a:buFont typeface="Arial" panose="020B0604020202020204" pitchFamily="34" charset="0"/>
              <a:buChar char="•"/>
            </a:pPr>
            <a:r>
              <a:rPr lang="en-US" sz="1400" kern="1200" dirty="0">
                <a:solidFill>
                  <a:schemeClr val="tx1"/>
                </a:solidFill>
                <a:effectLst/>
                <a:latin typeface="+mn-lt"/>
                <a:ea typeface="+mn-ea"/>
                <a:cs typeface="+mn-cs"/>
              </a:rPr>
              <a:t>Here are some issues we are discussing:</a:t>
            </a:r>
          </a:p>
          <a:p>
            <a:pPr marL="171450" indent="-171450">
              <a:buFont typeface="Arial" panose="020B0604020202020204" pitchFamily="34" charset="0"/>
              <a:buChar char="•"/>
            </a:pPr>
            <a:endParaRPr lang="en-US" sz="1400" kern="1200" dirty="0">
              <a:solidFill>
                <a:schemeClr val="tx1"/>
              </a:solidFill>
              <a:effectLst/>
              <a:latin typeface="+mn-lt"/>
              <a:ea typeface="+mn-ea"/>
              <a:cs typeface="+mn-cs"/>
            </a:endParaRPr>
          </a:p>
          <a:p>
            <a:pPr marL="628650" lvl="1" indent="-171450">
              <a:buFont typeface="Arial" panose="020B0604020202020204" pitchFamily="34" charset="0"/>
              <a:buChar char="•"/>
            </a:pPr>
            <a:r>
              <a:rPr lang="en-US" sz="1400" kern="1200" dirty="0">
                <a:solidFill>
                  <a:schemeClr val="tx1"/>
                </a:solidFill>
                <a:effectLst/>
                <a:latin typeface="+mn-lt"/>
                <a:ea typeface="+mn-ea"/>
                <a:cs typeface="+mn-cs"/>
              </a:rPr>
              <a:t>The recycling goals do not adequately capture reduction in waste generated or the weight of materials that are reused.</a:t>
            </a:r>
          </a:p>
          <a:p>
            <a:pPr marL="171450" indent="-171450">
              <a:buFont typeface="Arial" panose="020B0604020202020204" pitchFamily="34" charset="0"/>
              <a:buChar char="•"/>
            </a:pPr>
            <a:endParaRPr lang="en-US" sz="1400" kern="1200" dirty="0">
              <a:solidFill>
                <a:schemeClr val="tx1"/>
              </a:solidFill>
              <a:effectLst/>
              <a:latin typeface="+mn-lt"/>
              <a:ea typeface="+mn-ea"/>
              <a:cs typeface="+mn-cs"/>
            </a:endParaRPr>
          </a:p>
          <a:p>
            <a:pPr marL="628650" lvl="1" indent="-171450">
              <a:buFont typeface="Arial" panose="020B0604020202020204" pitchFamily="34" charset="0"/>
              <a:buChar char="•"/>
            </a:pPr>
            <a:r>
              <a:rPr lang="en-US" sz="1400" kern="1200" dirty="0">
                <a:solidFill>
                  <a:schemeClr val="tx1"/>
                </a:solidFill>
                <a:effectLst/>
                <a:latin typeface="+mn-lt"/>
                <a:ea typeface="+mn-ea"/>
                <a:cs typeface="+mn-cs"/>
              </a:rPr>
              <a:t>Over the last few years, recycling rates have begun to drop.  </a:t>
            </a:r>
          </a:p>
          <a:p>
            <a:pPr marL="628650" lvl="1" indent="-171450">
              <a:buFont typeface="Arial" panose="020B0604020202020204" pitchFamily="34" charset="0"/>
              <a:buChar char="•"/>
            </a:pPr>
            <a:endParaRPr lang="en-US" sz="1400" kern="1200" dirty="0">
              <a:solidFill>
                <a:schemeClr val="tx1"/>
              </a:solidFill>
              <a:effectLst/>
              <a:latin typeface="+mn-lt"/>
              <a:ea typeface="+mn-ea"/>
              <a:cs typeface="+mn-cs"/>
            </a:endParaRPr>
          </a:p>
          <a:p>
            <a:pPr marL="628650" lvl="1" indent="-171450">
              <a:buFont typeface="Arial" panose="020B0604020202020204" pitchFamily="34" charset="0"/>
              <a:buChar char="•"/>
            </a:pPr>
            <a:r>
              <a:rPr lang="en-US" sz="1400" kern="1200" dirty="0">
                <a:solidFill>
                  <a:schemeClr val="tx1"/>
                </a:solidFill>
                <a:effectLst/>
                <a:latin typeface="+mn-lt"/>
                <a:ea typeface="+mn-ea"/>
                <a:cs typeface="+mn-cs"/>
              </a:rPr>
              <a:t>There was a loss of overseas markets. We need to do market research to identify and develop new markets.</a:t>
            </a:r>
          </a:p>
          <a:p>
            <a:pPr marL="628650" lvl="1" indent="-171450">
              <a:buFont typeface="Arial" panose="020B0604020202020204" pitchFamily="34" charset="0"/>
              <a:buChar char="•"/>
            </a:pPr>
            <a:endParaRPr lang="en-US" sz="1400" kern="1200" dirty="0">
              <a:solidFill>
                <a:schemeClr val="tx1"/>
              </a:solidFill>
              <a:effectLst/>
              <a:latin typeface="+mn-lt"/>
              <a:ea typeface="+mn-ea"/>
              <a:cs typeface="+mn-cs"/>
            </a:endParaRPr>
          </a:p>
          <a:p>
            <a:pPr marL="628650" lvl="1" indent="-171450">
              <a:buFont typeface="Arial" panose="020B0604020202020204" pitchFamily="34" charset="0"/>
              <a:buChar char="•"/>
            </a:pPr>
            <a:r>
              <a:rPr lang="en-US" sz="1400" kern="1200" dirty="0">
                <a:solidFill>
                  <a:schemeClr val="tx1"/>
                </a:solidFill>
                <a:effectLst/>
                <a:latin typeface="+mn-lt"/>
                <a:ea typeface="+mn-ea"/>
                <a:cs typeface="+mn-cs"/>
              </a:rPr>
              <a:t>Our Recycle stream and unacceptable levels of contaminants in the recycle stream is a problem because it increases processing costs and reduces marketability of the materials recycled.  </a:t>
            </a:r>
          </a:p>
          <a:p>
            <a:pPr marL="171450" indent="-171450">
              <a:buFont typeface="Arial" panose="020B0604020202020204" pitchFamily="34" charset="0"/>
              <a:buChar char="•"/>
            </a:pPr>
            <a:endParaRPr lang="en-US" sz="1400" kern="1200" dirty="0">
              <a:solidFill>
                <a:schemeClr val="tx1"/>
              </a:solidFill>
              <a:effectLst/>
              <a:latin typeface="+mn-lt"/>
              <a:ea typeface="+mn-ea"/>
              <a:cs typeface="+mn-cs"/>
            </a:endParaRPr>
          </a:p>
          <a:p>
            <a:r>
              <a:rPr lang="en-US" sz="1400" dirty="0"/>
              <a:t>I also want to mention food waste reduction.</a:t>
            </a:r>
          </a:p>
          <a:p>
            <a:endParaRPr lang="en-US" sz="1400" dirty="0"/>
          </a:p>
          <a:p>
            <a:r>
              <a:rPr lang="en-US" sz="1400" dirty="0"/>
              <a:t>Americans throw out the equivalent of $218 billion worth of food each year</a:t>
            </a:r>
            <a:r>
              <a:rPr lang="en-US" sz="1400" baseline="30000" dirty="0"/>
              <a:t>1</a:t>
            </a:r>
            <a:r>
              <a:rPr lang="en-US" sz="1400" dirty="0"/>
              <a:t> </a:t>
            </a:r>
          </a:p>
          <a:p>
            <a:endParaRPr lang="en-US" sz="1400" dirty="0"/>
          </a:p>
          <a:p>
            <a:r>
              <a:rPr lang="en-US" sz="1400" dirty="0"/>
              <a:t>Its important for everyone to reduce the amount of food that is wasted. </a:t>
            </a:r>
          </a:p>
          <a:p>
            <a:endParaRPr lang="en-US" sz="1400" dirty="0"/>
          </a:p>
          <a:p>
            <a:r>
              <a:rPr lang="en-US" sz="1400" dirty="0"/>
              <a:t>Check out our new food waste reduction website for tips on reducing food waste. </a:t>
            </a:r>
          </a:p>
          <a:p>
            <a:endParaRPr lang="en-US" sz="1400" dirty="0"/>
          </a:p>
          <a:p>
            <a:r>
              <a:rPr lang="en-US" sz="1400" dirty="0"/>
              <a:t>There are tips for all- information on how to reduce waste food in your home.</a:t>
            </a:r>
          </a:p>
          <a:p>
            <a:endParaRPr lang="en-US" sz="1400" dirty="0"/>
          </a:p>
          <a:p>
            <a:r>
              <a:rPr lang="en-US" sz="1400" dirty="0"/>
              <a:t>There is also a donation webpage to learn more about how to donate food. </a:t>
            </a:r>
          </a:p>
          <a:p>
            <a:br>
              <a:rPr lang="en-US" sz="1400" dirty="0"/>
            </a:br>
            <a:r>
              <a:rPr lang="en-US" sz="1400" dirty="0"/>
              <a:t>There is even a page for processors, restaurants, and new guidelines for schools!</a:t>
            </a:r>
          </a:p>
          <a:p>
            <a:endParaRPr lang="en-US" sz="1400" dirty="0"/>
          </a:p>
          <a:p>
            <a:r>
              <a:rPr lang="en-US" sz="1400" dirty="0"/>
              <a:t>We have produced a draft food waste reduction plan. We received comments and held three public hearings. Check out website in the new year to see the final version of the plan. </a:t>
            </a:r>
          </a:p>
          <a:p>
            <a:endParaRPr lang="en-US" sz="1400" dirty="0"/>
          </a:p>
          <a:p>
            <a:endParaRPr lang="en-US" sz="1400" dirty="0"/>
          </a:p>
        </p:txBody>
      </p:sp>
      <p:sp>
        <p:nvSpPr>
          <p:cNvPr id="4" name="Slide Number Placeholder 3"/>
          <p:cNvSpPr>
            <a:spLocks noGrp="1"/>
          </p:cNvSpPr>
          <p:nvPr>
            <p:ph type="sldNum" sz="quarter" idx="5"/>
          </p:nvPr>
        </p:nvSpPr>
        <p:spPr/>
        <p:txBody>
          <a:bodyPr/>
          <a:lstStyle/>
          <a:p>
            <a:fld id="{00867AAC-D0DC-449C-B8E3-E4C3D13F4528}" type="slidenum">
              <a:rPr lang="en-US" smtClean="0"/>
              <a:t>19</a:t>
            </a:fld>
            <a:endParaRPr lang="en-US" dirty="0"/>
          </a:p>
        </p:txBody>
      </p:sp>
    </p:spTree>
    <p:extLst>
      <p:ext uri="{BB962C8B-B14F-4D97-AF65-F5344CB8AC3E}">
        <p14:creationId xmlns:p14="http://schemas.microsoft.com/office/powerpoint/2010/main" val="292566152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00867AAC-D0DC-449C-B8E3-E4C3D13F4528}" type="slidenum">
              <a:rPr lang="en-US" smtClean="0"/>
              <a:t>20</a:t>
            </a:fld>
            <a:endParaRPr lang="en-US" dirty="0"/>
          </a:p>
        </p:txBody>
      </p:sp>
    </p:spTree>
    <p:extLst>
      <p:ext uri="{BB962C8B-B14F-4D97-AF65-F5344CB8AC3E}">
        <p14:creationId xmlns:p14="http://schemas.microsoft.com/office/powerpoint/2010/main" val="21116227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2875" y="309563"/>
            <a:ext cx="4184650" cy="3138487"/>
          </a:xfrm>
        </p:spPr>
      </p:sp>
      <p:sp>
        <p:nvSpPr>
          <p:cNvPr id="3" name="Notes Placeholder 2"/>
          <p:cNvSpPr>
            <a:spLocks noGrp="1"/>
          </p:cNvSpPr>
          <p:nvPr>
            <p:ph type="body" idx="1"/>
          </p:nvPr>
        </p:nvSpPr>
        <p:spPr>
          <a:xfrm>
            <a:off x="77894" y="3447415"/>
            <a:ext cx="6930884" cy="5086985"/>
          </a:xfrm>
        </p:spPr>
        <p:txBody>
          <a:bodyPr/>
          <a:lstStyle/>
          <a:p>
            <a:pPr marL="0" indent="0">
              <a:buFont typeface="Arial" panose="020B0604020202020204" pitchFamily="34" charset="0"/>
              <a:buNone/>
            </a:pPr>
            <a:endParaRPr lang="en-US" sz="1600" dirty="0"/>
          </a:p>
        </p:txBody>
      </p:sp>
      <p:sp>
        <p:nvSpPr>
          <p:cNvPr id="4" name="Slide Number Placeholder 3"/>
          <p:cNvSpPr>
            <a:spLocks noGrp="1"/>
          </p:cNvSpPr>
          <p:nvPr>
            <p:ph type="sldNum" sz="quarter" idx="10"/>
          </p:nvPr>
        </p:nvSpPr>
        <p:spPr/>
        <p:txBody>
          <a:bodyPr/>
          <a:lstStyle/>
          <a:p>
            <a:fld id="{36B7F013-289E-4AEB-94FB-D1BCD59DBD43}" type="slidenum">
              <a:rPr lang="en-US" smtClean="0"/>
              <a:t>2</a:t>
            </a:fld>
            <a:endParaRPr lang="en-US" dirty="0"/>
          </a:p>
        </p:txBody>
      </p:sp>
    </p:spTree>
    <p:extLst>
      <p:ext uri="{BB962C8B-B14F-4D97-AF65-F5344CB8AC3E}">
        <p14:creationId xmlns:p14="http://schemas.microsoft.com/office/powerpoint/2010/main" val="31499716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2875" y="309563"/>
            <a:ext cx="4184650" cy="3138487"/>
          </a:xfrm>
        </p:spPr>
      </p:sp>
      <p:sp>
        <p:nvSpPr>
          <p:cNvPr id="3" name="Notes Placeholder 2"/>
          <p:cNvSpPr>
            <a:spLocks noGrp="1"/>
          </p:cNvSpPr>
          <p:nvPr>
            <p:ph type="body" idx="1"/>
          </p:nvPr>
        </p:nvSpPr>
        <p:spPr>
          <a:xfrm>
            <a:off x="77894" y="3447415"/>
            <a:ext cx="6930884" cy="5086985"/>
          </a:xfrm>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6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36B7F013-289E-4AEB-94FB-D1BCD59DBD43}" type="slidenum">
              <a:rPr lang="en-US" smtClean="0"/>
              <a:t>3</a:t>
            </a:fld>
            <a:endParaRPr lang="en-US" dirty="0"/>
          </a:p>
        </p:txBody>
      </p:sp>
    </p:spTree>
    <p:extLst>
      <p:ext uri="{BB962C8B-B14F-4D97-AF65-F5344CB8AC3E}">
        <p14:creationId xmlns:p14="http://schemas.microsoft.com/office/powerpoint/2010/main" val="11556908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2875" y="309563"/>
            <a:ext cx="4184650" cy="3138487"/>
          </a:xfrm>
        </p:spPr>
      </p:sp>
      <p:sp>
        <p:nvSpPr>
          <p:cNvPr id="3" name="Notes Placeholder 2"/>
          <p:cNvSpPr>
            <a:spLocks noGrp="1"/>
          </p:cNvSpPr>
          <p:nvPr>
            <p:ph type="body" idx="1"/>
          </p:nvPr>
        </p:nvSpPr>
        <p:spPr>
          <a:xfrm>
            <a:off x="77894" y="3447415"/>
            <a:ext cx="6930884" cy="5086985"/>
          </a:xfrm>
        </p:spPr>
        <p:txBody>
          <a:bodyPr/>
          <a:lstStyle/>
          <a:p>
            <a:pPr marL="0" indent="0">
              <a:buFont typeface="Arial" panose="020B0604020202020204" pitchFamily="34" charset="0"/>
              <a:buNone/>
            </a:pPr>
            <a:endParaRPr lang="en-US" sz="1600" dirty="0"/>
          </a:p>
        </p:txBody>
      </p:sp>
      <p:sp>
        <p:nvSpPr>
          <p:cNvPr id="4" name="Slide Number Placeholder 3"/>
          <p:cNvSpPr>
            <a:spLocks noGrp="1"/>
          </p:cNvSpPr>
          <p:nvPr>
            <p:ph type="sldNum" sz="quarter" idx="10"/>
          </p:nvPr>
        </p:nvSpPr>
        <p:spPr/>
        <p:txBody>
          <a:bodyPr/>
          <a:lstStyle/>
          <a:p>
            <a:fld id="{36B7F013-289E-4AEB-94FB-D1BCD59DBD43}" type="slidenum">
              <a:rPr lang="en-US" smtClean="0"/>
              <a:t>4</a:t>
            </a:fld>
            <a:endParaRPr lang="en-US" dirty="0"/>
          </a:p>
        </p:txBody>
      </p:sp>
    </p:spTree>
    <p:extLst>
      <p:ext uri="{BB962C8B-B14F-4D97-AF65-F5344CB8AC3E}">
        <p14:creationId xmlns:p14="http://schemas.microsoft.com/office/powerpoint/2010/main" val="2556747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4463" y="387350"/>
            <a:ext cx="4181475" cy="3136900"/>
          </a:xfrm>
        </p:spPr>
      </p:sp>
      <p:sp>
        <p:nvSpPr>
          <p:cNvPr id="3" name="Notes Placeholder 2"/>
          <p:cNvSpPr>
            <a:spLocks noGrp="1"/>
          </p:cNvSpPr>
          <p:nvPr>
            <p:ph type="body" idx="1"/>
          </p:nvPr>
        </p:nvSpPr>
        <p:spPr>
          <a:xfrm>
            <a:off x="467360" y="3718560"/>
            <a:ext cx="6231467" cy="4587240"/>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a:p>
        </p:txBody>
      </p:sp>
      <p:sp>
        <p:nvSpPr>
          <p:cNvPr id="4" name="Slide Number Placeholder 3"/>
          <p:cNvSpPr>
            <a:spLocks noGrp="1"/>
          </p:cNvSpPr>
          <p:nvPr>
            <p:ph type="sldNum" sz="quarter" idx="10"/>
          </p:nvPr>
        </p:nvSpPr>
        <p:spPr/>
        <p:txBody>
          <a:bodyPr/>
          <a:lstStyle/>
          <a:p>
            <a:fld id="{36B7F013-289E-4AEB-94FB-D1BCD59DBD43}" type="slidenum">
              <a:rPr lang="en-US" smtClean="0"/>
              <a:t>5</a:t>
            </a:fld>
            <a:endParaRPr lang="en-US"/>
          </a:p>
        </p:txBody>
      </p:sp>
    </p:spTree>
    <p:extLst>
      <p:ext uri="{BB962C8B-B14F-4D97-AF65-F5344CB8AC3E}">
        <p14:creationId xmlns:p14="http://schemas.microsoft.com/office/powerpoint/2010/main" val="294703699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040" y="4473892"/>
            <a:ext cx="5608320" cy="4667568"/>
          </a:xfrm>
        </p:spPr>
        <p:txBody>
          <a:bodyPr/>
          <a:lstStyle/>
          <a:p>
            <a:pPr marL="0" indent="0">
              <a:buFont typeface="Arial" panose="020B0604020202020204" pitchFamily="34" charset="0"/>
              <a:buNone/>
            </a:pPr>
            <a:endParaRPr lang="en-US" sz="1600" dirty="0"/>
          </a:p>
        </p:txBody>
      </p:sp>
      <p:sp>
        <p:nvSpPr>
          <p:cNvPr id="4" name="Slide Number Placeholder 3"/>
          <p:cNvSpPr>
            <a:spLocks noGrp="1"/>
          </p:cNvSpPr>
          <p:nvPr>
            <p:ph type="sldNum" sz="quarter" idx="10"/>
          </p:nvPr>
        </p:nvSpPr>
        <p:spPr/>
        <p:txBody>
          <a:bodyPr/>
          <a:lstStyle/>
          <a:p>
            <a:fld id="{36B7F013-289E-4AEB-94FB-D1BCD59DBD43}" type="slidenum">
              <a:rPr lang="en-US" smtClean="0"/>
              <a:t>6</a:t>
            </a:fld>
            <a:endParaRPr lang="en-US"/>
          </a:p>
        </p:txBody>
      </p:sp>
    </p:spTree>
    <p:extLst>
      <p:ext uri="{BB962C8B-B14F-4D97-AF65-F5344CB8AC3E}">
        <p14:creationId xmlns:p14="http://schemas.microsoft.com/office/powerpoint/2010/main" val="281558880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600" dirty="0"/>
          </a:p>
        </p:txBody>
      </p:sp>
      <p:sp>
        <p:nvSpPr>
          <p:cNvPr id="4" name="Slide Number Placeholder 3"/>
          <p:cNvSpPr>
            <a:spLocks noGrp="1"/>
          </p:cNvSpPr>
          <p:nvPr>
            <p:ph type="sldNum" sz="quarter" idx="5"/>
          </p:nvPr>
        </p:nvSpPr>
        <p:spPr/>
        <p:txBody>
          <a:bodyPr/>
          <a:lstStyle/>
          <a:p>
            <a:fld id="{00867AAC-D0DC-449C-B8E3-E4C3D13F4528}" type="slidenum">
              <a:rPr lang="en-US" smtClean="0"/>
              <a:t>7</a:t>
            </a:fld>
            <a:endParaRPr lang="en-US" dirty="0"/>
          </a:p>
        </p:txBody>
      </p:sp>
    </p:spTree>
    <p:extLst>
      <p:ext uri="{BB962C8B-B14F-4D97-AF65-F5344CB8AC3E}">
        <p14:creationId xmlns:p14="http://schemas.microsoft.com/office/powerpoint/2010/main" val="232867872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Tx/>
              <a:buNone/>
            </a:pPr>
            <a:endParaRPr lang="en-US" sz="1600" dirty="0"/>
          </a:p>
        </p:txBody>
      </p:sp>
      <p:sp>
        <p:nvSpPr>
          <p:cNvPr id="4" name="Slide Number Placeholder 3"/>
          <p:cNvSpPr>
            <a:spLocks noGrp="1"/>
          </p:cNvSpPr>
          <p:nvPr>
            <p:ph type="sldNum" sz="quarter" idx="5"/>
          </p:nvPr>
        </p:nvSpPr>
        <p:spPr/>
        <p:txBody>
          <a:bodyPr/>
          <a:lstStyle/>
          <a:p>
            <a:fld id="{00867AAC-D0DC-449C-B8E3-E4C3D13F4528}" type="slidenum">
              <a:rPr lang="en-US" smtClean="0"/>
              <a:t>8</a:t>
            </a:fld>
            <a:endParaRPr lang="en-US" dirty="0"/>
          </a:p>
        </p:txBody>
      </p:sp>
    </p:spTree>
    <p:extLst>
      <p:ext uri="{BB962C8B-B14F-4D97-AF65-F5344CB8AC3E}">
        <p14:creationId xmlns:p14="http://schemas.microsoft.com/office/powerpoint/2010/main" val="27324501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96B2D8F1-B12A-47C1-A716-FC8519909F57}" type="datetimeFigureOut">
              <a:rPr lang="en-US" smtClean="0"/>
              <a:t>11/20/2019</a:t>
            </a:fld>
            <a:endParaRPr lang="en-US" dirty="0"/>
          </a:p>
        </p:txBody>
      </p:sp>
      <p:sp>
        <p:nvSpPr>
          <p:cNvPr id="5" name="Footer Placeholder 4"/>
          <p:cNvSpPr>
            <a:spLocks noGrp="1"/>
          </p:cNvSpPr>
          <p:nvPr>
            <p:ph type="ftr" sz="quarter" idx="11"/>
          </p:nvPr>
        </p:nvSpPr>
        <p:spPr/>
        <p:txBody>
          <a:bodyPr/>
          <a:lstStyle>
            <a:lvl1pPr>
              <a:defRPr baseline="0">
                <a:solidFill>
                  <a:schemeClr val="tx1"/>
                </a:solidFill>
              </a:defRPr>
            </a:lvl1pPr>
          </a:lstStyle>
          <a:p>
            <a:r>
              <a:rPr lang="en-US" dirty="0"/>
              <a:t>Attorney/Client Privilege</a:t>
            </a:r>
          </a:p>
        </p:txBody>
      </p:sp>
      <p:sp>
        <p:nvSpPr>
          <p:cNvPr id="6" name="Slide Number Placeholder 5"/>
          <p:cNvSpPr>
            <a:spLocks noGrp="1"/>
          </p:cNvSpPr>
          <p:nvPr>
            <p:ph type="sldNum" sz="quarter" idx="12"/>
          </p:nvPr>
        </p:nvSpPr>
        <p:spPr/>
        <p:txBody>
          <a:bodyPr/>
          <a:lstStyle/>
          <a:p>
            <a:fld id="{4506435C-DF88-4B02-8B92-29CAF25E6478}" type="slidenum">
              <a:rPr lang="en-US" smtClean="0"/>
              <a:t>‹#›</a:t>
            </a:fld>
            <a:endParaRPr lang="en-US" dirty="0"/>
          </a:p>
        </p:txBody>
      </p:sp>
    </p:spTree>
    <p:extLst>
      <p:ext uri="{BB962C8B-B14F-4D97-AF65-F5344CB8AC3E}">
        <p14:creationId xmlns:p14="http://schemas.microsoft.com/office/powerpoint/2010/main" val="12067998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6B2D8F1-B12A-47C1-A716-FC8519909F57}" type="datetimeFigureOut">
              <a:rPr lang="en-US" smtClean="0"/>
              <a:t>11/20/2019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506435C-DF88-4B02-8B92-29CAF25E6478}" type="slidenum">
              <a:rPr lang="en-US" smtClean="0"/>
              <a:t>‹#›</a:t>
            </a:fld>
            <a:endParaRPr lang="en-US" dirty="0"/>
          </a:p>
        </p:txBody>
      </p:sp>
    </p:spTree>
    <p:extLst>
      <p:ext uri="{BB962C8B-B14F-4D97-AF65-F5344CB8AC3E}">
        <p14:creationId xmlns:p14="http://schemas.microsoft.com/office/powerpoint/2010/main" val="39457356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6B2D8F1-B12A-47C1-A716-FC8519909F57}" type="datetimeFigureOut">
              <a:rPr lang="en-US" smtClean="0"/>
              <a:t>11/20/2019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506435C-DF88-4B02-8B92-29CAF25E6478}" type="slidenum">
              <a:rPr lang="en-US" smtClean="0"/>
              <a:t>‹#›</a:t>
            </a:fld>
            <a:endParaRPr lang="en-US" dirty="0"/>
          </a:p>
        </p:txBody>
      </p:sp>
    </p:spTree>
    <p:extLst>
      <p:ext uri="{BB962C8B-B14F-4D97-AF65-F5344CB8AC3E}">
        <p14:creationId xmlns:p14="http://schemas.microsoft.com/office/powerpoint/2010/main" val="34254107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lvl3pPr marL="1143000" indent="-228600">
              <a:buFont typeface="Wingdings" panose="05000000000000000000" pitchFamily="2" charset="2"/>
              <a:buChar char="Ø"/>
              <a:defRPr/>
            </a:lvl3pPr>
            <a:lvl4pPr marL="1600200" indent="-228600">
              <a:buFont typeface="Arial" panose="020B0604020202020204" pitchFamily="34" charset="0"/>
              <a:buChar char="■"/>
              <a:defRPr/>
            </a:lvl4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6B2D8F1-B12A-47C1-A716-FC8519909F57}" type="datetimeFigureOut">
              <a:rPr lang="en-US" smtClean="0"/>
              <a:t>11/20/2019</a:t>
            </a:fld>
            <a:endParaRPr lang="en-US" dirty="0"/>
          </a:p>
        </p:txBody>
      </p:sp>
      <p:sp>
        <p:nvSpPr>
          <p:cNvPr id="5" name="Footer Placeholder 4"/>
          <p:cNvSpPr>
            <a:spLocks noGrp="1"/>
          </p:cNvSpPr>
          <p:nvPr>
            <p:ph type="ftr" sz="quarter" idx="11"/>
          </p:nvPr>
        </p:nvSpPr>
        <p:spPr/>
        <p:txBody>
          <a:bodyPr/>
          <a:lstStyle>
            <a:lvl1pPr>
              <a:defRPr baseline="0">
                <a:solidFill>
                  <a:schemeClr val="tx1"/>
                </a:solidFill>
              </a:defRPr>
            </a:lvl1pPr>
          </a:lstStyle>
          <a:p>
            <a:r>
              <a:rPr lang="en-US" dirty="0"/>
              <a:t>Attorney/Client Privilege</a:t>
            </a:r>
          </a:p>
        </p:txBody>
      </p:sp>
      <p:sp>
        <p:nvSpPr>
          <p:cNvPr id="6" name="Slide Number Placeholder 5"/>
          <p:cNvSpPr>
            <a:spLocks noGrp="1"/>
          </p:cNvSpPr>
          <p:nvPr>
            <p:ph type="sldNum" sz="quarter" idx="12"/>
          </p:nvPr>
        </p:nvSpPr>
        <p:spPr/>
        <p:txBody>
          <a:bodyPr/>
          <a:lstStyle/>
          <a:p>
            <a:fld id="{4506435C-DF88-4B02-8B92-29CAF25E6478}" type="slidenum">
              <a:rPr lang="en-US" smtClean="0"/>
              <a:t>‹#›</a:t>
            </a:fld>
            <a:endParaRPr lang="en-US" dirty="0"/>
          </a:p>
        </p:txBody>
      </p:sp>
    </p:spTree>
    <p:extLst>
      <p:ext uri="{BB962C8B-B14F-4D97-AF65-F5344CB8AC3E}">
        <p14:creationId xmlns:p14="http://schemas.microsoft.com/office/powerpoint/2010/main" val="13271522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6B2D8F1-B12A-47C1-A716-FC8519909F57}" type="datetimeFigureOut">
              <a:rPr lang="en-US" smtClean="0"/>
              <a:t>11/20/2019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506435C-DF88-4B02-8B92-29CAF25E6478}" type="slidenum">
              <a:rPr lang="en-US" smtClean="0"/>
              <a:t>‹#›</a:t>
            </a:fld>
            <a:endParaRPr lang="en-US" dirty="0"/>
          </a:p>
        </p:txBody>
      </p:sp>
    </p:spTree>
    <p:extLst>
      <p:ext uri="{BB962C8B-B14F-4D97-AF65-F5344CB8AC3E}">
        <p14:creationId xmlns:p14="http://schemas.microsoft.com/office/powerpoint/2010/main" val="20013836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6B2D8F1-B12A-47C1-A716-FC8519909F57}" type="datetimeFigureOut">
              <a:rPr lang="en-US" smtClean="0"/>
              <a:t>11/20/2019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506435C-DF88-4B02-8B92-29CAF25E6478}" type="slidenum">
              <a:rPr lang="en-US" smtClean="0"/>
              <a:t>‹#›</a:t>
            </a:fld>
            <a:endParaRPr lang="en-US" dirty="0"/>
          </a:p>
        </p:txBody>
      </p:sp>
    </p:spTree>
    <p:extLst>
      <p:ext uri="{BB962C8B-B14F-4D97-AF65-F5344CB8AC3E}">
        <p14:creationId xmlns:p14="http://schemas.microsoft.com/office/powerpoint/2010/main" val="7996663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6B2D8F1-B12A-47C1-A716-FC8519909F57}" type="datetimeFigureOut">
              <a:rPr lang="en-US" smtClean="0"/>
              <a:t>11/20/2019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506435C-DF88-4B02-8B92-29CAF25E6478}" type="slidenum">
              <a:rPr lang="en-US" smtClean="0"/>
              <a:t>‹#›</a:t>
            </a:fld>
            <a:endParaRPr lang="en-US" dirty="0"/>
          </a:p>
        </p:txBody>
      </p:sp>
    </p:spTree>
    <p:extLst>
      <p:ext uri="{BB962C8B-B14F-4D97-AF65-F5344CB8AC3E}">
        <p14:creationId xmlns:p14="http://schemas.microsoft.com/office/powerpoint/2010/main" val="34563479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6B2D8F1-B12A-47C1-A716-FC8519909F57}" type="datetimeFigureOut">
              <a:rPr lang="en-US" smtClean="0"/>
              <a:t>11/20/2019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506435C-DF88-4B02-8B92-29CAF25E6478}" type="slidenum">
              <a:rPr lang="en-US" smtClean="0"/>
              <a:t>‹#›</a:t>
            </a:fld>
            <a:endParaRPr lang="en-US" dirty="0"/>
          </a:p>
        </p:txBody>
      </p:sp>
    </p:spTree>
    <p:extLst>
      <p:ext uri="{BB962C8B-B14F-4D97-AF65-F5344CB8AC3E}">
        <p14:creationId xmlns:p14="http://schemas.microsoft.com/office/powerpoint/2010/main" val="24852617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B2D8F1-B12A-47C1-A716-FC8519909F57}" type="datetimeFigureOut">
              <a:rPr lang="en-US" smtClean="0"/>
              <a:t>11/20/2019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506435C-DF88-4B02-8B92-29CAF25E6478}" type="slidenum">
              <a:rPr lang="en-US" smtClean="0"/>
              <a:t>‹#›</a:t>
            </a:fld>
            <a:endParaRPr lang="en-US" dirty="0"/>
          </a:p>
        </p:txBody>
      </p:sp>
    </p:spTree>
    <p:extLst>
      <p:ext uri="{BB962C8B-B14F-4D97-AF65-F5344CB8AC3E}">
        <p14:creationId xmlns:p14="http://schemas.microsoft.com/office/powerpoint/2010/main" val="13629036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6B2D8F1-B12A-47C1-A716-FC8519909F57}" type="datetimeFigureOut">
              <a:rPr lang="en-US" smtClean="0"/>
              <a:t>11/20/2019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506435C-DF88-4B02-8B92-29CAF25E6478}" type="slidenum">
              <a:rPr lang="en-US" smtClean="0"/>
              <a:t>‹#›</a:t>
            </a:fld>
            <a:endParaRPr lang="en-US" dirty="0"/>
          </a:p>
        </p:txBody>
      </p:sp>
    </p:spTree>
    <p:extLst>
      <p:ext uri="{BB962C8B-B14F-4D97-AF65-F5344CB8AC3E}">
        <p14:creationId xmlns:p14="http://schemas.microsoft.com/office/powerpoint/2010/main" val="850188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6B2D8F1-B12A-47C1-A716-FC8519909F57}" type="datetimeFigureOut">
              <a:rPr lang="en-US" smtClean="0"/>
              <a:t>11/20/2019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506435C-DF88-4B02-8B92-29CAF25E6478}" type="slidenum">
              <a:rPr lang="en-US" smtClean="0"/>
              <a:t>‹#›</a:t>
            </a:fld>
            <a:endParaRPr lang="en-US" dirty="0"/>
          </a:p>
        </p:txBody>
      </p:sp>
    </p:spTree>
    <p:extLst>
      <p:ext uri="{BB962C8B-B14F-4D97-AF65-F5344CB8AC3E}">
        <p14:creationId xmlns:p14="http://schemas.microsoft.com/office/powerpoint/2010/main" val="34649607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t="-2000" b="-2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6B2D8F1-B12A-47C1-A716-FC8519909F57}" type="datetimeFigureOut">
              <a:rPr lang="en-US" smtClean="0"/>
              <a:t>11/20/2019</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06435C-DF88-4B02-8B92-29CAF25E6478}" type="slidenum">
              <a:rPr lang="en-US" smtClean="0"/>
              <a:t>‹#›</a:t>
            </a:fld>
            <a:endParaRPr lang="en-US" dirty="0"/>
          </a:p>
        </p:txBody>
      </p:sp>
    </p:spTree>
    <p:extLst>
      <p:ext uri="{BB962C8B-B14F-4D97-AF65-F5344CB8AC3E}">
        <p14:creationId xmlns:p14="http://schemas.microsoft.com/office/powerpoint/2010/main" val="27506264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799" y="2362200"/>
            <a:ext cx="8192729" cy="1470025"/>
          </a:xfrm>
        </p:spPr>
        <p:txBody>
          <a:bodyPr>
            <a:normAutofit fontScale="90000"/>
          </a:bodyPr>
          <a:lstStyle/>
          <a:p>
            <a:pPr algn="l"/>
            <a:r>
              <a:rPr lang="en-US" sz="3100" dirty="0"/>
              <a:t>NJDEP/A&amp;WMA Regulatory Update Conference </a:t>
            </a:r>
            <a:br>
              <a:rPr lang="en-US" dirty="0"/>
            </a:br>
            <a:br>
              <a:rPr lang="en-US" dirty="0"/>
            </a:br>
            <a:r>
              <a:rPr lang="en-US" dirty="0"/>
              <a:t>Site Remediation and Waste Management Program Update</a:t>
            </a:r>
            <a:br>
              <a:rPr lang="en-US" dirty="0"/>
            </a:br>
            <a:br>
              <a:rPr lang="en-US" dirty="0"/>
            </a:br>
            <a:r>
              <a:rPr lang="en-US" sz="3600" dirty="0"/>
              <a:t>November 22, 2019</a:t>
            </a:r>
            <a:br>
              <a:rPr lang="en-US" dirty="0"/>
            </a:br>
            <a:endParaRPr lang="en-US" dirty="0"/>
          </a:p>
        </p:txBody>
      </p:sp>
      <p:sp>
        <p:nvSpPr>
          <p:cNvPr id="5" name="Subtitle 4"/>
          <p:cNvSpPr>
            <a:spLocks noGrp="1"/>
          </p:cNvSpPr>
          <p:nvPr>
            <p:ph type="subTitle" idx="1"/>
          </p:nvPr>
        </p:nvSpPr>
        <p:spPr>
          <a:xfrm>
            <a:off x="1257300" y="5480050"/>
            <a:ext cx="6629400" cy="1752600"/>
          </a:xfrm>
        </p:spPr>
        <p:txBody>
          <a:bodyPr>
            <a:normAutofit fontScale="70000" lnSpcReduction="20000"/>
          </a:bodyPr>
          <a:lstStyle/>
          <a:p>
            <a:pPr marL="342900" indent="-342900">
              <a:buClr>
                <a:schemeClr val="bg2"/>
              </a:buClr>
            </a:pPr>
            <a:r>
              <a:rPr lang="en-US" b="1" dirty="0">
                <a:solidFill>
                  <a:schemeClr val="accent4">
                    <a:lumMod val="10000"/>
                  </a:schemeClr>
                </a:solidFill>
              </a:rPr>
              <a:t>Mark J. Pedersen, Assistant Commissioner</a:t>
            </a:r>
          </a:p>
          <a:p>
            <a:pPr marL="342900" indent="-342900">
              <a:buClr>
                <a:schemeClr val="bg2"/>
              </a:buClr>
            </a:pPr>
            <a:r>
              <a:rPr lang="en-US" b="1" dirty="0">
                <a:solidFill>
                  <a:schemeClr val="accent4">
                    <a:lumMod val="10000"/>
                  </a:schemeClr>
                </a:solidFill>
              </a:rPr>
              <a:t>New Jersey Department of Environmental Protection</a:t>
            </a:r>
          </a:p>
          <a:p>
            <a:pPr marL="342900" indent="-342900">
              <a:buClr>
                <a:schemeClr val="bg2"/>
              </a:buClr>
            </a:pPr>
            <a:r>
              <a:rPr lang="en-US" b="1" dirty="0">
                <a:solidFill>
                  <a:schemeClr val="accent4">
                    <a:lumMod val="10000"/>
                  </a:schemeClr>
                </a:solidFill>
              </a:rPr>
              <a:t>Site Remediation and Waste Management Program</a:t>
            </a:r>
          </a:p>
          <a:p>
            <a:endParaRPr lang="en-US" dirty="0"/>
          </a:p>
        </p:txBody>
      </p:sp>
      <p:sp>
        <p:nvSpPr>
          <p:cNvPr id="6" name="Slide Number Placeholder 5"/>
          <p:cNvSpPr>
            <a:spLocks noGrp="1"/>
          </p:cNvSpPr>
          <p:nvPr>
            <p:ph type="sldNum" sz="quarter" idx="12"/>
          </p:nvPr>
        </p:nvSpPr>
        <p:spPr/>
        <p:txBody>
          <a:bodyPr/>
          <a:lstStyle/>
          <a:p>
            <a:fld id="{4506435C-DF88-4B02-8B92-29CAF25E6478}" type="slidenum">
              <a:rPr lang="en-US" smtClean="0"/>
              <a:t>0</a:t>
            </a:fld>
            <a:endParaRPr lang="en-US" dirty="0"/>
          </a:p>
        </p:txBody>
      </p:sp>
    </p:spTree>
    <p:extLst>
      <p:ext uri="{BB962C8B-B14F-4D97-AF65-F5344CB8AC3E}">
        <p14:creationId xmlns:p14="http://schemas.microsoft.com/office/powerpoint/2010/main" val="23214340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724EE6-922C-4E76-BFA3-5379233A6F16}"/>
              </a:ext>
            </a:extLst>
          </p:cNvPr>
          <p:cNvSpPr>
            <a:spLocks noGrp="1"/>
          </p:cNvSpPr>
          <p:nvPr>
            <p:ph type="title"/>
          </p:nvPr>
        </p:nvSpPr>
        <p:spPr/>
        <p:txBody>
          <a:bodyPr>
            <a:noAutofit/>
          </a:bodyPr>
          <a:lstStyle/>
          <a:p>
            <a:pPr algn="l"/>
            <a:r>
              <a:rPr lang="en-US" sz="3600" b="1" dirty="0"/>
              <a:t>Definitions</a:t>
            </a:r>
            <a:r>
              <a:rPr lang="en-US" sz="3600" dirty="0"/>
              <a:t>	</a:t>
            </a:r>
          </a:p>
        </p:txBody>
      </p:sp>
      <p:sp>
        <p:nvSpPr>
          <p:cNvPr id="3" name="Content Placeholder 2">
            <a:extLst>
              <a:ext uri="{FF2B5EF4-FFF2-40B4-BE49-F238E27FC236}">
                <a16:creationId xmlns:a16="http://schemas.microsoft.com/office/drawing/2014/main" id="{8DC8FC35-8906-4F5B-8C46-AF2563E033D6}"/>
              </a:ext>
            </a:extLst>
          </p:cNvPr>
          <p:cNvSpPr>
            <a:spLocks noGrp="1"/>
          </p:cNvSpPr>
          <p:nvPr>
            <p:ph idx="1"/>
          </p:nvPr>
        </p:nvSpPr>
        <p:spPr/>
        <p:txBody>
          <a:bodyPr>
            <a:normAutofit/>
          </a:bodyPr>
          <a:lstStyle/>
          <a:p>
            <a:pPr marL="0" indent="0">
              <a:buNone/>
            </a:pPr>
            <a:r>
              <a:rPr lang="en-US" u="sng" dirty="0"/>
              <a:t>“Retained” means hired, individually or through a firm or other person, by or on behalf of a person responsible for conducting remediation, to perform, manage, or supervise remediation or to periodically review and evaluate a remediation performed by other persons. </a:t>
            </a:r>
          </a:p>
        </p:txBody>
      </p:sp>
    </p:spTree>
    <p:extLst>
      <p:ext uri="{BB962C8B-B14F-4D97-AF65-F5344CB8AC3E}">
        <p14:creationId xmlns:p14="http://schemas.microsoft.com/office/powerpoint/2010/main" val="13496251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724EE6-922C-4E76-BFA3-5379233A6F16}"/>
              </a:ext>
            </a:extLst>
          </p:cNvPr>
          <p:cNvSpPr>
            <a:spLocks noGrp="1"/>
          </p:cNvSpPr>
          <p:nvPr>
            <p:ph type="title"/>
          </p:nvPr>
        </p:nvSpPr>
        <p:spPr/>
        <p:txBody>
          <a:bodyPr>
            <a:noAutofit/>
          </a:bodyPr>
          <a:lstStyle/>
          <a:p>
            <a:pPr algn="l"/>
            <a:r>
              <a:rPr lang="en-US" sz="3600" b="1" dirty="0"/>
              <a:t>SRRA 2.0	</a:t>
            </a:r>
          </a:p>
        </p:txBody>
      </p:sp>
      <p:sp>
        <p:nvSpPr>
          <p:cNvPr id="3" name="Content Placeholder 2">
            <a:extLst>
              <a:ext uri="{FF2B5EF4-FFF2-40B4-BE49-F238E27FC236}">
                <a16:creationId xmlns:a16="http://schemas.microsoft.com/office/drawing/2014/main" id="{8DC8FC35-8906-4F5B-8C46-AF2563E033D6}"/>
              </a:ext>
            </a:extLst>
          </p:cNvPr>
          <p:cNvSpPr>
            <a:spLocks noGrp="1"/>
          </p:cNvSpPr>
          <p:nvPr>
            <p:ph idx="1"/>
          </p:nvPr>
        </p:nvSpPr>
        <p:spPr/>
        <p:txBody>
          <a:bodyPr>
            <a:normAutofit/>
          </a:bodyPr>
          <a:lstStyle/>
          <a:p>
            <a:r>
              <a:rPr lang="en-US" dirty="0"/>
              <a:t>Exemptions for needing LSRP</a:t>
            </a:r>
          </a:p>
          <a:p>
            <a:pPr lvl="1"/>
            <a:r>
              <a:rPr lang="en-US" dirty="0"/>
              <a:t>If confirming work performed by another LSRP</a:t>
            </a:r>
          </a:p>
          <a:p>
            <a:pPr lvl="1"/>
            <a:r>
              <a:rPr lang="en-US" dirty="0"/>
              <a:t>Due Diligence</a:t>
            </a:r>
          </a:p>
          <a:p>
            <a:pPr lvl="1"/>
            <a:r>
              <a:rPr lang="en-US" dirty="0"/>
              <a:t>Unregulated Heating Oil Tanks</a:t>
            </a:r>
          </a:p>
        </p:txBody>
      </p:sp>
    </p:spTree>
    <p:extLst>
      <p:ext uri="{BB962C8B-B14F-4D97-AF65-F5344CB8AC3E}">
        <p14:creationId xmlns:p14="http://schemas.microsoft.com/office/powerpoint/2010/main" val="629977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724EE6-922C-4E76-BFA3-5379233A6F16}"/>
              </a:ext>
            </a:extLst>
          </p:cNvPr>
          <p:cNvSpPr>
            <a:spLocks noGrp="1"/>
          </p:cNvSpPr>
          <p:nvPr>
            <p:ph type="title"/>
          </p:nvPr>
        </p:nvSpPr>
        <p:spPr/>
        <p:txBody>
          <a:bodyPr>
            <a:noAutofit/>
          </a:bodyPr>
          <a:lstStyle/>
          <a:p>
            <a:pPr algn="l"/>
            <a:r>
              <a:rPr lang="en-US" sz="3600" b="1" dirty="0"/>
              <a:t>Code of Conduct</a:t>
            </a:r>
            <a:r>
              <a:rPr lang="en-US" sz="3600" dirty="0"/>
              <a:t>	</a:t>
            </a:r>
          </a:p>
        </p:txBody>
      </p:sp>
      <p:sp>
        <p:nvSpPr>
          <p:cNvPr id="3" name="Content Placeholder 2">
            <a:extLst>
              <a:ext uri="{FF2B5EF4-FFF2-40B4-BE49-F238E27FC236}">
                <a16:creationId xmlns:a16="http://schemas.microsoft.com/office/drawing/2014/main" id="{8DC8FC35-8906-4F5B-8C46-AF2563E033D6}"/>
              </a:ext>
            </a:extLst>
          </p:cNvPr>
          <p:cNvSpPr>
            <a:spLocks noGrp="1"/>
          </p:cNvSpPr>
          <p:nvPr>
            <p:ph idx="1"/>
          </p:nvPr>
        </p:nvSpPr>
        <p:spPr/>
        <p:txBody>
          <a:bodyPr>
            <a:normAutofit fontScale="92500" lnSpcReduction="10000"/>
          </a:bodyPr>
          <a:lstStyle/>
          <a:p>
            <a:pPr marL="0" indent="0">
              <a:buNone/>
            </a:pPr>
            <a:r>
              <a:rPr lang="en-US" dirty="0"/>
              <a:t>k. If a licensed site remediation professional </a:t>
            </a:r>
            <a:r>
              <a:rPr lang="en-US" u="sng" dirty="0"/>
              <a:t>retained to perform remediation at a site or any portion of a site </a:t>
            </a:r>
            <a:r>
              <a:rPr lang="en-US" dirty="0"/>
              <a:t>obtains specific knowledge that a discharge has occurred </a:t>
            </a:r>
            <a:r>
              <a:rPr lang="en-US" b="1" dirty="0"/>
              <a:t>[</a:t>
            </a:r>
            <a:r>
              <a:rPr lang="en-US" dirty="0"/>
              <a:t>on a contaminated site for which he is responsible</a:t>
            </a:r>
            <a:r>
              <a:rPr lang="en-US" b="1" dirty="0"/>
              <a:t>] </a:t>
            </a:r>
            <a:r>
              <a:rPr lang="en-US" u="sng" dirty="0"/>
              <a:t>at any location on the site</a:t>
            </a:r>
            <a:r>
              <a:rPr lang="en-US" dirty="0"/>
              <a:t>, the licensed site remediation professional shall: </a:t>
            </a:r>
            <a:r>
              <a:rPr lang="en-US" sz="2100" dirty="0"/>
              <a:t>(1) notify the person responsible for conducting the remediation of the existence of the discharge; and (2) notify the department of the discharge by calling the department's telephone hotline. The person responsible for conducting the remediation shall also be responsible for notifying the department of the existence of the discharge. The provisions of this subsection shall not apply to a discharge that may be a result of the existence of historic fill material. </a:t>
            </a:r>
            <a:endParaRPr lang="en-US" sz="2100" u="sng" dirty="0"/>
          </a:p>
        </p:txBody>
      </p:sp>
    </p:spTree>
    <p:extLst>
      <p:ext uri="{BB962C8B-B14F-4D97-AF65-F5344CB8AC3E}">
        <p14:creationId xmlns:p14="http://schemas.microsoft.com/office/powerpoint/2010/main" val="22798309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724EE6-922C-4E76-BFA3-5379233A6F16}"/>
              </a:ext>
            </a:extLst>
          </p:cNvPr>
          <p:cNvSpPr>
            <a:spLocks noGrp="1"/>
          </p:cNvSpPr>
          <p:nvPr>
            <p:ph type="title"/>
          </p:nvPr>
        </p:nvSpPr>
        <p:spPr/>
        <p:txBody>
          <a:bodyPr>
            <a:noAutofit/>
          </a:bodyPr>
          <a:lstStyle/>
          <a:p>
            <a:pPr algn="l"/>
            <a:r>
              <a:rPr lang="en-US" sz="3600" b="1" dirty="0"/>
              <a:t>Code of Conduct</a:t>
            </a:r>
            <a:r>
              <a:rPr lang="en-US" sz="3600" dirty="0"/>
              <a:t>	</a:t>
            </a:r>
          </a:p>
        </p:txBody>
      </p:sp>
      <p:sp>
        <p:nvSpPr>
          <p:cNvPr id="3" name="Content Placeholder 2">
            <a:extLst>
              <a:ext uri="{FF2B5EF4-FFF2-40B4-BE49-F238E27FC236}">
                <a16:creationId xmlns:a16="http://schemas.microsoft.com/office/drawing/2014/main" id="{8DC8FC35-8906-4F5B-8C46-AF2563E033D6}"/>
              </a:ext>
            </a:extLst>
          </p:cNvPr>
          <p:cNvSpPr>
            <a:spLocks noGrp="1"/>
          </p:cNvSpPr>
          <p:nvPr>
            <p:ph idx="1"/>
          </p:nvPr>
        </p:nvSpPr>
        <p:spPr/>
        <p:txBody>
          <a:bodyPr>
            <a:normAutofit fontScale="85000" lnSpcReduction="20000"/>
          </a:bodyPr>
          <a:lstStyle/>
          <a:p>
            <a:pPr marL="0" indent="0">
              <a:buNone/>
            </a:pPr>
            <a:r>
              <a:rPr lang="en-US" dirty="0"/>
              <a:t>j. If a licensed site remediation professional </a:t>
            </a:r>
            <a:r>
              <a:rPr lang="en-US" b="1" dirty="0"/>
              <a:t>[</a:t>
            </a:r>
            <a:r>
              <a:rPr lang="en-US" dirty="0"/>
              <a:t>identifies</a:t>
            </a:r>
            <a:r>
              <a:rPr lang="en-US" b="1" dirty="0"/>
              <a:t>] </a:t>
            </a:r>
            <a:r>
              <a:rPr lang="en-US" u="sng" dirty="0"/>
              <a:t>obtains specific knowledge </a:t>
            </a:r>
            <a:r>
              <a:rPr lang="en-US" dirty="0"/>
              <a:t>of a condition </a:t>
            </a:r>
            <a:r>
              <a:rPr lang="en-US" b="1" dirty="0"/>
              <a:t>[</a:t>
            </a:r>
            <a:r>
              <a:rPr lang="en-US" dirty="0"/>
              <a:t>at a contaminated site</a:t>
            </a:r>
            <a:r>
              <a:rPr lang="en-US" b="1" dirty="0"/>
              <a:t>] </a:t>
            </a:r>
            <a:r>
              <a:rPr lang="en-US" dirty="0"/>
              <a:t>that in his independent professional judgment is an immediate environmental concern, then the licensed site remediation professional shall: (1) immediately verbally advise , </a:t>
            </a:r>
            <a:r>
              <a:rPr lang="en-US" u="sng" dirty="0"/>
              <a:t>and confirm in writing to</a:t>
            </a:r>
            <a:r>
              <a:rPr lang="en-US" dirty="0"/>
              <a:t>, the person responsible for conducting the remediation of that person's duty to notify the department of the condition , </a:t>
            </a:r>
            <a:r>
              <a:rPr lang="en-US" u="sng" dirty="0"/>
              <a:t>provided the person is known to the licensed site remediation professional</a:t>
            </a:r>
            <a:r>
              <a:rPr lang="en-US" dirty="0"/>
              <a:t>; and (2) immediately notify the department of the condition by calling the department's telephone hotline. </a:t>
            </a:r>
          </a:p>
        </p:txBody>
      </p:sp>
    </p:spTree>
    <p:extLst>
      <p:ext uri="{BB962C8B-B14F-4D97-AF65-F5344CB8AC3E}">
        <p14:creationId xmlns:p14="http://schemas.microsoft.com/office/powerpoint/2010/main" val="14948840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724EE6-922C-4E76-BFA3-5379233A6F16}"/>
              </a:ext>
            </a:extLst>
          </p:cNvPr>
          <p:cNvSpPr>
            <a:spLocks noGrp="1"/>
          </p:cNvSpPr>
          <p:nvPr>
            <p:ph type="title"/>
          </p:nvPr>
        </p:nvSpPr>
        <p:spPr/>
        <p:txBody>
          <a:bodyPr>
            <a:noAutofit/>
          </a:bodyPr>
          <a:lstStyle/>
          <a:p>
            <a:pPr algn="l"/>
            <a:r>
              <a:rPr lang="en-US" sz="3600" b="1" dirty="0"/>
              <a:t>Definitions</a:t>
            </a:r>
            <a:r>
              <a:rPr lang="en-US" sz="3600" dirty="0"/>
              <a:t>	</a:t>
            </a:r>
          </a:p>
        </p:txBody>
      </p:sp>
      <p:sp>
        <p:nvSpPr>
          <p:cNvPr id="3" name="Content Placeholder 2">
            <a:extLst>
              <a:ext uri="{FF2B5EF4-FFF2-40B4-BE49-F238E27FC236}">
                <a16:creationId xmlns:a16="http://schemas.microsoft.com/office/drawing/2014/main" id="{8DC8FC35-8906-4F5B-8C46-AF2563E033D6}"/>
              </a:ext>
            </a:extLst>
          </p:cNvPr>
          <p:cNvSpPr>
            <a:spLocks noGrp="1"/>
          </p:cNvSpPr>
          <p:nvPr>
            <p:ph idx="1"/>
          </p:nvPr>
        </p:nvSpPr>
        <p:spPr>
          <a:xfrm>
            <a:off x="457200" y="1600200"/>
            <a:ext cx="8229600" cy="4827233"/>
          </a:xfrm>
        </p:spPr>
        <p:txBody>
          <a:bodyPr>
            <a:noAutofit/>
          </a:bodyPr>
          <a:lstStyle/>
          <a:p>
            <a:pPr marL="0" indent="0">
              <a:buNone/>
            </a:pPr>
            <a:r>
              <a:rPr lang="en-US" sz="2000" dirty="0"/>
              <a:t>"Immediate environmental concern" means </a:t>
            </a:r>
            <a:r>
              <a:rPr lang="en-US" sz="2000" b="1" dirty="0"/>
              <a:t>[</a:t>
            </a:r>
            <a:r>
              <a:rPr lang="en-US" sz="2000" dirty="0"/>
              <a:t>a condition at a contaminated site where there is</a:t>
            </a:r>
            <a:r>
              <a:rPr lang="en-US" sz="2000" b="1" dirty="0"/>
              <a:t>]</a:t>
            </a:r>
            <a:r>
              <a:rPr lang="en-US" sz="2000" dirty="0"/>
              <a:t>: (1) confirmed contamination in a well used for potable purposes at concentrations </a:t>
            </a:r>
            <a:r>
              <a:rPr lang="en-US" sz="2000" b="1" dirty="0"/>
              <a:t>[</a:t>
            </a:r>
            <a:r>
              <a:rPr lang="en-US" sz="2000" dirty="0"/>
              <a:t>at or</a:t>
            </a:r>
            <a:r>
              <a:rPr lang="en-US" sz="2000" b="1" dirty="0"/>
              <a:t>] </a:t>
            </a:r>
            <a:r>
              <a:rPr lang="en-US" sz="2000" dirty="0"/>
              <a:t>above the ground water remediation standards; (2) confirmed contamination that has migrated into </a:t>
            </a:r>
            <a:r>
              <a:rPr lang="en-US" sz="2000" b="1" dirty="0"/>
              <a:t>[</a:t>
            </a:r>
            <a:r>
              <a:rPr lang="en-US" sz="2000" dirty="0"/>
              <a:t>an occupied</a:t>
            </a:r>
            <a:r>
              <a:rPr lang="en-US" sz="2000" b="1" dirty="0"/>
              <a:t>] </a:t>
            </a:r>
            <a:r>
              <a:rPr lang="en-US" sz="2000" u="sng" dirty="0"/>
              <a:t>a structure </a:t>
            </a:r>
            <a:r>
              <a:rPr lang="en-US" sz="2000" b="1" dirty="0"/>
              <a:t> </a:t>
            </a:r>
            <a:r>
              <a:rPr lang="en-US" sz="2000" dirty="0"/>
              <a:t>or </a:t>
            </a:r>
            <a:r>
              <a:rPr lang="en-US" sz="2000" u="sng" dirty="0"/>
              <a:t>a </a:t>
            </a:r>
            <a:r>
              <a:rPr lang="en-US" sz="2000" dirty="0"/>
              <a:t>confined space producing a toxic or harmful atmosphere resulting in an unacceptable human health exposure, or producing an oxygen-deficient atmosphere, or resulting in demonstrated physical damage to essential underground services; (3) confirmed contamination at the site of a nature that either dermal contact, ingestion, or inhalation of the contamination could result in an acute human health exposure; or (4) any other </a:t>
            </a:r>
            <a:r>
              <a:rPr lang="en-US" sz="2000" b="1" dirty="0"/>
              <a:t>[</a:t>
            </a:r>
            <a:r>
              <a:rPr lang="en-US" sz="2000" dirty="0"/>
              <a:t>condition</a:t>
            </a:r>
            <a:r>
              <a:rPr lang="en-US" sz="2000" b="1" dirty="0"/>
              <a:t>] </a:t>
            </a:r>
            <a:r>
              <a:rPr lang="en-US" sz="2000" u="sng" dirty="0"/>
              <a:t>confirmed contamination </a:t>
            </a:r>
            <a:r>
              <a:rPr lang="en-US" sz="2000" dirty="0"/>
              <a:t>that poses an immediate threat to the environment or to the public health and safety. </a:t>
            </a:r>
            <a:endParaRPr lang="en-US" sz="2000" u="sng" dirty="0"/>
          </a:p>
        </p:txBody>
      </p:sp>
    </p:spTree>
    <p:extLst>
      <p:ext uri="{BB962C8B-B14F-4D97-AF65-F5344CB8AC3E}">
        <p14:creationId xmlns:p14="http://schemas.microsoft.com/office/powerpoint/2010/main" val="32238996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724EE6-922C-4E76-BFA3-5379233A6F16}"/>
              </a:ext>
            </a:extLst>
          </p:cNvPr>
          <p:cNvSpPr>
            <a:spLocks noGrp="1"/>
          </p:cNvSpPr>
          <p:nvPr>
            <p:ph type="title"/>
          </p:nvPr>
        </p:nvSpPr>
        <p:spPr/>
        <p:txBody>
          <a:bodyPr>
            <a:noAutofit/>
          </a:bodyPr>
          <a:lstStyle/>
          <a:p>
            <a:pPr algn="l"/>
            <a:r>
              <a:rPr lang="en-US" sz="3600" b="1" dirty="0"/>
              <a:t>IECs at unoccupied structures</a:t>
            </a:r>
            <a:endParaRPr lang="en-US" sz="3600" dirty="0"/>
          </a:p>
        </p:txBody>
      </p:sp>
      <p:sp>
        <p:nvSpPr>
          <p:cNvPr id="3" name="Content Placeholder 2">
            <a:extLst>
              <a:ext uri="{FF2B5EF4-FFF2-40B4-BE49-F238E27FC236}">
                <a16:creationId xmlns:a16="http://schemas.microsoft.com/office/drawing/2014/main" id="{8DC8FC35-8906-4F5B-8C46-AF2563E033D6}"/>
              </a:ext>
            </a:extLst>
          </p:cNvPr>
          <p:cNvSpPr>
            <a:spLocks noGrp="1"/>
          </p:cNvSpPr>
          <p:nvPr>
            <p:ph idx="1"/>
          </p:nvPr>
        </p:nvSpPr>
        <p:spPr>
          <a:xfrm>
            <a:off x="457200" y="1600200"/>
            <a:ext cx="8229600" cy="4827233"/>
          </a:xfrm>
        </p:spPr>
        <p:txBody>
          <a:bodyPr>
            <a:noAutofit/>
          </a:bodyPr>
          <a:lstStyle/>
          <a:p>
            <a:pPr marL="0" indent="0">
              <a:buNone/>
            </a:pPr>
            <a:r>
              <a:rPr lang="en-US" dirty="0"/>
              <a:t>Written certification by PRCR from the property owner:</a:t>
            </a:r>
          </a:p>
          <a:p>
            <a:pPr marL="0" indent="0">
              <a:buNone/>
            </a:pPr>
            <a:r>
              <a:rPr lang="en-US" dirty="0"/>
              <a:t>	(</a:t>
            </a:r>
            <a:r>
              <a:rPr lang="en-US" dirty="0" err="1"/>
              <a:t>i</a:t>
            </a:r>
            <a:r>
              <a:rPr lang="en-US" dirty="0"/>
              <a:t>) is not occupied, </a:t>
            </a:r>
          </a:p>
          <a:p>
            <a:pPr marL="0" indent="0">
              <a:buNone/>
            </a:pPr>
            <a:r>
              <a:rPr lang="en-US" dirty="0"/>
              <a:t>	(ii) will not be occupied, and </a:t>
            </a:r>
          </a:p>
          <a:p>
            <a:pPr marL="0" indent="0">
              <a:buNone/>
            </a:pPr>
            <a:r>
              <a:rPr lang="en-US" dirty="0"/>
              <a:t>	(iii) will be demolished, </a:t>
            </a:r>
          </a:p>
          <a:p>
            <a:pPr marL="0" indent="0">
              <a:buNone/>
            </a:pPr>
            <a:r>
              <a:rPr lang="en-US" dirty="0"/>
              <a:t>then no further remediation relative to the IEC in the unoccupied structure is required.</a:t>
            </a:r>
            <a:endParaRPr lang="en-US" sz="2000" u="sng" dirty="0"/>
          </a:p>
        </p:txBody>
      </p:sp>
    </p:spTree>
    <p:extLst>
      <p:ext uri="{BB962C8B-B14F-4D97-AF65-F5344CB8AC3E}">
        <p14:creationId xmlns:p14="http://schemas.microsoft.com/office/powerpoint/2010/main" val="55612325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724EE6-922C-4E76-BFA3-5379233A6F16}"/>
              </a:ext>
            </a:extLst>
          </p:cNvPr>
          <p:cNvSpPr>
            <a:spLocks noGrp="1"/>
          </p:cNvSpPr>
          <p:nvPr>
            <p:ph type="title"/>
          </p:nvPr>
        </p:nvSpPr>
        <p:spPr/>
        <p:txBody>
          <a:bodyPr>
            <a:noAutofit/>
          </a:bodyPr>
          <a:lstStyle/>
          <a:p>
            <a:pPr algn="l"/>
            <a:r>
              <a:rPr lang="en-US" sz="3600" b="1" dirty="0"/>
              <a:t>Direct oversight	</a:t>
            </a:r>
          </a:p>
        </p:txBody>
      </p:sp>
      <p:sp>
        <p:nvSpPr>
          <p:cNvPr id="3" name="Content Placeholder 2">
            <a:extLst>
              <a:ext uri="{FF2B5EF4-FFF2-40B4-BE49-F238E27FC236}">
                <a16:creationId xmlns:a16="http://schemas.microsoft.com/office/drawing/2014/main" id="{8DC8FC35-8906-4F5B-8C46-AF2563E033D6}"/>
              </a:ext>
            </a:extLst>
          </p:cNvPr>
          <p:cNvSpPr>
            <a:spLocks noGrp="1"/>
          </p:cNvSpPr>
          <p:nvPr>
            <p:ph idx="1"/>
          </p:nvPr>
        </p:nvSpPr>
        <p:spPr/>
        <p:txBody>
          <a:bodyPr>
            <a:normAutofit/>
          </a:bodyPr>
          <a:lstStyle/>
          <a:p>
            <a:r>
              <a:rPr lang="en-US" dirty="0"/>
              <a:t>Site not subject to direct oversight if due to:</a:t>
            </a:r>
          </a:p>
          <a:p>
            <a:pPr lvl="2"/>
            <a:r>
              <a:rPr lang="en-US" dirty="0"/>
              <a:t>Access issues (need to document all efforts made to gain access)</a:t>
            </a:r>
          </a:p>
          <a:p>
            <a:pPr lvl="2"/>
            <a:r>
              <a:rPr lang="en-US" dirty="0"/>
              <a:t>DEP review of federal-lead sites</a:t>
            </a:r>
          </a:p>
          <a:p>
            <a:r>
              <a:rPr lang="en-US" dirty="0"/>
              <a:t>Direct oversight runs with site, not with PRCR</a:t>
            </a:r>
          </a:p>
        </p:txBody>
      </p:sp>
    </p:spTree>
    <p:extLst>
      <p:ext uri="{BB962C8B-B14F-4D97-AF65-F5344CB8AC3E}">
        <p14:creationId xmlns:p14="http://schemas.microsoft.com/office/powerpoint/2010/main" val="231582291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724EE6-922C-4E76-BFA3-5379233A6F16}"/>
              </a:ext>
            </a:extLst>
          </p:cNvPr>
          <p:cNvSpPr>
            <a:spLocks noGrp="1"/>
          </p:cNvSpPr>
          <p:nvPr>
            <p:ph type="title"/>
          </p:nvPr>
        </p:nvSpPr>
        <p:spPr/>
        <p:txBody>
          <a:bodyPr>
            <a:noAutofit/>
          </a:bodyPr>
          <a:lstStyle/>
          <a:p>
            <a:pPr algn="l"/>
            <a:r>
              <a:rPr lang="en-US" sz="3600" b="1" dirty="0"/>
              <a:t>Direct oversight	</a:t>
            </a:r>
          </a:p>
        </p:txBody>
      </p:sp>
      <p:sp>
        <p:nvSpPr>
          <p:cNvPr id="3" name="Content Placeholder 2">
            <a:extLst>
              <a:ext uri="{FF2B5EF4-FFF2-40B4-BE49-F238E27FC236}">
                <a16:creationId xmlns:a16="http://schemas.microsoft.com/office/drawing/2014/main" id="{8DC8FC35-8906-4F5B-8C46-AF2563E033D6}"/>
              </a:ext>
            </a:extLst>
          </p:cNvPr>
          <p:cNvSpPr>
            <a:spLocks noGrp="1"/>
          </p:cNvSpPr>
          <p:nvPr>
            <p:ph idx="1"/>
          </p:nvPr>
        </p:nvSpPr>
        <p:spPr/>
        <p:txBody>
          <a:bodyPr>
            <a:normAutofit/>
          </a:bodyPr>
          <a:lstStyle/>
          <a:p>
            <a:r>
              <a:rPr lang="en-US" dirty="0"/>
              <a:t>DEP may modify DO when: </a:t>
            </a:r>
          </a:p>
          <a:p>
            <a:pPr lvl="2"/>
            <a:r>
              <a:rPr lang="en-US" dirty="0"/>
              <a:t>PRCR demonstrates financial hardship</a:t>
            </a:r>
          </a:p>
          <a:p>
            <a:pPr lvl="2"/>
            <a:r>
              <a:rPr lang="en-US" dirty="0"/>
              <a:t>Public emergency</a:t>
            </a:r>
          </a:p>
          <a:p>
            <a:pPr lvl="2"/>
            <a:r>
              <a:rPr lang="en-US" dirty="0"/>
              <a:t>In the public’s interest and protective of public health and safety- Requires public notice</a:t>
            </a:r>
          </a:p>
          <a:p>
            <a:pPr lvl="2"/>
            <a:r>
              <a:rPr lang="en-US" dirty="0"/>
              <a:t>For pre-purchaser ACOs</a:t>
            </a:r>
          </a:p>
          <a:p>
            <a:pPr marL="914400" lvl="2" indent="0">
              <a:buNone/>
            </a:pPr>
            <a:endParaRPr lang="en-US" dirty="0"/>
          </a:p>
          <a:p>
            <a:r>
              <a:rPr lang="en-US" dirty="0"/>
              <a:t>Reinstate adjusted requirements</a:t>
            </a:r>
          </a:p>
          <a:p>
            <a:pPr lvl="2"/>
            <a:endParaRPr lang="en-US" dirty="0"/>
          </a:p>
        </p:txBody>
      </p:sp>
    </p:spTree>
    <p:extLst>
      <p:ext uri="{BB962C8B-B14F-4D97-AF65-F5344CB8AC3E}">
        <p14:creationId xmlns:p14="http://schemas.microsoft.com/office/powerpoint/2010/main" val="217103930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724EE6-922C-4E76-BFA3-5379233A6F16}"/>
              </a:ext>
            </a:extLst>
          </p:cNvPr>
          <p:cNvSpPr>
            <a:spLocks noGrp="1"/>
          </p:cNvSpPr>
          <p:nvPr>
            <p:ph type="title"/>
          </p:nvPr>
        </p:nvSpPr>
        <p:spPr/>
        <p:txBody>
          <a:bodyPr>
            <a:noAutofit/>
          </a:bodyPr>
          <a:lstStyle/>
          <a:p>
            <a:pPr algn="l"/>
            <a:r>
              <a:rPr lang="en-US" sz="3600" b="1" dirty="0"/>
              <a:t>RFS</a:t>
            </a:r>
            <a:r>
              <a:rPr lang="en-US" sz="3600" dirty="0"/>
              <a:t>	</a:t>
            </a:r>
          </a:p>
        </p:txBody>
      </p:sp>
      <p:sp>
        <p:nvSpPr>
          <p:cNvPr id="3" name="Content Placeholder 2">
            <a:extLst>
              <a:ext uri="{FF2B5EF4-FFF2-40B4-BE49-F238E27FC236}">
                <a16:creationId xmlns:a16="http://schemas.microsoft.com/office/drawing/2014/main" id="{8DC8FC35-8906-4F5B-8C46-AF2563E033D6}"/>
              </a:ext>
            </a:extLst>
          </p:cNvPr>
          <p:cNvSpPr>
            <a:spLocks noGrp="1"/>
          </p:cNvSpPr>
          <p:nvPr>
            <p:ph idx="1"/>
          </p:nvPr>
        </p:nvSpPr>
        <p:spPr/>
        <p:txBody>
          <a:bodyPr>
            <a:normAutofit/>
          </a:bodyPr>
          <a:lstStyle/>
          <a:p>
            <a:r>
              <a:rPr lang="en-US" dirty="0"/>
              <a:t>Post RFS using any mechanism other than self-guarantee</a:t>
            </a:r>
          </a:p>
          <a:p>
            <a:r>
              <a:rPr lang="en-US" dirty="0"/>
              <a:t>Clarified language for various Remediation Funding Source mechanisms</a:t>
            </a:r>
          </a:p>
          <a:p>
            <a:r>
              <a:rPr lang="en-US" dirty="0"/>
              <a:t>Added Surety Bonds as Remediation Funding Source mechanism</a:t>
            </a:r>
          </a:p>
          <a:p>
            <a:pPr lvl="1"/>
            <a:r>
              <a:rPr lang="en-US" dirty="0"/>
              <a:t>Allowing Payment Bond (aka Guarantee Bond)</a:t>
            </a:r>
          </a:p>
          <a:p>
            <a:pPr lvl="1"/>
            <a:r>
              <a:rPr lang="en-US" b="1" u="sng" dirty="0"/>
              <a:t>NOT</a:t>
            </a:r>
            <a:r>
              <a:rPr lang="en-US" dirty="0"/>
              <a:t> allowing Performance Bond</a:t>
            </a:r>
          </a:p>
        </p:txBody>
      </p:sp>
    </p:spTree>
    <p:extLst>
      <p:ext uri="{BB962C8B-B14F-4D97-AF65-F5344CB8AC3E}">
        <p14:creationId xmlns:p14="http://schemas.microsoft.com/office/powerpoint/2010/main" val="30326691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724EE6-922C-4E76-BFA3-5379233A6F16}"/>
              </a:ext>
            </a:extLst>
          </p:cNvPr>
          <p:cNvSpPr>
            <a:spLocks noGrp="1"/>
          </p:cNvSpPr>
          <p:nvPr>
            <p:ph type="title"/>
          </p:nvPr>
        </p:nvSpPr>
        <p:spPr/>
        <p:txBody>
          <a:bodyPr>
            <a:noAutofit/>
          </a:bodyPr>
          <a:lstStyle/>
          <a:p>
            <a:pPr algn="l"/>
            <a:r>
              <a:rPr lang="en-US" sz="3600" b="1" dirty="0"/>
              <a:t>Public notification</a:t>
            </a:r>
            <a:r>
              <a:rPr lang="en-US" sz="3600" dirty="0"/>
              <a:t>	</a:t>
            </a:r>
          </a:p>
        </p:txBody>
      </p:sp>
      <p:sp>
        <p:nvSpPr>
          <p:cNvPr id="3" name="Content Placeholder 2">
            <a:extLst>
              <a:ext uri="{FF2B5EF4-FFF2-40B4-BE49-F238E27FC236}">
                <a16:creationId xmlns:a16="http://schemas.microsoft.com/office/drawing/2014/main" id="{8DC8FC35-8906-4F5B-8C46-AF2563E033D6}"/>
              </a:ext>
            </a:extLst>
          </p:cNvPr>
          <p:cNvSpPr>
            <a:spLocks noGrp="1"/>
          </p:cNvSpPr>
          <p:nvPr>
            <p:ph idx="1"/>
          </p:nvPr>
        </p:nvSpPr>
        <p:spPr/>
        <p:txBody>
          <a:bodyPr>
            <a:normAutofit lnSpcReduction="10000"/>
          </a:bodyPr>
          <a:lstStyle/>
          <a:p>
            <a:r>
              <a:rPr lang="en-US" dirty="0"/>
              <a:t>Occurs before the RI phase</a:t>
            </a:r>
          </a:p>
          <a:p>
            <a:endParaRPr lang="en-US" dirty="0"/>
          </a:p>
          <a:p>
            <a:r>
              <a:rPr lang="en-US" dirty="0"/>
              <a:t>Expands the types of reports that can be provided to local governments</a:t>
            </a:r>
          </a:p>
          <a:p>
            <a:endParaRPr lang="en-US" dirty="0"/>
          </a:p>
          <a:p>
            <a:r>
              <a:rPr lang="en-US" dirty="0"/>
              <a:t>Signs and written notification</a:t>
            </a:r>
          </a:p>
          <a:p>
            <a:endParaRPr lang="en-US" dirty="0"/>
          </a:p>
          <a:p>
            <a:r>
              <a:rPr lang="en-US" dirty="0"/>
              <a:t>Public inquiries</a:t>
            </a:r>
          </a:p>
        </p:txBody>
      </p:sp>
    </p:spTree>
    <p:extLst>
      <p:ext uri="{BB962C8B-B14F-4D97-AF65-F5344CB8AC3E}">
        <p14:creationId xmlns:p14="http://schemas.microsoft.com/office/powerpoint/2010/main" val="24573633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t>Topics</a:t>
            </a:r>
          </a:p>
        </p:txBody>
      </p:sp>
      <p:sp>
        <p:nvSpPr>
          <p:cNvPr id="3" name="Content Placeholder 2"/>
          <p:cNvSpPr>
            <a:spLocks noGrp="1"/>
          </p:cNvSpPr>
          <p:nvPr>
            <p:ph idx="1"/>
          </p:nvPr>
        </p:nvSpPr>
        <p:spPr/>
        <p:txBody>
          <a:bodyPr/>
          <a:lstStyle/>
          <a:p>
            <a:r>
              <a:rPr lang="en-US" dirty="0"/>
              <a:t>Site Remediation Program Metrics</a:t>
            </a:r>
          </a:p>
          <a:p>
            <a:r>
              <a:rPr lang="en-US" dirty="0"/>
              <a:t>Remedial Action Permitting</a:t>
            </a:r>
          </a:p>
          <a:p>
            <a:r>
              <a:rPr lang="en-US" dirty="0"/>
              <a:t>Enforcement Initiatives</a:t>
            </a:r>
          </a:p>
          <a:p>
            <a:r>
              <a:rPr lang="en-US" dirty="0"/>
              <a:t>SRRA 2.0 </a:t>
            </a:r>
          </a:p>
          <a:p>
            <a:r>
              <a:rPr lang="en-US" dirty="0"/>
              <a:t>Solid and Hazardous Waste Update</a:t>
            </a:r>
          </a:p>
          <a:p>
            <a:r>
              <a:rPr lang="en-US" dirty="0"/>
              <a:t>Regulatory update</a:t>
            </a:r>
          </a:p>
        </p:txBody>
      </p:sp>
      <p:sp>
        <p:nvSpPr>
          <p:cNvPr id="4" name="Slide Number Placeholder 3"/>
          <p:cNvSpPr>
            <a:spLocks noGrp="1"/>
          </p:cNvSpPr>
          <p:nvPr>
            <p:ph type="sldNum" sz="quarter" idx="12"/>
          </p:nvPr>
        </p:nvSpPr>
        <p:spPr/>
        <p:txBody>
          <a:bodyPr/>
          <a:lstStyle/>
          <a:p>
            <a:fld id="{4506435C-DF88-4B02-8B92-29CAF25E6478}" type="slidenum">
              <a:rPr lang="en-US" smtClean="0"/>
              <a:t>1</a:t>
            </a:fld>
            <a:endParaRPr lang="en-US"/>
          </a:p>
        </p:txBody>
      </p:sp>
    </p:spTree>
    <p:extLst>
      <p:ext uri="{BB962C8B-B14F-4D97-AF65-F5344CB8AC3E}">
        <p14:creationId xmlns:p14="http://schemas.microsoft.com/office/powerpoint/2010/main" val="227076435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724EE6-922C-4E76-BFA3-5379233A6F16}"/>
              </a:ext>
            </a:extLst>
          </p:cNvPr>
          <p:cNvSpPr>
            <a:spLocks noGrp="1"/>
          </p:cNvSpPr>
          <p:nvPr>
            <p:ph type="title"/>
          </p:nvPr>
        </p:nvSpPr>
        <p:spPr/>
        <p:txBody>
          <a:bodyPr>
            <a:noAutofit/>
          </a:bodyPr>
          <a:lstStyle/>
          <a:p>
            <a:pPr algn="l"/>
            <a:r>
              <a:rPr lang="en-US" sz="3600" b="1" dirty="0"/>
              <a:t>Division of Solid and Hazardous Waste</a:t>
            </a:r>
            <a:endParaRPr lang="en-US" sz="3600" dirty="0"/>
          </a:p>
        </p:txBody>
      </p:sp>
      <p:sp>
        <p:nvSpPr>
          <p:cNvPr id="3" name="Content Placeholder 2">
            <a:extLst>
              <a:ext uri="{FF2B5EF4-FFF2-40B4-BE49-F238E27FC236}">
                <a16:creationId xmlns:a16="http://schemas.microsoft.com/office/drawing/2014/main" id="{8DC8FC35-8906-4F5B-8C46-AF2563E033D6}"/>
              </a:ext>
            </a:extLst>
          </p:cNvPr>
          <p:cNvSpPr>
            <a:spLocks noGrp="1"/>
          </p:cNvSpPr>
          <p:nvPr>
            <p:ph idx="1"/>
          </p:nvPr>
        </p:nvSpPr>
        <p:spPr/>
        <p:txBody>
          <a:bodyPr>
            <a:normAutofit/>
          </a:bodyPr>
          <a:lstStyle/>
          <a:p>
            <a:r>
              <a:rPr lang="en-US" dirty="0"/>
              <a:t>Reuse, Reduce, Recycle!</a:t>
            </a:r>
          </a:p>
          <a:p>
            <a:endParaRPr lang="en-US" dirty="0"/>
          </a:p>
          <a:p>
            <a:r>
              <a:rPr lang="en-US" dirty="0"/>
              <a:t>Download “Recycle Coach” app</a:t>
            </a:r>
          </a:p>
          <a:p>
            <a:endParaRPr lang="en-US" dirty="0"/>
          </a:p>
          <a:p>
            <a:r>
              <a:rPr lang="en-US" dirty="0"/>
              <a:t>Food Waste Reduction</a:t>
            </a:r>
          </a:p>
          <a:p>
            <a:pPr marL="457200" lvl="1" indent="0">
              <a:buNone/>
            </a:pPr>
            <a:r>
              <a:rPr lang="en-US" dirty="0"/>
              <a:t>https://www.nj.gov/dep/dshw/food-waste/</a:t>
            </a:r>
          </a:p>
        </p:txBody>
      </p:sp>
    </p:spTree>
    <p:extLst>
      <p:ext uri="{BB962C8B-B14F-4D97-AF65-F5344CB8AC3E}">
        <p14:creationId xmlns:p14="http://schemas.microsoft.com/office/powerpoint/2010/main" val="332709583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724EE6-922C-4E76-BFA3-5379233A6F16}"/>
              </a:ext>
            </a:extLst>
          </p:cNvPr>
          <p:cNvSpPr>
            <a:spLocks noGrp="1"/>
          </p:cNvSpPr>
          <p:nvPr>
            <p:ph type="title"/>
          </p:nvPr>
        </p:nvSpPr>
        <p:spPr/>
        <p:txBody>
          <a:bodyPr>
            <a:noAutofit/>
          </a:bodyPr>
          <a:lstStyle/>
          <a:p>
            <a:pPr algn="l"/>
            <a:r>
              <a:rPr lang="en-US" sz="3600" b="1" dirty="0"/>
              <a:t>Regulatory Update</a:t>
            </a:r>
            <a:endParaRPr lang="en-US" sz="3600" dirty="0"/>
          </a:p>
        </p:txBody>
      </p:sp>
      <p:sp>
        <p:nvSpPr>
          <p:cNvPr id="3" name="Content Placeholder 2">
            <a:extLst>
              <a:ext uri="{FF2B5EF4-FFF2-40B4-BE49-F238E27FC236}">
                <a16:creationId xmlns:a16="http://schemas.microsoft.com/office/drawing/2014/main" id="{8DC8FC35-8906-4F5B-8C46-AF2563E033D6}"/>
              </a:ext>
            </a:extLst>
          </p:cNvPr>
          <p:cNvSpPr>
            <a:spLocks noGrp="1"/>
          </p:cNvSpPr>
          <p:nvPr>
            <p:ph idx="1"/>
          </p:nvPr>
        </p:nvSpPr>
        <p:spPr/>
        <p:txBody>
          <a:bodyPr>
            <a:normAutofit fontScale="85000" lnSpcReduction="20000"/>
          </a:bodyPr>
          <a:lstStyle/>
          <a:p>
            <a:pPr marL="0" indent="0">
              <a:buNone/>
            </a:pPr>
            <a:r>
              <a:rPr lang="en-US" dirty="0"/>
              <a:t>Recycling Rules: Electronic Waste (E-Waste) Management – N.J.A.C. 7:26A-13</a:t>
            </a:r>
          </a:p>
          <a:p>
            <a:pPr marL="0" indent="0">
              <a:buNone/>
            </a:pPr>
            <a:endParaRPr lang="en-US" dirty="0"/>
          </a:p>
          <a:p>
            <a:pPr marL="0" indent="0">
              <a:buNone/>
            </a:pPr>
            <a:r>
              <a:rPr lang="en-US" dirty="0"/>
              <a:t>Recycling Rules: Exemptions – N.J.A.C. 7:26A-1.4</a:t>
            </a:r>
          </a:p>
          <a:p>
            <a:pPr marL="0" indent="0">
              <a:buNone/>
            </a:pPr>
            <a:endParaRPr lang="en-US" dirty="0"/>
          </a:p>
          <a:p>
            <a:pPr marL="0" indent="0">
              <a:buNone/>
            </a:pPr>
            <a:r>
              <a:rPr lang="en-US" dirty="0"/>
              <a:t>Remediation Standards – N.J.A.C. 7:26D</a:t>
            </a:r>
          </a:p>
          <a:p>
            <a:pPr marL="0" indent="0">
              <a:buNone/>
            </a:pPr>
            <a:endParaRPr lang="en-US" dirty="0"/>
          </a:p>
          <a:p>
            <a:pPr marL="0" indent="0">
              <a:buNone/>
            </a:pPr>
            <a:r>
              <a:rPr lang="en-US" dirty="0"/>
              <a:t>Regulations of the Site Remediation Professional Licensing Board – N.J.A.C. 7:26I</a:t>
            </a:r>
          </a:p>
          <a:p>
            <a:pPr marL="0" indent="0">
              <a:buNone/>
            </a:pPr>
            <a:endParaRPr lang="en-US" dirty="0"/>
          </a:p>
          <a:p>
            <a:pPr marL="0" indent="0">
              <a:buNone/>
            </a:pPr>
            <a:r>
              <a:rPr lang="en-US" dirty="0"/>
              <a:t>SRRA 2.0 Rulemaking (N.J.A.C. 7:26C and 7:26E)</a:t>
            </a:r>
          </a:p>
        </p:txBody>
      </p:sp>
    </p:spTree>
    <p:extLst>
      <p:ext uri="{BB962C8B-B14F-4D97-AF65-F5344CB8AC3E}">
        <p14:creationId xmlns:p14="http://schemas.microsoft.com/office/powerpoint/2010/main" val="36806002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dirty="0"/>
              <a:t>Active, New, and Closed Cases</a:t>
            </a:r>
            <a:br>
              <a:rPr lang="en-US" dirty="0"/>
            </a:br>
            <a:r>
              <a:rPr lang="en-US" dirty="0"/>
              <a:t>(2012-2018)</a:t>
            </a:r>
          </a:p>
        </p:txBody>
      </p:sp>
      <p:sp>
        <p:nvSpPr>
          <p:cNvPr id="4" name="Slide Number Placeholder 3"/>
          <p:cNvSpPr>
            <a:spLocks noGrp="1"/>
          </p:cNvSpPr>
          <p:nvPr>
            <p:ph type="sldNum" sz="quarter" idx="12"/>
          </p:nvPr>
        </p:nvSpPr>
        <p:spPr/>
        <p:txBody>
          <a:bodyPr/>
          <a:lstStyle/>
          <a:p>
            <a:fld id="{4506435C-DF88-4B02-8B92-29CAF25E6478}" type="slidenum">
              <a:rPr lang="en-US" smtClean="0"/>
              <a:t>2</a:t>
            </a:fld>
            <a:endParaRPr lang="en-US"/>
          </a:p>
        </p:txBody>
      </p:sp>
      <p:graphicFrame>
        <p:nvGraphicFramePr>
          <p:cNvPr id="6" name="Table 5"/>
          <p:cNvGraphicFramePr>
            <a:graphicFrameLocks noGrp="1"/>
          </p:cNvGraphicFramePr>
          <p:nvPr>
            <p:extLst>
              <p:ext uri="{D42A27DB-BD31-4B8C-83A1-F6EECF244321}">
                <p14:modId xmlns:p14="http://schemas.microsoft.com/office/powerpoint/2010/main" val="86472933"/>
              </p:ext>
            </p:extLst>
          </p:nvPr>
        </p:nvGraphicFramePr>
        <p:xfrm>
          <a:off x="0" y="1621971"/>
          <a:ext cx="9144000" cy="5236029"/>
        </p:xfrm>
        <a:graphic>
          <a:graphicData uri="http://schemas.openxmlformats.org/drawingml/2006/table">
            <a:tbl>
              <a:tblPr firstRow="1" bandRow="1">
                <a:tableStyleId>{5C22544A-7EE6-4342-B048-85BDC9FD1C3A}</a:tableStyleId>
              </a:tblPr>
              <a:tblGrid>
                <a:gridCol w="2286000">
                  <a:extLst>
                    <a:ext uri="{9D8B030D-6E8A-4147-A177-3AD203B41FA5}">
                      <a16:colId xmlns:a16="http://schemas.microsoft.com/office/drawing/2014/main" val="2807265852"/>
                    </a:ext>
                  </a:extLst>
                </a:gridCol>
                <a:gridCol w="2286000">
                  <a:extLst>
                    <a:ext uri="{9D8B030D-6E8A-4147-A177-3AD203B41FA5}">
                      <a16:colId xmlns:a16="http://schemas.microsoft.com/office/drawing/2014/main" val="168946129"/>
                    </a:ext>
                  </a:extLst>
                </a:gridCol>
                <a:gridCol w="2286000">
                  <a:extLst>
                    <a:ext uri="{9D8B030D-6E8A-4147-A177-3AD203B41FA5}">
                      <a16:colId xmlns:a16="http://schemas.microsoft.com/office/drawing/2014/main" val="1634721097"/>
                    </a:ext>
                  </a:extLst>
                </a:gridCol>
                <a:gridCol w="2286000">
                  <a:extLst>
                    <a:ext uri="{9D8B030D-6E8A-4147-A177-3AD203B41FA5}">
                      <a16:colId xmlns:a16="http://schemas.microsoft.com/office/drawing/2014/main" val="1594561393"/>
                    </a:ext>
                  </a:extLst>
                </a:gridCol>
              </a:tblGrid>
              <a:tr h="694113">
                <a:tc>
                  <a:txBody>
                    <a:bodyPr/>
                    <a:lstStyle/>
                    <a:p>
                      <a:pPr algn="ctr"/>
                      <a:r>
                        <a:rPr lang="en-US" sz="2400" dirty="0">
                          <a:latin typeface="+mj-lt"/>
                        </a:rPr>
                        <a:t>Year</a:t>
                      </a:r>
                    </a:p>
                  </a:txBody>
                  <a:tcPr anchor="ctr"/>
                </a:tc>
                <a:tc>
                  <a:txBody>
                    <a:bodyPr/>
                    <a:lstStyle/>
                    <a:p>
                      <a:pPr algn="ctr"/>
                      <a:r>
                        <a:rPr lang="en-US" sz="2400" dirty="0">
                          <a:latin typeface="+mj-lt"/>
                        </a:rPr>
                        <a:t>Total Active</a:t>
                      </a:r>
                    </a:p>
                  </a:txBody>
                  <a:tcPr anchor="ctr"/>
                </a:tc>
                <a:tc>
                  <a:txBody>
                    <a:bodyPr/>
                    <a:lstStyle/>
                    <a:p>
                      <a:pPr algn="ctr"/>
                      <a:r>
                        <a:rPr lang="en-US" sz="2400" dirty="0">
                          <a:latin typeface="+mj-lt"/>
                        </a:rPr>
                        <a:t>Total New</a:t>
                      </a:r>
                    </a:p>
                  </a:txBody>
                  <a:tcPr anchor="ctr"/>
                </a:tc>
                <a:tc>
                  <a:txBody>
                    <a:bodyPr/>
                    <a:lstStyle/>
                    <a:p>
                      <a:pPr algn="ctr"/>
                      <a:r>
                        <a:rPr lang="en-US" sz="2400" dirty="0">
                          <a:latin typeface="+mj-lt"/>
                        </a:rPr>
                        <a:t>Total Closed</a:t>
                      </a:r>
                    </a:p>
                  </a:txBody>
                  <a:tcPr anchor="ctr"/>
                </a:tc>
                <a:extLst>
                  <a:ext uri="{0D108BD9-81ED-4DB2-BD59-A6C34878D82A}">
                    <a16:rowId xmlns:a16="http://schemas.microsoft.com/office/drawing/2014/main" val="839362529"/>
                  </a:ext>
                </a:extLst>
              </a:tr>
              <a:tr h="694113">
                <a:tc>
                  <a:txBody>
                    <a:bodyPr/>
                    <a:lstStyle/>
                    <a:p>
                      <a:pPr algn="ctr"/>
                      <a:r>
                        <a:rPr lang="en-US" sz="2400" dirty="0">
                          <a:latin typeface="+mj-lt"/>
                        </a:rPr>
                        <a:t>CY 2012</a:t>
                      </a:r>
                    </a:p>
                  </a:txBody>
                  <a:tcPr anchor="ctr"/>
                </a:tc>
                <a:tc>
                  <a:txBody>
                    <a:bodyPr/>
                    <a:lstStyle/>
                    <a:p>
                      <a:pPr algn="ctr" fontAlgn="ctr"/>
                      <a:r>
                        <a:rPr lang="en-US" sz="2400" b="0" i="0" u="none" strike="noStrike" dirty="0">
                          <a:solidFill>
                            <a:srgbClr val="000000"/>
                          </a:solidFill>
                          <a:effectLst/>
                          <a:latin typeface="+mj-lt"/>
                          <a:cs typeface="Arial" panose="020B0604020202020204" pitchFamily="34" charset="0"/>
                        </a:rPr>
                        <a:t>14,369</a:t>
                      </a:r>
                    </a:p>
                  </a:txBody>
                  <a:tcPr marL="7620" marR="7620" marT="7620" marB="0" anchor="ctr"/>
                </a:tc>
                <a:tc>
                  <a:txBody>
                    <a:bodyPr/>
                    <a:lstStyle/>
                    <a:p>
                      <a:pPr algn="ctr" fontAlgn="ctr"/>
                      <a:r>
                        <a:rPr lang="en-US" sz="2400" b="0" i="0" u="sng" strike="noStrike" dirty="0">
                          <a:solidFill>
                            <a:srgbClr val="000000"/>
                          </a:solidFill>
                          <a:effectLst/>
                          <a:latin typeface="+mj-lt"/>
                          <a:cs typeface="Arial" panose="020B0604020202020204" pitchFamily="34" charset="0"/>
                        </a:rPr>
                        <a:t>9,612</a:t>
                      </a:r>
                    </a:p>
                  </a:txBody>
                  <a:tcPr marL="7620" marR="7620" marT="7620" marB="0" anchor="ctr"/>
                </a:tc>
                <a:tc>
                  <a:txBody>
                    <a:bodyPr/>
                    <a:lstStyle/>
                    <a:p>
                      <a:pPr algn="ctr" fontAlgn="ctr"/>
                      <a:r>
                        <a:rPr lang="en-US" sz="2400" b="0" i="0" u="sng" strike="noStrike" dirty="0">
                          <a:solidFill>
                            <a:srgbClr val="000000"/>
                          </a:solidFill>
                          <a:effectLst/>
                          <a:latin typeface="+mj-lt"/>
                          <a:cs typeface="Arial" panose="020B0604020202020204" pitchFamily="34" charset="0"/>
                        </a:rPr>
                        <a:t>4,735</a:t>
                      </a:r>
                    </a:p>
                  </a:txBody>
                  <a:tcPr marL="7620" marR="7620" marT="7620" marB="0" anchor="ctr"/>
                </a:tc>
                <a:extLst>
                  <a:ext uri="{0D108BD9-81ED-4DB2-BD59-A6C34878D82A}">
                    <a16:rowId xmlns:a16="http://schemas.microsoft.com/office/drawing/2014/main" val="3574937028"/>
                  </a:ext>
                </a:extLst>
              </a:tr>
              <a:tr h="694113">
                <a:tc>
                  <a:txBody>
                    <a:bodyPr/>
                    <a:lstStyle/>
                    <a:p>
                      <a:pPr algn="ctr"/>
                      <a:r>
                        <a:rPr lang="en-US" sz="2400" dirty="0">
                          <a:latin typeface="+mj-lt"/>
                        </a:rPr>
                        <a:t>CY 2013</a:t>
                      </a:r>
                    </a:p>
                  </a:txBody>
                  <a:tcPr anchor="ctr"/>
                </a:tc>
                <a:tc>
                  <a:txBody>
                    <a:bodyPr/>
                    <a:lstStyle/>
                    <a:p>
                      <a:pPr algn="ctr" fontAlgn="ctr"/>
                      <a:r>
                        <a:rPr lang="en-US" sz="2400" b="0" i="0" u="none" strike="noStrike" dirty="0">
                          <a:solidFill>
                            <a:srgbClr val="000000"/>
                          </a:solidFill>
                          <a:effectLst/>
                          <a:latin typeface="+mj-lt"/>
                          <a:cs typeface="Arial" panose="020B0604020202020204" pitchFamily="34" charset="0"/>
                        </a:rPr>
                        <a:t>14,577</a:t>
                      </a:r>
                    </a:p>
                  </a:txBody>
                  <a:tcPr marL="7620" marR="7620" marT="7620" marB="0" anchor="ctr"/>
                </a:tc>
                <a:tc>
                  <a:txBody>
                    <a:bodyPr/>
                    <a:lstStyle/>
                    <a:p>
                      <a:pPr algn="ctr" fontAlgn="ctr"/>
                      <a:r>
                        <a:rPr lang="en-US" sz="2400" b="0" i="0" u="none" strike="noStrike" dirty="0">
                          <a:solidFill>
                            <a:srgbClr val="000000"/>
                          </a:solidFill>
                          <a:effectLst/>
                          <a:latin typeface="+mj-lt"/>
                          <a:cs typeface="Arial" panose="020B0604020202020204" pitchFamily="34" charset="0"/>
                        </a:rPr>
                        <a:t>5,287</a:t>
                      </a:r>
                    </a:p>
                  </a:txBody>
                  <a:tcPr marL="7620" marR="7620" marT="7620" marB="0" anchor="ctr"/>
                </a:tc>
                <a:tc>
                  <a:txBody>
                    <a:bodyPr/>
                    <a:lstStyle/>
                    <a:p>
                      <a:pPr algn="ctr" fontAlgn="ctr"/>
                      <a:r>
                        <a:rPr lang="en-US" sz="2400" b="0" i="0" u="none" strike="noStrike" dirty="0">
                          <a:solidFill>
                            <a:srgbClr val="000000"/>
                          </a:solidFill>
                          <a:effectLst/>
                          <a:latin typeface="+mj-lt"/>
                          <a:cs typeface="Arial" panose="020B0604020202020204" pitchFamily="34" charset="0"/>
                        </a:rPr>
                        <a:t>4,236</a:t>
                      </a:r>
                    </a:p>
                  </a:txBody>
                  <a:tcPr marL="7620" marR="7620" marT="7620" marB="0" anchor="ctr"/>
                </a:tc>
                <a:extLst>
                  <a:ext uri="{0D108BD9-81ED-4DB2-BD59-A6C34878D82A}">
                    <a16:rowId xmlns:a16="http://schemas.microsoft.com/office/drawing/2014/main" val="1691499393"/>
                  </a:ext>
                </a:extLst>
              </a:tr>
              <a:tr h="694113">
                <a:tc>
                  <a:txBody>
                    <a:bodyPr/>
                    <a:lstStyle/>
                    <a:p>
                      <a:pPr algn="ctr"/>
                      <a:r>
                        <a:rPr lang="en-US" sz="2400" dirty="0">
                          <a:latin typeface="+mj-lt"/>
                        </a:rPr>
                        <a:t>CY 2014</a:t>
                      </a:r>
                    </a:p>
                  </a:txBody>
                  <a:tcPr anchor="ctr"/>
                </a:tc>
                <a:tc>
                  <a:txBody>
                    <a:bodyPr/>
                    <a:lstStyle/>
                    <a:p>
                      <a:pPr algn="ctr" fontAlgn="ctr"/>
                      <a:r>
                        <a:rPr lang="en-US" sz="2400" b="0" i="0" u="none" strike="noStrike" dirty="0">
                          <a:solidFill>
                            <a:srgbClr val="000000"/>
                          </a:solidFill>
                          <a:effectLst/>
                          <a:latin typeface="+mj-lt"/>
                          <a:cs typeface="Arial" panose="020B0604020202020204" pitchFamily="34" charset="0"/>
                        </a:rPr>
                        <a:t>13,795</a:t>
                      </a:r>
                    </a:p>
                  </a:txBody>
                  <a:tcPr marL="7620" marR="7620" marT="7620" marB="0" anchor="ctr"/>
                </a:tc>
                <a:tc>
                  <a:txBody>
                    <a:bodyPr/>
                    <a:lstStyle/>
                    <a:p>
                      <a:pPr algn="ctr" fontAlgn="ctr"/>
                      <a:r>
                        <a:rPr lang="en-US" sz="2400" b="0" i="0" u="none" strike="noStrike" dirty="0">
                          <a:solidFill>
                            <a:srgbClr val="000000"/>
                          </a:solidFill>
                          <a:effectLst/>
                          <a:latin typeface="+mj-lt"/>
                          <a:cs typeface="Arial" panose="020B0604020202020204" pitchFamily="34" charset="0"/>
                        </a:rPr>
                        <a:t>4,928</a:t>
                      </a:r>
                    </a:p>
                  </a:txBody>
                  <a:tcPr marL="7620" marR="7620" marT="7620" marB="0" anchor="ctr"/>
                </a:tc>
                <a:tc>
                  <a:txBody>
                    <a:bodyPr/>
                    <a:lstStyle/>
                    <a:p>
                      <a:pPr algn="ctr" fontAlgn="ctr"/>
                      <a:r>
                        <a:rPr lang="en-US" sz="2400" b="0" i="0" u="none" strike="noStrike" dirty="0">
                          <a:solidFill>
                            <a:srgbClr val="000000"/>
                          </a:solidFill>
                          <a:effectLst/>
                          <a:latin typeface="+mj-lt"/>
                          <a:cs typeface="Arial" panose="020B0604020202020204" pitchFamily="34" charset="0"/>
                        </a:rPr>
                        <a:t>5,036</a:t>
                      </a:r>
                    </a:p>
                  </a:txBody>
                  <a:tcPr marL="7620" marR="7620" marT="7620" marB="0" anchor="ctr"/>
                </a:tc>
                <a:extLst>
                  <a:ext uri="{0D108BD9-81ED-4DB2-BD59-A6C34878D82A}">
                    <a16:rowId xmlns:a16="http://schemas.microsoft.com/office/drawing/2014/main" val="774693244"/>
                  </a:ext>
                </a:extLst>
              </a:tr>
              <a:tr h="694113">
                <a:tc>
                  <a:txBody>
                    <a:bodyPr/>
                    <a:lstStyle/>
                    <a:p>
                      <a:pPr algn="ctr"/>
                      <a:r>
                        <a:rPr lang="en-US" sz="2400" dirty="0">
                          <a:latin typeface="+mj-lt"/>
                        </a:rPr>
                        <a:t>CY 2015</a:t>
                      </a:r>
                    </a:p>
                  </a:txBody>
                  <a:tcPr anchor="ctr"/>
                </a:tc>
                <a:tc>
                  <a:txBody>
                    <a:bodyPr/>
                    <a:lstStyle/>
                    <a:p>
                      <a:pPr algn="ctr" fontAlgn="ctr"/>
                      <a:r>
                        <a:rPr lang="en-US" sz="2400" b="0" i="0" u="none" strike="noStrike" dirty="0">
                          <a:solidFill>
                            <a:srgbClr val="000000"/>
                          </a:solidFill>
                          <a:effectLst/>
                          <a:latin typeface="+mj-lt"/>
                          <a:cs typeface="Arial" panose="020B0604020202020204" pitchFamily="34" charset="0"/>
                        </a:rPr>
                        <a:t>14,245</a:t>
                      </a:r>
                    </a:p>
                  </a:txBody>
                  <a:tcPr marL="7620" marR="7620" marT="7620" marB="0" anchor="ctr"/>
                </a:tc>
                <a:tc>
                  <a:txBody>
                    <a:bodyPr/>
                    <a:lstStyle/>
                    <a:p>
                      <a:pPr algn="ctr" fontAlgn="ctr"/>
                      <a:r>
                        <a:rPr lang="en-US" sz="2400" b="0" i="0" u="none" strike="noStrike" dirty="0">
                          <a:solidFill>
                            <a:srgbClr val="000000"/>
                          </a:solidFill>
                          <a:effectLst/>
                          <a:latin typeface="+mj-lt"/>
                          <a:cs typeface="Arial" panose="020B0604020202020204" pitchFamily="34" charset="0"/>
                        </a:rPr>
                        <a:t>5,390</a:t>
                      </a:r>
                    </a:p>
                  </a:txBody>
                  <a:tcPr marL="7620" marR="7620" marT="7620" marB="0" anchor="ctr"/>
                </a:tc>
                <a:tc>
                  <a:txBody>
                    <a:bodyPr/>
                    <a:lstStyle/>
                    <a:p>
                      <a:pPr algn="ctr" fontAlgn="ctr"/>
                      <a:r>
                        <a:rPr lang="en-US" sz="2400" b="0" i="0" u="none" strike="noStrike" dirty="0">
                          <a:solidFill>
                            <a:srgbClr val="000000"/>
                          </a:solidFill>
                          <a:effectLst/>
                          <a:latin typeface="+mj-lt"/>
                          <a:cs typeface="Arial" panose="020B0604020202020204" pitchFamily="34" charset="0"/>
                        </a:rPr>
                        <a:t>4,638</a:t>
                      </a:r>
                    </a:p>
                  </a:txBody>
                  <a:tcPr marL="7620" marR="7620" marT="7620" marB="0" anchor="ctr"/>
                </a:tc>
                <a:extLst>
                  <a:ext uri="{0D108BD9-81ED-4DB2-BD59-A6C34878D82A}">
                    <a16:rowId xmlns:a16="http://schemas.microsoft.com/office/drawing/2014/main" val="2217699068"/>
                  </a:ext>
                </a:extLst>
              </a:tr>
              <a:tr h="588488">
                <a:tc>
                  <a:txBody>
                    <a:bodyPr/>
                    <a:lstStyle/>
                    <a:p>
                      <a:pPr algn="ctr"/>
                      <a:r>
                        <a:rPr lang="en-US" sz="2400" dirty="0">
                          <a:latin typeface="+mj-lt"/>
                        </a:rPr>
                        <a:t>CY 2016</a:t>
                      </a:r>
                    </a:p>
                  </a:txBody>
                  <a:tcPr anchor="ctr"/>
                </a:tc>
                <a:tc>
                  <a:txBody>
                    <a:bodyPr/>
                    <a:lstStyle/>
                    <a:p>
                      <a:pPr algn="ctr"/>
                      <a:r>
                        <a:rPr lang="en-US" sz="2400" dirty="0">
                          <a:latin typeface="+mj-lt"/>
                        </a:rPr>
                        <a:t>14,357</a:t>
                      </a:r>
                    </a:p>
                  </a:txBody>
                  <a:tcPr anchor="ctr"/>
                </a:tc>
                <a:tc>
                  <a:txBody>
                    <a:bodyPr/>
                    <a:lstStyle/>
                    <a:p>
                      <a:pPr algn="ctr"/>
                      <a:r>
                        <a:rPr lang="en-US" sz="2400" dirty="0">
                          <a:latin typeface="+mj-lt"/>
                        </a:rPr>
                        <a:t>5,129</a:t>
                      </a:r>
                    </a:p>
                  </a:txBody>
                  <a:tcPr anchor="ctr"/>
                </a:tc>
                <a:tc>
                  <a:txBody>
                    <a:bodyPr/>
                    <a:lstStyle/>
                    <a:p>
                      <a:pPr algn="ctr"/>
                      <a:r>
                        <a:rPr lang="en-US" sz="2400" dirty="0">
                          <a:latin typeface="+mj-lt"/>
                        </a:rPr>
                        <a:t>4,540</a:t>
                      </a:r>
                    </a:p>
                  </a:txBody>
                  <a:tcPr anchor="ctr"/>
                </a:tc>
                <a:extLst>
                  <a:ext uri="{0D108BD9-81ED-4DB2-BD59-A6C34878D82A}">
                    <a16:rowId xmlns:a16="http://schemas.microsoft.com/office/drawing/2014/main" val="1294668458"/>
                  </a:ext>
                </a:extLst>
              </a:tr>
              <a:tr h="588488">
                <a:tc>
                  <a:txBody>
                    <a:bodyPr/>
                    <a:lstStyle/>
                    <a:p>
                      <a:pPr algn="ctr"/>
                      <a:r>
                        <a:rPr lang="en-US" sz="2400" dirty="0">
                          <a:latin typeface="+mj-lt"/>
                        </a:rPr>
                        <a:t>CY 2017</a:t>
                      </a:r>
                    </a:p>
                  </a:txBody>
                  <a:tcPr anchor="ctr"/>
                </a:tc>
                <a:tc>
                  <a:txBody>
                    <a:bodyPr/>
                    <a:lstStyle/>
                    <a:p>
                      <a:pPr algn="ctr"/>
                      <a:r>
                        <a:rPr lang="en-US" sz="2400" kern="1200" dirty="0">
                          <a:solidFill>
                            <a:schemeClr val="dk1"/>
                          </a:solidFill>
                          <a:effectLst/>
                          <a:latin typeface="+mn-lt"/>
                          <a:ea typeface="+mn-ea"/>
                          <a:cs typeface="+mn-cs"/>
                        </a:rPr>
                        <a:t>14,223</a:t>
                      </a:r>
                      <a:endParaRPr lang="en-US" sz="2400" dirty="0">
                        <a:latin typeface="+mj-lt"/>
                      </a:endParaRPr>
                    </a:p>
                  </a:txBody>
                  <a:tcPr anchor="ctr"/>
                </a:tc>
                <a:tc>
                  <a:txBody>
                    <a:bodyPr/>
                    <a:lstStyle/>
                    <a:p>
                      <a:pPr algn="ctr"/>
                      <a:r>
                        <a:rPr lang="en-US" sz="2400" b="0" kern="1200" dirty="0">
                          <a:solidFill>
                            <a:schemeClr val="dk1"/>
                          </a:solidFill>
                          <a:effectLst/>
                          <a:latin typeface="+mn-lt"/>
                          <a:ea typeface="+mn-ea"/>
                          <a:cs typeface="+mn-cs"/>
                        </a:rPr>
                        <a:t>4,975</a:t>
                      </a:r>
                      <a:endParaRPr lang="en-US" sz="2400" b="0" dirty="0">
                        <a:latin typeface="+mj-lt"/>
                      </a:endParaRPr>
                    </a:p>
                  </a:txBody>
                  <a:tcPr anchor="ctr"/>
                </a:tc>
                <a:tc>
                  <a:txBody>
                    <a:bodyPr/>
                    <a:lstStyle/>
                    <a:p>
                      <a:pPr algn="ctr"/>
                      <a:r>
                        <a:rPr lang="en-US" sz="2400" b="0" kern="1200" dirty="0">
                          <a:solidFill>
                            <a:schemeClr val="dk1"/>
                          </a:solidFill>
                          <a:effectLst/>
                          <a:latin typeface="+mn-lt"/>
                          <a:ea typeface="+mn-ea"/>
                          <a:cs typeface="+mn-cs"/>
                        </a:rPr>
                        <a:t>5,003</a:t>
                      </a:r>
                      <a:endParaRPr lang="en-US" sz="2400" b="0" dirty="0">
                        <a:latin typeface="+mj-lt"/>
                      </a:endParaRPr>
                    </a:p>
                  </a:txBody>
                  <a:tcPr anchor="ctr"/>
                </a:tc>
                <a:extLst>
                  <a:ext uri="{0D108BD9-81ED-4DB2-BD59-A6C34878D82A}">
                    <a16:rowId xmlns:a16="http://schemas.microsoft.com/office/drawing/2014/main" val="1880465742"/>
                  </a:ext>
                </a:extLst>
              </a:tr>
              <a:tr h="58848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kern="1200" dirty="0">
                          <a:solidFill>
                            <a:schemeClr val="dk1"/>
                          </a:solidFill>
                          <a:latin typeface="+mn-lt"/>
                          <a:ea typeface="+mn-ea"/>
                          <a:cs typeface="+mn-cs"/>
                        </a:rPr>
                        <a:t>CY 2018</a:t>
                      </a:r>
                    </a:p>
                  </a:txBody>
                  <a:tcPr anchor="ctr"/>
                </a:tc>
                <a:tc>
                  <a:txBody>
                    <a:bodyPr/>
                    <a:lstStyle/>
                    <a:p>
                      <a:pPr algn="ctr"/>
                      <a:r>
                        <a:rPr lang="en-US" sz="2400" dirty="0">
                          <a:latin typeface="+mj-lt"/>
                        </a:rPr>
                        <a:t>13,707</a:t>
                      </a:r>
                    </a:p>
                  </a:txBody>
                  <a:tcPr anchor="ctr"/>
                </a:tc>
                <a:tc>
                  <a:txBody>
                    <a:bodyPr/>
                    <a:lstStyle/>
                    <a:p>
                      <a:pPr algn="ctr"/>
                      <a:r>
                        <a:rPr lang="en-US" sz="2400" b="0" dirty="0">
                          <a:latin typeface="+mj-lt"/>
                        </a:rPr>
                        <a:t>4,862</a:t>
                      </a:r>
                    </a:p>
                  </a:txBody>
                  <a:tcPr anchor="ctr"/>
                </a:tc>
                <a:tc>
                  <a:txBody>
                    <a:bodyPr/>
                    <a:lstStyle/>
                    <a:p>
                      <a:pPr algn="ctr"/>
                      <a:r>
                        <a:rPr lang="en-US" sz="2400" b="0" dirty="0">
                          <a:latin typeface="+mj-lt"/>
                        </a:rPr>
                        <a:t>5,061</a:t>
                      </a:r>
                    </a:p>
                  </a:txBody>
                  <a:tcPr anchor="ctr"/>
                </a:tc>
                <a:extLst>
                  <a:ext uri="{0D108BD9-81ED-4DB2-BD59-A6C34878D82A}">
                    <a16:rowId xmlns:a16="http://schemas.microsoft.com/office/drawing/2014/main" val="841205337"/>
                  </a:ext>
                </a:extLst>
              </a:tr>
            </a:tbl>
          </a:graphicData>
        </a:graphic>
      </p:graphicFrame>
    </p:spTree>
    <p:extLst>
      <p:ext uri="{BB962C8B-B14F-4D97-AF65-F5344CB8AC3E}">
        <p14:creationId xmlns:p14="http://schemas.microsoft.com/office/powerpoint/2010/main" val="32139898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dirty="0"/>
              <a:t>Response Action Outcomes</a:t>
            </a:r>
            <a:br>
              <a:rPr lang="en-US" dirty="0"/>
            </a:br>
            <a:r>
              <a:rPr lang="en-US" dirty="0"/>
              <a:t>(2012-2017)</a:t>
            </a:r>
          </a:p>
        </p:txBody>
      </p:sp>
      <p:sp>
        <p:nvSpPr>
          <p:cNvPr id="4" name="Slide Number Placeholder 3"/>
          <p:cNvSpPr>
            <a:spLocks noGrp="1"/>
          </p:cNvSpPr>
          <p:nvPr>
            <p:ph type="sldNum" sz="quarter" idx="12"/>
          </p:nvPr>
        </p:nvSpPr>
        <p:spPr/>
        <p:txBody>
          <a:bodyPr/>
          <a:lstStyle/>
          <a:p>
            <a:fld id="{4506435C-DF88-4B02-8B92-29CAF25E6478}" type="slidenum">
              <a:rPr lang="en-US" smtClean="0"/>
              <a:t>3</a:t>
            </a:fld>
            <a:endParaRPr lang="en-US"/>
          </a:p>
        </p:txBody>
      </p:sp>
      <p:graphicFrame>
        <p:nvGraphicFramePr>
          <p:cNvPr id="10" name="Chart 9">
            <a:extLst>
              <a:ext uri="{FF2B5EF4-FFF2-40B4-BE49-F238E27FC236}">
                <a16:creationId xmlns:a16="http://schemas.microsoft.com/office/drawing/2014/main" id="{768799B5-A87A-4F6D-8578-1293029308EF}"/>
              </a:ext>
            </a:extLst>
          </p:cNvPr>
          <p:cNvGraphicFramePr/>
          <p:nvPr>
            <p:extLst>
              <p:ext uri="{D42A27DB-BD31-4B8C-83A1-F6EECF244321}">
                <p14:modId xmlns:p14="http://schemas.microsoft.com/office/powerpoint/2010/main" val="633758929"/>
              </p:ext>
            </p:extLst>
          </p:nvPr>
        </p:nvGraphicFramePr>
        <p:xfrm>
          <a:off x="0" y="1615858"/>
          <a:ext cx="9144000" cy="524214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3691344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543800" cy="1143000"/>
          </a:xfrm>
        </p:spPr>
        <p:txBody>
          <a:bodyPr>
            <a:normAutofit/>
          </a:bodyPr>
          <a:lstStyle/>
          <a:p>
            <a:pPr algn="l"/>
            <a:r>
              <a:rPr lang="en-US" dirty="0"/>
              <a:t>IECs and VCs Report</a:t>
            </a:r>
          </a:p>
        </p:txBody>
      </p:sp>
      <p:sp>
        <p:nvSpPr>
          <p:cNvPr id="4" name="Slide Number Placeholder 3"/>
          <p:cNvSpPr>
            <a:spLocks noGrp="1"/>
          </p:cNvSpPr>
          <p:nvPr>
            <p:ph type="sldNum" sz="quarter" idx="12"/>
          </p:nvPr>
        </p:nvSpPr>
        <p:spPr/>
        <p:txBody>
          <a:bodyPr/>
          <a:lstStyle/>
          <a:p>
            <a:fld id="{4506435C-DF88-4B02-8B92-29CAF25E6478}" type="slidenum">
              <a:rPr lang="en-US" smtClean="0"/>
              <a:t>4</a:t>
            </a:fld>
            <a:endParaRPr lang="en-US"/>
          </a:p>
        </p:txBody>
      </p:sp>
      <p:graphicFrame>
        <p:nvGraphicFramePr>
          <p:cNvPr id="6" name="Table 5">
            <a:extLst>
              <a:ext uri="{FF2B5EF4-FFF2-40B4-BE49-F238E27FC236}">
                <a16:creationId xmlns:a16="http://schemas.microsoft.com/office/drawing/2014/main" id="{C453200E-9E34-459C-97B3-868F85C8C8F2}"/>
              </a:ext>
            </a:extLst>
          </p:cNvPr>
          <p:cNvGraphicFramePr>
            <a:graphicFrameLocks noGrp="1"/>
          </p:cNvGraphicFramePr>
          <p:nvPr>
            <p:extLst>
              <p:ext uri="{D42A27DB-BD31-4B8C-83A1-F6EECF244321}">
                <p14:modId xmlns:p14="http://schemas.microsoft.com/office/powerpoint/2010/main" val="1890521950"/>
              </p:ext>
            </p:extLst>
          </p:nvPr>
        </p:nvGraphicFramePr>
        <p:xfrm>
          <a:off x="0" y="1571785"/>
          <a:ext cx="9144000" cy="5286215"/>
        </p:xfrm>
        <a:graphic>
          <a:graphicData uri="http://schemas.openxmlformats.org/drawingml/2006/table">
            <a:tbl>
              <a:tblPr/>
              <a:tblGrid>
                <a:gridCol w="5265174">
                  <a:extLst>
                    <a:ext uri="{9D8B030D-6E8A-4147-A177-3AD203B41FA5}">
                      <a16:colId xmlns:a16="http://schemas.microsoft.com/office/drawing/2014/main" val="3468689677"/>
                    </a:ext>
                  </a:extLst>
                </a:gridCol>
                <a:gridCol w="3878826">
                  <a:extLst>
                    <a:ext uri="{9D8B030D-6E8A-4147-A177-3AD203B41FA5}">
                      <a16:colId xmlns:a16="http://schemas.microsoft.com/office/drawing/2014/main" val="165096877"/>
                    </a:ext>
                  </a:extLst>
                </a:gridCol>
              </a:tblGrid>
              <a:tr h="699017">
                <a:tc>
                  <a:txBody>
                    <a:bodyPr/>
                    <a:lstStyle/>
                    <a:p>
                      <a:pPr algn="ctr" fontAlgn="ctr"/>
                      <a:endParaRPr lang="en-US" sz="2000" b="1"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fontAlgn="ctr"/>
                      <a:r>
                        <a:rPr lang="en-US" sz="2000" b="1" i="0" u="none" strike="noStrike" dirty="0">
                          <a:solidFill>
                            <a:srgbClr val="000000"/>
                          </a:solidFill>
                          <a:effectLst/>
                          <a:latin typeface="Arial" panose="020B0604020202020204" pitchFamily="34" charset="0"/>
                          <a:cs typeface="Arial" panose="020B0604020202020204" pitchFamily="34" charset="0"/>
                        </a:rPr>
                        <a:t>As of October 31, 2019</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2004274846"/>
                  </a:ext>
                </a:extLst>
              </a:tr>
              <a:tr h="601564">
                <a:tc>
                  <a:txBody>
                    <a:bodyPr/>
                    <a:lstStyle/>
                    <a:p>
                      <a:pPr marL="182880" algn="l" fontAlgn="ctr">
                        <a:spcBef>
                          <a:spcPts val="1800"/>
                        </a:spcBef>
                        <a:spcAft>
                          <a:spcPts val="1200"/>
                        </a:spcAft>
                      </a:pPr>
                      <a:r>
                        <a:rPr lang="en-US" sz="2000" b="1" i="0" u="none" strike="noStrike" dirty="0">
                          <a:solidFill>
                            <a:srgbClr val="000000"/>
                          </a:solidFill>
                          <a:effectLst/>
                          <a:latin typeface="Arial" panose="020B0604020202020204" pitchFamily="34" charset="0"/>
                          <a:cs typeface="Arial" panose="020B0604020202020204" pitchFamily="34" charset="0"/>
                        </a:rPr>
                        <a:t>Active IECs/VCs Cases (Total)</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fontAlgn="ctr"/>
                      <a:r>
                        <a:rPr lang="en-US" sz="2000" b="1" i="0" u="none" strike="noStrike" dirty="0">
                          <a:solidFill>
                            <a:srgbClr val="000000"/>
                          </a:solidFill>
                          <a:effectLst/>
                          <a:latin typeface="Arial" panose="020B0604020202020204" pitchFamily="34" charset="0"/>
                          <a:cs typeface="Arial" panose="020B0604020202020204" pitchFamily="34" charset="0"/>
                        </a:rPr>
                        <a:t>450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371801407"/>
                  </a:ext>
                </a:extLst>
              </a:tr>
              <a:tr h="601564">
                <a:tc>
                  <a:txBody>
                    <a:bodyPr/>
                    <a:lstStyle/>
                    <a:p>
                      <a:pPr marL="182880" algn="l" fontAlgn="ctr">
                        <a:spcBef>
                          <a:spcPts val="1800"/>
                        </a:spcBef>
                        <a:spcAft>
                          <a:spcPts val="1200"/>
                        </a:spcAft>
                      </a:pPr>
                      <a:r>
                        <a:rPr lang="en-US" sz="2000" b="0" i="0" u="none" strike="noStrike" dirty="0">
                          <a:solidFill>
                            <a:srgbClr val="000000"/>
                          </a:solidFill>
                          <a:effectLst/>
                          <a:latin typeface="Arial" panose="020B0604020202020204" pitchFamily="34" charset="0"/>
                          <a:cs typeface="Arial" panose="020B0604020202020204" pitchFamily="34" charset="0"/>
                        </a:rPr>
                        <a:t>Active LSRP Cases</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fontAlgn="ctr"/>
                      <a:r>
                        <a:rPr lang="en-US" sz="2000" b="0" i="0" u="none" strike="noStrike" dirty="0">
                          <a:solidFill>
                            <a:srgbClr val="000000"/>
                          </a:solidFill>
                          <a:effectLst/>
                          <a:latin typeface="Arial" panose="020B0604020202020204" pitchFamily="34" charset="0"/>
                          <a:cs typeface="Arial" panose="020B0604020202020204" pitchFamily="34" charset="0"/>
                        </a:rPr>
                        <a:t>216</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618327063"/>
                  </a:ext>
                </a:extLst>
              </a:tr>
              <a:tr h="488043">
                <a:tc>
                  <a:txBody>
                    <a:bodyPr/>
                    <a:lstStyle/>
                    <a:p>
                      <a:pPr marL="182880" algn="l" fontAlgn="ctr">
                        <a:spcBef>
                          <a:spcPts val="1800"/>
                        </a:spcBef>
                        <a:spcAft>
                          <a:spcPts val="1200"/>
                        </a:spcAft>
                      </a:pPr>
                      <a:r>
                        <a:rPr lang="en-US" sz="2000" b="0" i="0" u="none" strike="noStrike" dirty="0">
                          <a:solidFill>
                            <a:srgbClr val="000000"/>
                          </a:solidFill>
                          <a:effectLst/>
                          <a:latin typeface="Arial" panose="020B0604020202020204" pitchFamily="34" charset="0"/>
                          <a:cs typeface="Arial" panose="020B0604020202020204" pitchFamily="34" charset="0"/>
                        </a:rPr>
                        <a:t>Active PF Cases</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fontAlgn="ctr"/>
                      <a:r>
                        <a:rPr lang="en-US" sz="2000" b="0" i="0" u="none" strike="noStrike" dirty="0">
                          <a:solidFill>
                            <a:srgbClr val="000000"/>
                          </a:solidFill>
                          <a:effectLst/>
                          <a:latin typeface="Arial" panose="020B0604020202020204" pitchFamily="34" charset="0"/>
                          <a:cs typeface="Arial" panose="020B0604020202020204" pitchFamily="34" charset="0"/>
                        </a:rPr>
                        <a:t>209</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2809167091"/>
                  </a:ext>
                </a:extLst>
              </a:tr>
              <a:tr h="601564">
                <a:tc>
                  <a:txBody>
                    <a:bodyPr/>
                    <a:lstStyle/>
                    <a:p>
                      <a:pPr marL="182880" algn="l" fontAlgn="ctr">
                        <a:spcBef>
                          <a:spcPts val="1800"/>
                        </a:spcBef>
                        <a:spcAft>
                          <a:spcPts val="1200"/>
                        </a:spcAft>
                      </a:pPr>
                      <a:r>
                        <a:rPr lang="en-US" sz="2000" b="0" i="0" u="none" strike="noStrike" dirty="0">
                          <a:solidFill>
                            <a:srgbClr val="000000"/>
                          </a:solidFill>
                          <a:effectLst/>
                          <a:latin typeface="Arial" panose="020B0604020202020204" pitchFamily="34" charset="0"/>
                          <a:cs typeface="Arial" panose="020B0604020202020204" pitchFamily="34" charset="0"/>
                        </a:rPr>
                        <a:t>Active Traditional Oversight Cases</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fontAlgn="ctr"/>
                      <a:r>
                        <a:rPr lang="en-US" sz="2000" b="0" i="0" u="none" strike="noStrike" dirty="0">
                          <a:solidFill>
                            <a:srgbClr val="000000"/>
                          </a:solidFill>
                          <a:effectLst/>
                          <a:latin typeface="Arial" panose="020B0604020202020204" pitchFamily="34" charset="0"/>
                          <a:cs typeface="Arial" panose="020B0604020202020204" pitchFamily="34" charset="0"/>
                        </a:rPr>
                        <a:t>32</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3285259430"/>
                  </a:ext>
                </a:extLst>
              </a:tr>
              <a:tr h="342291">
                <a:tc>
                  <a:txBody>
                    <a:bodyPr/>
                    <a:lstStyle/>
                    <a:p>
                      <a:pPr marL="182880" algn="l" fontAlgn="ctr">
                        <a:spcBef>
                          <a:spcPts val="1800"/>
                        </a:spcBef>
                        <a:spcAft>
                          <a:spcPts val="1200"/>
                        </a:spcAft>
                      </a:pPr>
                      <a:endParaRPr lang="en-US" sz="20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fontAlgn="ctr"/>
                      <a:endParaRPr lang="en-US" sz="20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2950059080"/>
                  </a:ext>
                </a:extLst>
              </a:tr>
              <a:tr h="488043">
                <a:tc>
                  <a:txBody>
                    <a:bodyPr/>
                    <a:lstStyle/>
                    <a:p>
                      <a:pPr marL="182880" algn="l" fontAlgn="ctr">
                        <a:spcBef>
                          <a:spcPts val="1800"/>
                        </a:spcBef>
                        <a:spcAft>
                          <a:spcPts val="1200"/>
                        </a:spcAft>
                      </a:pPr>
                      <a:r>
                        <a:rPr lang="en-US" sz="2000" b="1" i="0" u="none" strike="noStrike" dirty="0">
                          <a:solidFill>
                            <a:srgbClr val="000000"/>
                          </a:solidFill>
                          <a:effectLst/>
                          <a:latin typeface="Arial" panose="020B0604020202020204" pitchFamily="34" charset="0"/>
                          <a:cs typeface="Arial" panose="020B0604020202020204" pitchFamily="34" charset="0"/>
                        </a:rPr>
                        <a:t>Closed IECs/VCs Cases (Total)</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fontAlgn="ctr"/>
                      <a:r>
                        <a:rPr lang="en-US" sz="2000" b="1" i="0" u="none" strike="noStrike" dirty="0">
                          <a:solidFill>
                            <a:srgbClr val="000000"/>
                          </a:solidFill>
                          <a:effectLst/>
                          <a:latin typeface="Arial" panose="020B0604020202020204" pitchFamily="34" charset="0"/>
                          <a:cs typeface="Arial" panose="020B0604020202020204" pitchFamily="34" charset="0"/>
                        </a:rPr>
                        <a:t>700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2612832588"/>
                  </a:ext>
                </a:extLst>
              </a:tr>
              <a:tr h="488043">
                <a:tc>
                  <a:txBody>
                    <a:bodyPr/>
                    <a:lstStyle/>
                    <a:p>
                      <a:pPr marL="182880" algn="l" fontAlgn="ctr">
                        <a:spcBef>
                          <a:spcPts val="1800"/>
                        </a:spcBef>
                        <a:spcAft>
                          <a:spcPts val="1200"/>
                        </a:spcAft>
                      </a:pPr>
                      <a:r>
                        <a:rPr lang="en-US" sz="2000" b="0" i="0" u="none" strike="noStrike" dirty="0">
                          <a:solidFill>
                            <a:srgbClr val="000000"/>
                          </a:solidFill>
                          <a:effectLst/>
                          <a:latin typeface="Arial" panose="020B0604020202020204" pitchFamily="34" charset="0"/>
                          <a:cs typeface="Arial" panose="020B0604020202020204" pitchFamily="34" charset="0"/>
                        </a:rPr>
                        <a:t>Closed LSRP Cases</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fontAlgn="ctr"/>
                      <a:r>
                        <a:rPr lang="en-US" sz="2000" b="0" i="0" u="none" strike="noStrike" dirty="0">
                          <a:solidFill>
                            <a:srgbClr val="000000"/>
                          </a:solidFill>
                          <a:effectLst/>
                          <a:latin typeface="Arial" panose="020B0604020202020204" pitchFamily="34" charset="0"/>
                          <a:cs typeface="Arial" panose="020B0604020202020204" pitchFamily="34" charset="0"/>
                        </a:rPr>
                        <a:t>548</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3729894153"/>
                  </a:ext>
                </a:extLst>
              </a:tr>
              <a:tr h="488043">
                <a:tc>
                  <a:txBody>
                    <a:bodyPr/>
                    <a:lstStyle/>
                    <a:p>
                      <a:pPr marL="182880" algn="l" fontAlgn="ctr">
                        <a:spcBef>
                          <a:spcPts val="1800"/>
                        </a:spcBef>
                        <a:spcAft>
                          <a:spcPts val="1200"/>
                        </a:spcAft>
                      </a:pPr>
                      <a:r>
                        <a:rPr lang="en-US" sz="2000" b="0" i="0" u="none" strike="noStrike" dirty="0">
                          <a:solidFill>
                            <a:srgbClr val="000000"/>
                          </a:solidFill>
                          <a:effectLst/>
                          <a:latin typeface="Arial" panose="020B0604020202020204" pitchFamily="34" charset="0"/>
                          <a:cs typeface="Arial" panose="020B0604020202020204" pitchFamily="34" charset="0"/>
                        </a:rPr>
                        <a:t>281sed PF Cases</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fontAlgn="ctr"/>
                      <a:r>
                        <a:rPr lang="en-US" sz="2000" b="0" i="0" u="none" strike="noStrike" dirty="0">
                          <a:solidFill>
                            <a:srgbClr val="000000"/>
                          </a:solidFill>
                          <a:effectLst/>
                          <a:latin typeface="Arial" panose="020B0604020202020204" pitchFamily="34" charset="0"/>
                          <a:cs typeface="Arial" panose="020B0604020202020204" pitchFamily="34" charset="0"/>
                        </a:rPr>
                        <a:t>151</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2292031016"/>
                  </a:ext>
                </a:extLst>
              </a:tr>
              <a:tr h="488043">
                <a:tc>
                  <a:txBody>
                    <a:bodyPr/>
                    <a:lstStyle/>
                    <a:p>
                      <a:pPr marL="182880" algn="l" fontAlgn="ctr">
                        <a:spcBef>
                          <a:spcPts val="1800"/>
                        </a:spcBef>
                        <a:spcAft>
                          <a:spcPts val="1200"/>
                        </a:spcAft>
                      </a:pPr>
                      <a:r>
                        <a:rPr lang="en-US" sz="2000" b="0" i="0" u="none" strike="noStrike" dirty="0">
                          <a:solidFill>
                            <a:srgbClr val="000000"/>
                          </a:solidFill>
                          <a:effectLst/>
                          <a:latin typeface="Arial" panose="020B0604020202020204" pitchFamily="34" charset="0"/>
                          <a:cs typeface="Arial" panose="020B0604020202020204" pitchFamily="34" charset="0"/>
                        </a:rPr>
                        <a:t>Closed Traditional Oversight Cases</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fontAlgn="ctr"/>
                      <a:r>
                        <a:rPr lang="en-US" sz="2000" b="0" i="0" u="none" strike="noStrike" dirty="0">
                          <a:solidFill>
                            <a:srgbClr val="000000"/>
                          </a:solidFill>
                          <a:effectLst/>
                          <a:latin typeface="Arial" panose="020B0604020202020204" pitchFamily="34" charset="0"/>
                          <a:cs typeface="Arial" panose="020B0604020202020204" pitchFamily="34" charset="0"/>
                        </a:rPr>
                        <a:t>1</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961533147"/>
                  </a:ext>
                </a:extLst>
              </a:tr>
            </a:tbl>
          </a:graphicData>
        </a:graphic>
      </p:graphicFrame>
    </p:spTree>
    <p:extLst>
      <p:ext uri="{BB962C8B-B14F-4D97-AF65-F5344CB8AC3E}">
        <p14:creationId xmlns:p14="http://schemas.microsoft.com/office/powerpoint/2010/main" val="16147543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dirty="0"/>
              <a:t>Compliance Assistance &amp; </a:t>
            </a:r>
            <a:br>
              <a:rPr lang="en-US" dirty="0"/>
            </a:br>
            <a:r>
              <a:rPr lang="en-US" dirty="0"/>
              <a:t>Enforcement</a:t>
            </a:r>
          </a:p>
        </p:txBody>
      </p:sp>
      <p:sp>
        <p:nvSpPr>
          <p:cNvPr id="3" name="Content Placeholder 2"/>
          <p:cNvSpPr>
            <a:spLocks noGrp="1"/>
          </p:cNvSpPr>
          <p:nvPr>
            <p:ph idx="1"/>
          </p:nvPr>
        </p:nvSpPr>
        <p:spPr/>
        <p:txBody>
          <a:bodyPr/>
          <a:lstStyle/>
          <a:p>
            <a:endParaRPr lang="en-US" dirty="0"/>
          </a:p>
          <a:p>
            <a:r>
              <a:rPr lang="en-US" dirty="0"/>
              <a:t>Compliance rate January 2019 through October 2019: 79%</a:t>
            </a:r>
          </a:p>
          <a:p>
            <a:endParaRPr lang="en-US" dirty="0"/>
          </a:p>
          <a:p>
            <a:r>
              <a:rPr lang="en-US" dirty="0"/>
              <a:t>Batch NOVs  initiative</a:t>
            </a:r>
          </a:p>
          <a:p>
            <a:endParaRPr lang="en-US" dirty="0"/>
          </a:p>
        </p:txBody>
      </p:sp>
      <p:sp>
        <p:nvSpPr>
          <p:cNvPr id="4" name="Slide Number Placeholder 3"/>
          <p:cNvSpPr>
            <a:spLocks noGrp="1"/>
          </p:cNvSpPr>
          <p:nvPr>
            <p:ph type="sldNum" sz="quarter" idx="12"/>
          </p:nvPr>
        </p:nvSpPr>
        <p:spPr/>
        <p:txBody>
          <a:bodyPr/>
          <a:lstStyle/>
          <a:p>
            <a:fld id="{4506435C-DF88-4B02-8B92-29CAF25E6478}" type="slidenum">
              <a:rPr lang="en-US" smtClean="0"/>
              <a:t>5</a:t>
            </a:fld>
            <a:endParaRPr lang="en-US"/>
          </a:p>
        </p:txBody>
      </p:sp>
    </p:spTree>
    <p:extLst>
      <p:ext uri="{BB962C8B-B14F-4D97-AF65-F5344CB8AC3E}">
        <p14:creationId xmlns:p14="http://schemas.microsoft.com/office/powerpoint/2010/main" val="28324700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t>Municipal Ticketing Stats</a:t>
            </a:r>
          </a:p>
        </p:txBody>
      </p:sp>
      <p:sp>
        <p:nvSpPr>
          <p:cNvPr id="3" name="Content Placeholder 2"/>
          <p:cNvSpPr>
            <a:spLocks noGrp="1"/>
          </p:cNvSpPr>
          <p:nvPr>
            <p:ph idx="1"/>
          </p:nvPr>
        </p:nvSpPr>
        <p:spPr>
          <a:xfrm>
            <a:off x="3276600" y="1600200"/>
            <a:ext cx="5410200" cy="4525963"/>
          </a:xfrm>
        </p:spPr>
        <p:txBody>
          <a:bodyPr>
            <a:normAutofit/>
          </a:bodyPr>
          <a:lstStyle/>
          <a:p>
            <a:pPr marL="457200" indent="-457200"/>
            <a:r>
              <a:rPr lang="en-US" dirty="0"/>
              <a:t>As of October 31, 2019</a:t>
            </a:r>
          </a:p>
          <a:p>
            <a:pPr marL="1030288" lvl="1" indent="-342900">
              <a:buFont typeface="Calibri" panose="020F0502020204030204" pitchFamily="34" charset="0"/>
              <a:buChar char="−"/>
            </a:pPr>
            <a:r>
              <a:rPr lang="en-US" dirty="0"/>
              <a:t>168 tickets issued, at 121 sites</a:t>
            </a:r>
          </a:p>
          <a:p>
            <a:pPr marL="1030288" lvl="1" indent="-342900">
              <a:buFont typeface="Calibri" panose="020F0502020204030204" pitchFamily="34" charset="0"/>
              <a:buChar char="−"/>
            </a:pPr>
            <a:r>
              <a:rPr lang="en-US" dirty="0"/>
              <a:t>Over $372,000  in penalties assessed</a:t>
            </a:r>
          </a:p>
        </p:txBody>
      </p:sp>
      <p:sp>
        <p:nvSpPr>
          <p:cNvPr id="4" name="Slide Number Placeholder 3"/>
          <p:cNvSpPr>
            <a:spLocks noGrp="1"/>
          </p:cNvSpPr>
          <p:nvPr>
            <p:ph type="sldNum" sz="quarter" idx="12"/>
          </p:nvPr>
        </p:nvSpPr>
        <p:spPr/>
        <p:txBody>
          <a:bodyPr/>
          <a:lstStyle/>
          <a:p>
            <a:fld id="{4506435C-DF88-4B02-8B92-29CAF25E6478}" type="slidenum">
              <a:rPr lang="en-US" smtClean="0"/>
              <a:t>6</a:t>
            </a:fld>
            <a:endParaRPr lang="en-US"/>
          </a:p>
        </p:txBody>
      </p:sp>
      <p:pic>
        <p:nvPicPr>
          <p:cNvPr id="5" name="Picture 4"/>
          <p:cNvPicPr>
            <a:picLocks noChangeAspect="1"/>
          </p:cNvPicPr>
          <p:nvPr/>
        </p:nvPicPr>
        <p:blipFill>
          <a:blip r:embed="rId3"/>
          <a:stretch>
            <a:fillRect/>
          </a:stretch>
        </p:blipFill>
        <p:spPr>
          <a:xfrm>
            <a:off x="6" y="1417638"/>
            <a:ext cx="2517853" cy="5464001"/>
          </a:xfrm>
          <a:prstGeom prst="rect">
            <a:avLst/>
          </a:prstGeom>
        </p:spPr>
      </p:pic>
    </p:spTree>
    <p:extLst>
      <p:ext uri="{BB962C8B-B14F-4D97-AF65-F5344CB8AC3E}">
        <p14:creationId xmlns:p14="http://schemas.microsoft.com/office/powerpoint/2010/main" val="24794398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724EE6-922C-4E76-BFA3-5379233A6F16}"/>
              </a:ext>
            </a:extLst>
          </p:cNvPr>
          <p:cNvSpPr>
            <a:spLocks noGrp="1"/>
          </p:cNvSpPr>
          <p:nvPr>
            <p:ph type="title"/>
          </p:nvPr>
        </p:nvSpPr>
        <p:spPr/>
        <p:txBody>
          <a:bodyPr>
            <a:noAutofit/>
          </a:bodyPr>
          <a:lstStyle/>
          <a:p>
            <a:pPr algn="l"/>
            <a:r>
              <a:rPr lang="en-US" sz="3600" b="1" dirty="0"/>
              <a:t>SRRA 2.0	</a:t>
            </a:r>
          </a:p>
        </p:txBody>
      </p:sp>
      <p:sp>
        <p:nvSpPr>
          <p:cNvPr id="3" name="Content Placeholder 2">
            <a:extLst>
              <a:ext uri="{FF2B5EF4-FFF2-40B4-BE49-F238E27FC236}">
                <a16:creationId xmlns:a16="http://schemas.microsoft.com/office/drawing/2014/main" id="{8DC8FC35-8906-4F5B-8C46-AF2563E033D6}"/>
              </a:ext>
            </a:extLst>
          </p:cNvPr>
          <p:cNvSpPr>
            <a:spLocks noGrp="1"/>
          </p:cNvSpPr>
          <p:nvPr>
            <p:ph idx="1"/>
          </p:nvPr>
        </p:nvSpPr>
        <p:spPr/>
        <p:txBody>
          <a:bodyPr>
            <a:normAutofit/>
          </a:bodyPr>
          <a:lstStyle/>
          <a:p>
            <a:r>
              <a:rPr lang="en-US" dirty="0"/>
              <a:t>Signed into law Friday, August 23, 2019</a:t>
            </a:r>
          </a:p>
          <a:p>
            <a:endParaRPr lang="en-US" dirty="0"/>
          </a:p>
          <a:p>
            <a:r>
              <a:rPr lang="en-US" dirty="0"/>
              <a:t>Officially known as P.L. 2019, c. 263</a:t>
            </a:r>
          </a:p>
        </p:txBody>
      </p:sp>
    </p:spTree>
    <p:extLst>
      <p:ext uri="{BB962C8B-B14F-4D97-AF65-F5344CB8AC3E}">
        <p14:creationId xmlns:p14="http://schemas.microsoft.com/office/powerpoint/2010/main" val="31779559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724EE6-922C-4E76-BFA3-5379233A6F16}"/>
              </a:ext>
            </a:extLst>
          </p:cNvPr>
          <p:cNvSpPr>
            <a:spLocks noGrp="1"/>
          </p:cNvSpPr>
          <p:nvPr>
            <p:ph type="title"/>
          </p:nvPr>
        </p:nvSpPr>
        <p:spPr/>
        <p:txBody>
          <a:bodyPr>
            <a:noAutofit/>
          </a:bodyPr>
          <a:lstStyle/>
          <a:p>
            <a:pPr algn="l"/>
            <a:r>
              <a:rPr lang="en-US" sz="3600" b="1" dirty="0"/>
              <a:t>Definitions</a:t>
            </a:r>
            <a:r>
              <a:rPr lang="en-US" sz="3600" dirty="0"/>
              <a:t>	</a:t>
            </a:r>
          </a:p>
        </p:txBody>
      </p:sp>
      <p:sp>
        <p:nvSpPr>
          <p:cNvPr id="3" name="Content Placeholder 2">
            <a:extLst>
              <a:ext uri="{FF2B5EF4-FFF2-40B4-BE49-F238E27FC236}">
                <a16:creationId xmlns:a16="http://schemas.microsoft.com/office/drawing/2014/main" id="{8DC8FC35-8906-4F5B-8C46-AF2563E033D6}"/>
              </a:ext>
            </a:extLst>
          </p:cNvPr>
          <p:cNvSpPr>
            <a:spLocks noGrp="1"/>
          </p:cNvSpPr>
          <p:nvPr>
            <p:ph idx="1"/>
          </p:nvPr>
        </p:nvSpPr>
        <p:spPr/>
        <p:txBody>
          <a:bodyPr>
            <a:normAutofit fontScale="92500" lnSpcReduction="10000"/>
          </a:bodyPr>
          <a:lstStyle/>
          <a:p>
            <a:pPr marL="0" indent="0">
              <a:buNone/>
            </a:pPr>
            <a:r>
              <a:rPr lang="en-US" dirty="0"/>
              <a:t>"Remediation" or "remediate" means all </a:t>
            </a:r>
            <a:r>
              <a:rPr lang="en-US" b="1" dirty="0"/>
              <a:t>[</a:t>
            </a:r>
            <a:r>
              <a:rPr lang="en-US" dirty="0"/>
              <a:t>necessary</a:t>
            </a:r>
            <a:r>
              <a:rPr lang="en-US" b="1" dirty="0"/>
              <a:t>] </a:t>
            </a:r>
            <a:r>
              <a:rPr lang="en-US" dirty="0"/>
              <a:t>actions to investigate </a:t>
            </a:r>
            <a:r>
              <a:rPr lang="en-US" b="1" dirty="0"/>
              <a:t>[</a:t>
            </a:r>
            <a:r>
              <a:rPr lang="en-US" dirty="0"/>
              <a:t>and</a:t>
            </a:r>
            <a:r>
              <a:rPr lang="en-US" b="1" dirty="0"/>
              <a:t>] </a:t>
            </a:r>
            <a:r>
              <a:rPr lang="en-US" u="sng" dirty="0"/>
              <a:t>,</a:t>
            </a:r>
            <a:r>
              <a:rPr lang="en-US" dirty="0"/>
              <a:t> clean up </a:t>
            </a:r>
            <a:r>
              <a:rPr lang="en-US" u="sng" dirty="0"/>
              <a:t>,</a:t>
            </a:r>
            <a:r>
              <a:rPr lang="en-US" dirty="0"/>
              <a:t> or respond to any known, suspected, or threatened discharge of contaminants, including </a:t>
            </a:r>
            <a:r>
              <a:rPr lang="en-US" b="1" dirty="0"/>
              <a:t>[</a:t>
            </a:r>
            <a:r>
              <a:rPr lang="en-US" dirty="0"/>
              <a:t>, as necessary,</a:t>
            </a:r>
            <a:r>
              <a:rPr lang="en-US" b="1" dirty="0"/>
              <a:t>] </a:t>
            </a:r>
            <a:r>
              <a:rPr lang="en-US" dirty="0"/>
              <a:t>the preliminary assessment, site investigation, remedial investigation, and remedial action, </a:t>
            </a:r>
            <a:r>
              <a:rPr lang="en-US" u="sng" dirty="0"/>
              <a:t>or any portion thereof</a:t>
            </a:r>
            <a:r>
              <a:rPr lang="en-US" dirty="0"/>
              <a:t>, provided, however, that "remediation" or "remediate" shall not include the payment of compensation for damage to, or loss of, natural resources; </a:t>
            </a:r>
          </a:p>
        </p:txBody>
      </p:sp>
    </p:spTree>
    <p:extLst>
      <p:ext uri="{BB962C8B-B14F-4D97-AF65-F5344CB8AC3E}">
        <p14:creationId xmlns:p14="http://schemas.microsoft.com/office/powerpoint/2010/main" val="3907606382"/>
      </p:ext>
    </p:extLst>
  </p:cSld>
  <p:clrMapOvr>
    <a:masterClrMapping/>
  </p:clrMapOvr>
</p:sld>
</file>

<file path=ppt/theme/theme1.xml><?xml version="1.0" encoding="utf-8"?>
<a:theme xmlns:a="http://schemas.openxmlformats.org/drawingml/2006/main" name="Theme2">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Theme2" id="{D1AE592C-44AF-4F79-9A36-46DFE4D899B4}" vid="{2D679161-814F-4AAC-8769-E3A507A24F1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7318</TotalTime>
  <Words>1458</Words>
  <Application>Microsoft Office PowerPoint</Application>
  <PresentationFormat>On-screen Show (4:3)</PresentationFormat>
  <Paragraphs>232</Paragraphs>
  <Slides>21</Slides>
  <Notes>21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21</vt:i4>
      </vt:variant>
    </vt:vector>
  </HeadingPairs>
  <TitlesOfParts>
    <vt:vector size="25" baseType="lpstr">
      <vt:lpstr>Arial</vt:lpstr>
      <vt:lpstr>Calibri</vt:lpstr>
      <vt:lpstr>Wingdings</vt:lpstr>
      <vt:lpstr>Theme2</vt:lpstr>
      <vt:lpstr>NJDEP/A&amp;WMA Regulatory Update Conference   Site Remediation and Waste Management Program Update  November 22, 2019 </vt:lpstr>
      <vt:lpstr>Topics</vt:lpstr>
      <vt:lpstr>Active, New, and Closed Cases (2012-2018)</vt:lpstr>
      <vt:lpstr>Response Action Outcomes (2012-2017)</vt:lpstr>
      <vt:lpstr>IECs and VCs Report</vt:lpstr>
      <vt:lpstr>Compliance Assistance &amp;  Enforcement</vt:lpstr>
      <vt:lpstr>Municipal Ticketing Stats</vt:lpstr>
      <vt:lpstr>SRRA 2.0 </vt:lpstr>
      <vt:lpstr>Definitions </vt:lpstr>
      <vt:lpstr>Definitions </vt:lpstr>
      <vt:lpstr>SRRA 2.0 </vt:lpstr>
      <vt:lpstr>Code of Conduct </vt:lpstr>
      <vt:lpstr>Code of Conduct </vt:lpstr>
      <vt:lpstr>Definitions </vt:lpstr>
      <vt:lpstr>IECs at unoccupied structures</vt:lpstr>
      <vt:lpstr>Direct oversight </vt:lpstr>
      <vt:lpstr>Direct oversight </vt:lpstr>
      <vt:lpstr>RFS </vt:lpstr>
      <vt:lpstr>Public notification </vt:lpstr>
      <vt:lpstr>Division of Solid and Hazardous Waste</vt:lpstr>
      <vt:lpstr>Regulatory Update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Overview of Site Remediation Statutes and Regulations</dc:title>
  <dc:creator>Haymes, David</dc:creator>
  <cp:lastModifiedBy>Marchitelli, Monica</cp:lastModifiedBy>
  <cp:revision>153</cp:revision>
  <cp:lastPrinted>2019-11-20T18:57:17Z</cp:lastPrinted>
  <dcterms:created xsi:type="dcterms:W3CDTF">2019-08-10T19:29:48Z</dcterms:created>
  <dcterms:modified xsi:type="dcterms:W3CDTF">2019-11-20T19:05:50Z</dcterms:modified>
</cp:coreProperties>
</file>