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34"/>
  </p:notesMasterIdLst>
  <p:handoutMasterIdLst>
    <p:handoutMasterId r:id="rId35"/>
  </p:handoutMasterIdLst>
  <p:sldIdLst>
    <p:sldId id="291" r:id="rId2"/>
    <p:sldId id="715" r:id="rId3"/>
    <p:sldId id="280" r:id="rId4"/>
    <p:sldId id="282" r:id="rId5"/>
    <p:sldId id="285" r:id="rId6"/>
    <p:sldId id="717" r:id="rId7"/>
    <p:sldId id="292" r:id="rId8"/>
    <p:sldId id="290" r:id="rId9"/>
    <p:sldId id="297" r:id="rId10"/>
    <p:sldId id="293" r:id="rId11"/>
    <p:sldId id="294" r:id="rId12"/>
    <p:sldId id="264" r:id="rId13"/>
    <p:sldId id="272" r:id="rId14"/>
    <p:sldId id="279" r:id="rId15"/>
    <p:sldId id="288" r:id="rId16"/>
    <p:sldId id="448" r:id="rId17"/>
    <p:sldId id="714" r:id="rId18"/>
    <p:sldId id="678" r:id="rId19"/>
    <p:sldId id="261" r:id="rId20"/>
    <p:sldId id="259" r:id="rId21"/>
    <p:sldId id="273" r:id="rId22"/>
    <p:sldId id="262" r:id="rId23"/>
    <p:sldId id="275" r:id="rId24"/>
    <p:sldId id="284" r:id="rId25"/>
    <p:sldId id="263" r:id="rId26"/>
    <p:sldId id="278" r:id="rId27"/>
    <p:sldId id="295" r:id="rId28"/>
    <p:sldId id="276" r:id="rId29"/>
    <p:sldId id="298" r:id="rId30"/>
    <p:sldId id="256" r:id="rId31"/>
    <p:sldId id="257" r:id="rId32"/>
    <p:sldId id="296"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79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Kevin" initials="JK" lastIdx="4" clrIdx="0">
    <p:extLst>
      <p:ext uri="{19B8F6BF-5375-455C-9EA6-DF929625EA0E}">
        <p15:presenceInfo xmlns:p15="http://schemas.microsoft.com/office/powerpoint/2012/main" userId="S-1-5-21-1177238915-1677128483-682003330-52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7602" autoAdjust="0"/>
  </p:normalViewPr>
  <p:slideViewPr>
    <p:cSldViewPr snapToGrid="0" showGuides="1">
      <p:cViewPr varScale="1">
        <p:scale>
          <a:sx n="97" d="100"/>
          <a:sy n="97" d="100"/>
        </p:scale>
        <p:origin x="348" y="78"/>
      </p:cViewPr>
      <p:guideLst>
        <p:guide orient="horz" pos="2112"/>
        <p:guide pos="3792"/>
      </p:guideLst>
    </p:cSldViewPr>
  </p:slideViewPr>
  <p:notesTextViewPr>
    <p:cViewPr>
      <p:scale>
        <a:sx n="1" d="1"/>
        <a:sy n="1" d="1"/>
      </p:scale>
      <p:origin x="0" y="0"/>
    </p:cViewPr>
  </p:notesTextViewPr>
  <p:sorterViewPr>
    <p:cViewPr varScale="1">
      <p:scale>
        <a:sx n="100" d="100"/>
        <a:sy n="100" d="100"/>
      </p:scale>
      <p:origin x="0" y="-5464"/>
    </p:cViewPr>
  </p:sorterViewPr>
  <p:notesViewPr>
    <p:cSldViewPr snapToGrid="0" showGuides="1">
      <p:cViewPr varScale="1">
        <p:scale>
          <a:sx n="86" d="100"/>
          <a:sy n="86" d="100"/>
        </p:scale>
        <p:origin x="3822"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 NJ Surface Water Antidegradation Classification </a:t>
            </a:r>
          </a:p>
        </c:rich>
      </c:tx>
      <c:layout>
        <c:manualLayout>
          <c:xMode val="edge"/>
          <c:yMode val="edge"/>
          <c:x val="0.10005196051001239"/>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3715636462873332"/>
          <c:y val="0.19622482555534218"/>
          <c:w val="0.48194675206883542"/>
          <c:h val="0.76876384354394722"/>
        </c:manualLayout>
      </c:layout>
      <c:pieChart>
        <c:varyColors val="1"/>
        <c:ser>
          <c:idx val="0"/>
          <c:order val="0"/>
          <c:tx>
            <c:strRef>
              <c:f>Sheet1!$B$1</c:f>
              <c:strCache>
                <c:ptCount val="1"/>
                <c:pt idx="0">
                  <c:v> NJ Surface Water Antidegradation classification (%)</c:v>
                </c:pt>
              </c:strCache>
            </c:strRef>
          </c:tx>
          <c:dPt>
            <c:idx val="0"/>
            <c:bubble3D val="0"/>
            <c:spPr>
              <a:solidFill>
                <a:srgbClr val="2D64A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F21-4F83-AEC2-8CE7F4893D24}"/>
              </c:ext>
            </c:extLst>
          </c:dPt>
          <c:dPt>
            <c:idx val="1"/>
            <c:bubble3D val="0"/>
            <c:spPr>
              <a:solidFill>
                <a:srgbClr val="FB54D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F21-4F83-AEC2-8CE7F4893D24}"/>
              </c:ext>
            </c:extLst>
          </c:dPt>
          <c:dPt>
            <c:idx val="2"/>
            <c:bubble3D val="0"/>
            <c:spPr>
              <a:solidFill>
                <a:srgbClr val="4EE50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F21-4F83-AEC2-8CE7F4893D2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Category 2</c:v>
                </c:pt>
                <c:pt idx="1">
                  <c:v>Category 1</c:v>
                </c:pt>
                <c:pt idx="2">
                  <c:v>ONRW</c:v>
                </c:pt>
              </c:strCache>
            </c:strRef>
          </c:cat>
          <c:val>
            <c:numRef>
              <c:f>Sheet1!$B$2:$B$4</c:f>
              <c:numCache>
                <c:formatCode>General</c:formatCode>
                <c:ptCount val="3"/>
                <c:pt idx="0">
                  <c:v>56</c:v>
                </c:pt>
                <c:pt idx="1">
                  <c:v>29</c:v>
                </c:pt>
                <c:pt idx="2">
                  <c:v>15</c:v>
                </c:pt>
              </c:numCache>
            </c:numRef>
          </c:val>
          <c:extLst>
            <c:ext xmlns:c16="http://schemas.microsoft.com/office/drawing/2014/chart" uri="{C3380CC4-5D6E-409C-BE32-E72D297353CC}">
              <c16:uniqueId val="{00000006-FF21-4F83-AEC2-8CE7F4893D2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7488903988524277"/>
          <c:y val="0.42528593016781985"/>
          <c:w val="0.23757322212895973"/>
          <c:h val="0.4054795629885107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rgbClr val="C2F9FE">
        <a:alpha val="0"/>
      </a:srgbClr>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A0A46-34E7-47E2-A3E1-60FDE7A7A629}" type="doc">
      <dgm:prSet loTypeId="urn:microsoft.com/office/officeart/2005/8/layout/hProcess7" loCatId="process" qsTypeId="urn:microsoft.com/office/officeart/2005/8/quickstyle/simple2" qsCatId="simple" csTypeId="urn:microsoft.com/office/officeart/2005/8/colors/accent3_3" csCatId="accent3" phldr="1"/>
      <dgm:spPr/>
      <dgm:t>
        <a:bodyPr/>
        <a:lstStyle/>
        <a:p>
          <a:endParaRPr lang="en-US"/>
        </a:p>
      </dgm:t>
    </dgm:pt>
    <dgm:pt modelId="{8A976C46-CFB0-4648-99C5-0E44A6317773}">
      <dgm:prSet phldrT="[Text]"/>
      <dgm:spPr/>
      <dgm:t>
        <a:bodyPr/>
        <a:lstStyle/>
        <a:p>
          <a:pPr>
            <a:buNone/>
          </a:pPr>
          <a:r>
            <a:rPr lang="en-US" dirty="0"/>
            <a:t>Excellent &amp; Good station results</a:t>
          </a:r>
        </a:p>
      </dgm:t>
    </dgm:pt>
    <dgm:pt modelId="{852B276D-7D80-43D5-AAF5-07B9326393BE}" type="parTrans" cxnId="{4842DA41-98B4-40EF-BE44-2B1067115007}">
      <dgm:prSet/>
      <dgm:spPr/>
      <dgm:t>
        <a:bodyPr/>
        <a:lstStyle/>
        <a:p>
          <a:endParaRPr lang="en-US"/>
        </a:p>
      </dgm:t>
    </dgm:pt>
    <dgm:pt modelId="{6ECCD11C-B54F-45A3-9C08-E04172FC91D0}" type="sibTrans" cxnId="{4842DA41-98B4-40EF-BE44-2B1067115007}">
      <dgm:prSet/>
      <dgm:spPr/>
      <dgm:t>
        <a:bodyPr/>
        <a:lstStyle/>
        <a:p>
          <a:endParaRPr lang="en-US"/>
        </a:p>
      </dgm:t>
    </dgm:pt>
    <dgm:pt modelId="{E88BAF3A-AEC3-4434-86DF-94D2A639EEF6}">
      <dgm:prSet phldrT="[Text]"/>
      <dgm:spPr/>
      <dgm:t>
        <a:bodyPr/>
        <a:lstStyle/>
        <a:p>
          <a:r>
            <a:rPr lang="en-US" b="1" dirty="0">
              <a:solidFill>
                <a:schemeClr val="tx1"/>
              </a:solidFill>
            </a:rPr>
            <a:t>Secondary Factors (2 of 4)</a:t>
          </a:r>
        </a:p>
      </dgm:t>
    </dgm:pt>
    <dgm:pt modelId="{D263853A-2479-4EB9-AB8E-DE0B3C78F1FB}" type="parTrans" cxnId="{061E0B89-FD9F-4CEA-B6D0-3941428A904B}">
      <dgm:prSet/>
      <dgm:spPr/>
      <dgm:t>
        <a:bodyPr/>
        <a:lstStyle/>
        <a:p>
          <a:endParaRPr lang="en-US"/>
        </a:p>
      </dgm:t>
    </dgm:pt>
    <dgm:pt modelId="{DB893AA7-660A-458D-88A3-97E1E074981B}" type="sibTrans" cxnId="{061E0B89-FD9F-4CEA-B6D0-3941428A904B}">
      <dgm:prSet/>
      <dgm:spPr/>
      <dgm:t>
        <a:bodyPr/>
        <a:lstStyle/>
        <a:p>
          <a:endParaRPr lang="en-US"/>
        </a:p>
      </dgm:t>
    </dgm:pt>
    <dgm:pt modelId="{F99CFC17-0512-4E27-BACB-1A117256529A}">
      <dgm:prSet phldrT="[Text]"/>
      <dgm:spPr/>
      <dgm:t>
        <a:bodyPr/>
        <a:lstStyle/>
        <a:p>
          <a:pPr algn="l">
            <a:buClr>
              <a:schemeClr val="bg1"/>
            </a:buClr>
            <a:buFont typeface="+mj-lt"/>
            <a:buNone/>
          </a:pPr>
          <a:r>
            <a:rPr lang="en-US" b="1" dirty="0">
              <a:solidFill>
                <a:srgbClr val="002060"/>
              </a:solidFill>
            </a:rPr>
            <a:t>1) Habitat</a:t>
          </a:r>
          <a:r>
            <a:rPr lang="en-US" dirty="0">
              <a:solidFill>
                <a:srgbClr val="002060"/>
              </a:solidFill>
            </a:rPr>
            <a:t>                  </a:t>
          </a:r>
          <a:r>
            <a:rPr lang="en-US" dirty="0"/>
            <a:t>(2016 draft IR &amp; 2017 RHWA) - Optimal</a:t>
          </a:r>
        </a:p>
      </dgm:t>
    </dgm:pt>
    <dgm:pt modelId="{4361E11F-F1E0-42CE-A7F1-682F57222B51}" type="parTrans" cxnId="{77A498DC-7468-43D3-AC14-133807AD8EDA}">
      <dgm:prSet/>
      <dgm:spPr/>
      <dgm:t>
        <a:bodyPr/>
        <a:lstStyle/>
        <a:p>
          <a:endParaRPr lang="en-US"/>
        </a:p>
      </dgm:t>
    </dgm:pt>
    <dgm:pt modelId="{50437F6B-B5EE-414C-8F78-183072066144}" type="sibTrans" cxnId="{77A498DC-7468-43D3-AC14-133807AD8EDA}">
      <dgm:prSet/>
      <dgm:spPr/>
      <dgm:t>
        <a:bodyPr/>
        <a:lstStyle/>
        <a:p>
          <a:endParaRPr lang="en-US"/>
        </a:p>
      </dgm:t>
    </dgm:pt>
    <dgm:pt modelId="{B2C71212-D68E-49E9-B578-0C1D3B195A8A}">
      <dgm:prSet phldrT="[Text]"/>
      <dgm:spPr/>
      <dgm:t>
        <a:bodyPr/>
        <a:lstStyle/>
        <a:p>
          <a:pPr algn="l">
            <a:buFont typeface="+mj-lt"/>
            <a:buAutoNum type="arabicPeriod"/>
          </a:pPr>
          <a:r>
            <a:rPr lang="en-US" b="1" dirty="0">
              <a:solidFill>
                <a:srgbClr val="002060"/>
              </a:solidFill>
            </a:rPr>
            <a:t>2) Chemistry</a:t>
          </a:r>
          <a:r>
            <a:rPr lang="en-US" dirty="0"/>
            <a:t>            (2014 IR) – Attaining for Dissolved Oxygen, Temperature, Total Suspended Solids and Total Phosphorus</a:t>
          </a:r>
        </a:p>
      </dgm:t>
    </dgm:pt>
    <dgm:pt modelId="{85CD342D-C051-4EF5-ABE6-4B9ED91A8C34}" type="parTrans" cxnId="{3501869E-F80B-4BAB-A767-2B28786AB67C}">
      <dgm:prSet/>
      <dgm:spPr/>
      <dgm:t>
        <a:bodyPr/>
        <a:lstStyle/>
        <a:p>
          <a:endParaRPr lang="en-US"/>
        </a:p>
      </dgm:t>
    </dgm:pt>
    <dgm:pt modelId="{AF6580AC-A203-4AF7-9DAC-2B3478B10600}" type="sibTrans" cxnId="{3501869E-F80B-4BAB-A767-2B28786AB67C}">
      <dgm:prSet/>
      <dgm:spPr/>
      <dgm:t>
        <a:bodyPr/>
        <a:lstStyle/>
        <a:p>
          <a:endParaRPr lang="en-US"/>
        </a:p>
      </dgm:t>
    </dgm:pt>
    <dgm:pt modelId="{5E737F56-B579-4535-9123-22526E2A41A8}">
      <dgm:prSet phldrT="[Text]"/>
      <dgm:spPr/>
      <dgm:t>
        <a:bodyPr/>
        <a:lstStyle/>
        <a:p>
          <a:r>
            <a:rPr lang="en-US" b="1" dirty="0">
              <a:solidFill>
                <a:schemeClr val="tx1"/>
              </a:solidFill>
            </a:rPr>
            <a:t>Validation</a:t>
          </a:r>
        </a:p>
      </dgm:t>
    </dgm:pt>
    <dgm:pt modelId="{3AD6D199-A384-4EA4-8D17-9EE5EAA07842}" type="parTrans" cxnId="{BEC5D016-659B-4EBF-AF92-D4F242910DAF}">
      <dgm:prSet/>
      <dgm:spPr/>
      <dgm:t>
        <a:bodyPr/>
        <a:lstStyle/>
        <a:p>
          <a:endParaRPr lang="en-US"/>
        </a:p>
      </dgm:t>
    </dgm:pt>
    <dgm:pt modelId="{01EDC520-33BD-4337-85F7-6E078EB2CB26}" type="sibTrans" cxnId="{BEC5D016-659B-4EBF-AF92-D4F242910DAF}">
      <dgm:prSet/>
      <dgm:spPr/>
      <dgm:t>
        <a:bodyPr/>
        <a:lstStyle/>
        <a:p>
          <a:endParaRPr lang="en-US"/>
        </a:p>
      </dgm:t>
    </dgm:pt>
    <dgm:pt modelId="{501943A6-F79E-4C47-B1F4-7056E7C93CEE}">
      <dgm:prSet phldrT="[Text]" custT="1"/>
      <dgm:spPr/>
      <dgm:t>
        <a:bodyPr/>
        <a:lstStyle/>
        <a:p>
          <a:r>
            <a:rPr lang="en-US" sz="2400" dirty="0"/>
            <a:t>Visually validated qualifying HUC14s and identified stream stretches within the HUC14:</a:t>
          </a:r>
        </a:p>
      </dgm:t>
    </dgm:pt>
    <dgm:pt modelId="{282CCF47-5EDC-4722-8C8C-3C4E8145EF4F}" type="parTrans" cxnId="{593158F2-EDFF-4F64-AB48-09AFD3FB328B}">
      <dgm:prSet/>
      <dgm:spPr/>
      <dgm:t>
        <a:bodyPr/>
        <a:lstStyle/>
        <a:p>
          <a:endParaRPr lang="en-US"/>
        </a:p>
      </dgm:t>
    </dgm:pt>
    <dgm:pt modelId="{E22F2220-6CA8-4904-9E64-CF796579A874}" type="sibTrans" cxnId="{593158F2-EDFF-4F64-AB48-09AFD3FB328B}">
      <dgm:prSet/>
      <dgm:spPr/>
      <dgm:t>
        <a:bodyPr/>
        <a:lstStyle/>
        <a:p>
          <a:endParaRPr lang="en-US"/>
        </a:p>
      </dgm:t>
    </dgm:pt>
    <dgm:pt modelId="{8AB407C7-D423-442A-97A1-0E30F8E74290}">
      <dgm:prSet phldrT="[Text]"/>
      <dgm:spPr/>
      <dgm:t>
        <a:bodyPr/>
        <a:lstStyle/>
        <a:p>
          <a:r>
            <a:rPr lang="en-US" b="1" dirty="0">
              <a:solidFill>
                <a:schemeClr val="tx1"/>
              </a:solidFill>
            </a:rPr>
            <a:t>Primary factor</a:t>
          </a:r>
        </a:p>
      </dgm:t>
    </dgm:pt>
    <dgm:pt modelId="{AB0E735D-5D6A-4B10-BFE5-C0AB8FEF445F}" type="parTrans" cxnId="{86C20730-6D72-409B-A316-D0DBDFBDDA09}">
      <dgm:prSet/>
      <dgm:spPr/>
      <dgm:t>
        <a:bodyPr/>
        <a:lstStyle/>
        <a:p>
          <a:endParaRPr lang="en-US"/>
        </a:p>
      </dgm:t>
    </dgm:pt>
    <dgm:pt modelId="{9438CD94-51BD-4D66-8B06-C1D80A2342A2}" type="sibTrans" cxnId="{86C20730-6D72-409B-A316-D0DBDFBDDA09}">
      <dgm:prSet/>
      <dgm:spPr/>
      <dgm:t>
        <a:bodyPr/>
        <a:lstStyle/>
        <a:p>
          <a:endParaRPr lang="en-US"/>
        </a:p>
      </dgm:t>
    </dgm:pt>
    <dgm:pt modelId="{1DFD2D6A-A419-4624-83BA-97C4B18D9CBB}">
      <dgm:prSet phldrT="[Text]"/>
      <dgm:spPr/>
      <dgm:t>
        <a:bodyPr/>
        <a:lstStyle/>
        <a:p>
          <a:pPr>
            <a:buFont typeface="Arial" panose="020B0604020202020204" pitchFamily="34" charset="0"/>
            <a:buNone/>
          </a:pPr>
          <a:r>
            <a:rPr lang="en-US" b="1" dirty="0">
              <a:solidFill>
                <a:srgbClr val="002060"/>
              </a:solidFill>
            </a:rPr>
            <a:t>1) AMNET </a:t>
          </a:r>
        </a:p>
        <a:p>
          <a:pPr>
            <a:buFont typeface="Arial" panose="020B0604020202020204" pitchFamily="34" charset="0"/>
            <a:buNone/>
          </a:pPr>
          <a:endParaRPr lang="en-US" b="1" dirty="0">
            <a:solidFill>
              <a:srgbClr val="002060"/>
            </a:solidFill>
          </a:endParaRPr>
        </a:p>
        <a:p>
          <a:pPr>
            <a:buFont typeface="Arial" panose="020B0604020202020204" pitchFamily="34" charset="0"/>
            <a:buNone/>
          </a:pPr>
          <a:r>
            <a:rPr lang="en-US" dirty="0"/>
            <a:t>(2016 draft IR &amp; 2014 IR)</a:t>
          </a:r>
        </a:p>
        <a:p>
          <a:pPr>
            <a:buFont typeface="Arial" panose="020B0604020202020204" pitchFamily="34" charset="0"/>
            <a:buNone/>
          </a:pPr>
          <a:r>
            <a:rPr lang="en-US" dirty="0"/>
            <a:t>2017 Raritan Headwater Association data (RHWA)</a:t>
          </a:r>
        </a:p>
      </dgm:t>
    </dgm:pt>
    <dgm:pt modelId="{0A55749A-B2B7-4EEA-ADD4-D2BA0AF48D43}" type="parTrans" cxnId="{ECE41FA2-0B57-462C-BAED-447D9A3F9939}">
      <dgm:prSet/>
      <dgm:spPr/>
      <dgm:t>
        <a:bodyPr/>
        <a:lstStyle/>
        <a:p>
          <a:endParaRPr lang="en-US"/>
        </a:p>
      </dgm:t>
    </dgm:pt>
    <dgm:pt modelId="{F3545967-CFEC-4BB2-A0D6-5441E00C6637}" type="sibTrans" cxnId="{ECE41FA2-0B57-462C-BAED-447D9A3F9939}">
      <dgm:prSet/>
      <dgm:spPr/>
      <dgm:t>
        <a:bodyPr/>
        <a:lstStyle/>
        <a:p>
          <a:endParaRPr lang="en-US"/>
        </a:p>
      </dgm:t>
    </dgm:pt>
    <dgm:pt modelId="{B358483C-28EF-46EA-B713-7521573CDCC3}">
      <dgm:prSet phldrT="[Text]"/>
      <dgm:spPr/>
      <dgm:t>
        <a:bodyPr/>
        <a:lstStyle/>
        <a:p>
          <a:pPr algn="l">
            <a:buFont typeface="Arial" panose="020B0604020202020204" pitchFamily="34" charset="0"/>
            <a:buNone/>
          </a:pPr>
          <a:r>
            <a:rPr lang="en-US" b="1" dirty="0">
              <a:solidFill>
                <a:srgbClr val="002060"/>
              </a:solidFill>
            </a:rPr>
            <a:t>4) Impervious Cover (I.C.)                       </a:t>
          </a:r>
          <a:r>
            <a:rPr lang="en-US" dirty="0"/>
            <a:t> (2012 Land-use Layer) – </a:t>
          </a:r>
        </a:p>
      </dgm:t>
    </dgm:pt>
    <dgm:pt modelId="{42826EAF-B746-4D1A-A1DB-E8EDCCCF816D}" type="parTrans" cxnId="{4EEC661A-B6C0-4024-AD6D-B2C05586B0B5}">
      <dgm:prSet/>
      <dgm:spPr/>
      <dgm:t>
        <a:bodyPr/>
        <a:lstStyle/>
        <a:p>
          <a:endParaRPr lang="en-US"/>
        </a:p>
      </dgm:t>
    </dgm:pt>
    <dgm:pt modelId="{B53570E1-8311-4F7B-83E1-A37507BE7896}" type="sibTrans" cxnId="{4EEC661A-B6C0-4024-AD6D-B2C05586B0B5}">
      <dgm:prSet/>
      <dgm:spPr/>
      <dgm:t>
        <a:bodyPr/>
        <a:lstStyle/>
        <a:p>
          <a:endParaRPr lang="en-US"/>
        </a:p>
      </dgm:t>
    </dgm:pt>
    <dgm:pt modelId="{335A4A48-1762-4447-9391-2505451036CE}">
      <dgm:prSet phldrT="[Text]" custT="1"/>
      <dgm:spPr/>
      <dgm:t>
        <a:bodyPr/>
        <a:lstStyle/>
        <a:p>
          <a:r>
            <a:rPr lang="en-US" sz="2400" dirty="0"/>
            <a:t>Station locations</a:t>
          </a:r>
        </a:p>
      </dgm:t>
    </dgm:pt>
    <dgm:pt modelId="{48BC5F55-03A0-4BD4-A54E-A2212E85EBDE}" type="parTrans" cxnId="{452F0D6E-D691-4C9F-9838-9530A7339695}">
      <dgm:prSet/>
      <dgm:spPr/>
      <dgm:t>
        <a:bodyPr/>
        <a:lstStyle/>
        <a:p>
          <a:endParaRPr lang="en-US"/>
        </a:p>
      </dgm:t>
    </dgm:pt>
    <dgm:pt modelId="{51B5576C-EB79-4CF2-B8B8-0CA3EB3D7AF9}" type="sibTrans" cxnId="{452F0D6E-D691-4C9F-9838-9530A7339695}">
      <dgm:prSet/>
      <dgm:spPr/>
      <dgm:t>
        <a:bodyPr/>
        <a:lstStyle/>
        <a:p>
          <a:endParaRPr lang="en-US"/>
        </a:p>
      </dgm:t>
    </dgm:pt>
    <dgm:pt modelId="{41790EF3-5C73-4102-9934-FBE9A3C35E5D}">
      <dgm:prSet phldrT="[Text]" custT="1"/>
      <dgm:spPr/>
      <dgm:t>
        <a:bodyPr/>
        <a:lstStyle/>
        <a:p>
          <a:r>
            <a:rPr lang="en-US" sz="2400" dirty="0"/>
            <a:t>Lakes</a:t>
          </a:r>
        </a:p>
      </dgm:t>
    </dgm:pt>
    <dgm:pt modelId="{A47A36FC-75FD-48B6-A0DD-4D30F74115F8}" type="parTrans" cxnId="{08647B7F-F1EA-4505-801F-560EA33EEF2E}">
      <dgm:prSet/>
      <dgm:spPr/>
      <dgm:t>
        <a:bodyPr/>
        <a:lstStyle/>
        <a:p>
          <a:endParaRPr lang="en-US"/>
        </a:p>
      </dgm:t>
    </dgm:pt>
    <dgm:pt modelId="{1CDA13A8-BC76-43BB-ADC0-F7B9096FA4B4}" type="sibTrans" cxnId="{08647B7F-F1EA-4505-801F-560EA33EEF2E}">
      <dgm:prSet/>
      <dgm:spPr/>
      <dgm:t>
        <a:bodyPr/>
        <a:lstStyle/>
        <a:p>
          <a:endParaRPr lang="en-US"/>
        </a:p>
      </dgm:t>
    </dgm:pt>
    <dgm:pt modelId="{BFE494BB-143D-4183-9DF8-8293FB82EB79}">
      <dgm:prSet phldrT="[Text]" custT="1"/>
      <dgm:spPr/>
      <dgm:t>
        <a:bodyPr/>
        <a:lstStyle/>
        <a:p>
          <a:r>
            <a:rPr lang="en-US" sz="2400" dirty="0"/>
            <a:t>Dischargers</a:t>
          </a:r>
        </a:p>
      </dgm:t>
    </dgm:pt>
    <dgm:pt modelId="{FEF02C9E-0E0C-4EEB-81B2-8B7C574E1988}" type="parTrans" cxnId="{EE645FA2-A41A-49FE-A56C-F62E931CEEA7}">
      <dgm:prSet/>
      <dgm:spPr/>
      <dgm:t>
        <a:bodyPr/>
        <a:lstStyle/>
        <a:p>
          <a:endParaRPr lang="en-US"/>
        </a:p>
      </dgm:t>
    </dgm:pt>
    <dgm:pt modelId="{85753C11-DA21-48B1-913C-C642C3549A9A}" type="sibTrans" cxnId="{EE645FA2-A41A-49FE-A56C-F62E931CEEA7}">
      <dgm:prSet/>
      <dgm:spPr/>
      <dgm:t>
        <a:bodyPr/>
        <a:lstStyle/>
        <a:p>
          <a:endParaRPr lang="en-US"/>
        </a:p>
      </dgm:t>
    </dgm:pt>
    <dgm:pt modelId="{CBEC31D3-357F-4072-AB69-9318E3B9481C}">
      <dgm:prSet phldrT="[Text]" custT="1"/>
      <dgm:spPr/>
      <dgm:t>
        <a:bodyPr/>
        <a:lstStyle/>
        <a:p>
          <a:r>
            <a:rPr lang="en-US" sz="2400" dirty="0"/>
            <a:t>Affected Municipalities</a:t>
          </a:r>
        </a:p>
      </dgm:t>
    </dgm:pt>
    <dgm:pt modelId="{FAB5B9C6-F4C8-4040-AE44-72533F5A120A}" type="parTrans" cxnId="{44CACDB9-E42F-41A8-976F-F346E914DA9C}">
      <dgm:prSet/>
      <dgm:spPr/>
      <dgm:t>
        <a:bodyPr/>
        <a:lstStyle/>
        <a:p>
          <a:endParaRPr lang="en-US"/>
        </a:p>
      </dgm:t>
    </dgm:pt>
    <dgm:pt modelId="{2B19DCF8-1C60-4B47-AB9A-25B9B2BD5802}" type="sibTrans" cxnId="{44CACDB9-E42F-41A8-976F-F346E914DA9C}">
      <dgm:prSet/>
      <dgm:spPr/>
      <dgm:t>
        <a:bodyPr/>
        <a:lstStyle/>
        <a:p>
          <a:endParaRPr lang="en-US"/>
        </a:p>
      </dgm:t>
    </dgm:pt>
    <dgm:pt modelId="{83E637E8-E88E-4846-864B-3F31E9A73D97}">
      <dgm:prSet phldrT="[Text]" custT="1"/>
      <dgm:spPr/>
      <dgm:t>
        <a:bodyPr/>
        <a:lstStyle/>
        <a:p>
          <a:r>
            <a:rPr lang="en-US" sz="2400" dirty="0"/>
            <a:t>Sewer Service Area</a:t>
          </a:r>
        </a:p>
      </dgm:t>
    </dgm:pt>
    <dgm:pt modelId="{81F17BBA-8D2E-46AD-ABD9-9E7EEDF46AEC}" type="parTrans" cxnId="{57448A13-5304-4D90-941B-4802A9B75D75}">
      <dgm:prSet/>
      <dgm:spPr/>
      <dgm:t>
        <a:bodyPr/>
        <a:lstStyle/>
        <a:p>
          <a:endParaRPr lang="en-US"/>
        </a:p>
      </dgm:t>
    </dgm:pt>
    <dgm:pt modelId="{6274CFE7-2F90-4B6F-B915-7264720151F8}" type="sibTrans" cxnId="{57448A13-5304-4D90-941B-4802A9B75D75}">
      <dgm:prSet/>
      <dgm:spPr/>
      <dgm:t>
        <a:bodyPr/>
        <a:lstStyle/>
        <a:p>
          <a:endParaRPr lang="en-US"/>
        </a:p>
      </dgm:t>
    </dgm:pt>
    <dgm:pt modelId="{CC0E5433-33A3-4A5D-9EB4-0E0A4150C742}">
      <dgm:prSet phldrT="[Text]"/>
      <dgm:spPr/>
      <dgm:t>
        <a:bodyPr/>
        <a:lstStyle/>
        <a:p>
          <a:pPr>
            <a:buNone/>
          </a:pPr>
          <a:r>
            <a:rPr lang="en-US" dirty="0"/>
            <a:t>Current Category 2 waters</a:t>
          </a:r>
        </a:p>
      </dgm:t>
    </dgm:pt>
    <dgm:pt modelId="{A1911F11-1590-4EF2-9CF8-3751B071AF76}" type="parTrans" cxnId="{56321A13-02A1-43B5-A12F-89F499CDB836}">
      <dgm:prSet/>
      <dgm:spPr/>
      <dgm:t>
        <a:bodyPr/>
        <a:lstStyle/>
        <a:p>
          <a:endParaRPr lang="en-US"/>
        </a:p>
      </dgm:t>
    </dgm:pt>
    <dgm:pt modelId="{349F8740-34CC-47A2-ADD0-67ABB7AA379D}" type="sibTrans" cxnId="{56321A13-02A1-43B5-A12F-89F499CDB836}">
      <dgm:prSet/>
      <dgm:spPr/>
      <dgm:t>
        <a:bodyPr/>
        <a:lstStyle/>
        <a:p>
          <a:endParaRPr lang="en-US"/>
        </a:p>
      </dgm:t>
    </dgm:pt>
    <dgm:pt modelId="{352E452E-8E12-4169-947B-01E0313BA4EF}">
      <dgm:prSet phldrT="[Text]" custT="1"/>
      <dgm:spPr/>
      <dgm:t>
        <a:bodyPr/>
        <a:lstStyle/>
        <a:p>
          <a:r>
            <a:rPr lang="en-US" sz="2400" dirty="0"/>
            <a:t>Tributaries</a:t>
          </a:r>
        </a:p>
      </dgm:t>
    </dgm:pt>
    <dgm:pt modelId="{036D2D7F-0BE9-4700-91E1-12AD0649BA66}" type="parTrans" cxnId="{AA37FE66-30C8-45BC-9181-DA2A61377063}">
      <dgm:prSet/>
      <dgm:spPr/>
      <dgm:t>
        <a:bodyPr/>
        <a:lstStyle/>
        <a:p>
          <a:endParaRPr lang="en-US"/>
        </a:p>
      </dgm:t>
    </dgm:pt>
    <dgm:pt modelId="{99CA0966-0B6E-4D37-86C2-33F6F93BA440}" type="sibTrans" cxnId="{AA37FE66-30C8-45BC-9181-DA2A61377063}">
      <dgm:prSet/>
      <dgm:spPr/>
      <dgm:t>
        <a:bodyPr/>
        <a:lstStyle/>
        <a:p>
          <a:endParaRPr lang="en-US"/>
        </a:p>
      </dgm:t>
    </dgm:pt>
    <dgm:pt modelId="{E5B0C0A7-41DE-49F3-92FD-B7644E969F37}">
      <dgm:prSet phldrT="[Text]" custT="1"/>
      <dgm:spPr/>
      <dgm:t>
        <a:bodyPr/>
        <a:lstStyle/>
        <a:p>
          <a:r>
            <a:rPr lang="en-US" sz="2400" dirty="0"/>
            <a:t>Roads</a:t>
          </a:r>
        </a:p>
      </dgm:t>
    </dgm:pt>
    <dgm:pt modelId="{797EE68A-2632-4DEE-A9E9-02836D6EF2F3}" type="parTrans" cxnId="{DDF17C8E-AE83-45A8-975E-A5C530AE038E}">
      <dgm:prSet/>
      <dgm:spPr/>
      <dgm:t>
        <a:bodyPr/>
        <a:lstStyle/>
        <a:p>
          <a:endParaRPr lang="en-US"/>
        </a:p>
      </dgm:t>
    </dgm:pt>
    <dgm:pt modelId="{79ED3D98-D396-4E16-B816-0E4F90F0B767}" type="sibTrans" cxnId="{DDF17C8E-AE83-45A8-975E-A5C530AE038E}">
      <dgm:prSet/>
      <dgm:spPr/>
      <dgm:t>
        <a:bodyPr/>
        <a:lstStyle/>
        <a:p>
          <a:endParaRPr lang="en-US"/>
        </a:p>
      </dgm:t>
    </dgm:pt>
    <dgm:pt modelId="{188BFCC8-A3B2-43DF-BCB7-CA1DF85159D4}">
      <dgm:prSet phldrT="[Text]"/>
      <dgm:spPr/>
      <dgm:t>
        <a:bodyPr/>
        <a:lstStyle/>
        <a:p>
          <a:pPr algn="l">
            <a:buFont typeface="Arial" panose="020B0604020202020204" pitchFamily="34" charset="0"/>
            <a:buNone/>
          </a:pPr>
          <a:r>
            <a:rPr lang="en-US" b="1" dirty="0">
              <a:solidFill>
                <a:srgbClr val="002060"/>
              </a:solidFill>
            </a:rPr>
            <a:t>3) Fish Index of Biotic Integrity (FIBI)           </a:t>
          </a:r>
          <a:r>
            <a:rPr lang="en-US" dirty="0"/>
            <a:t>(2017 Draft) - Excellent</a:t>
          </a:r>
        </a:p>
      </dgm:t>
    </dgm:pt>
    <dgm:pt modelId="{B71180A1-ECD9-4576-A1F2-34468209A9C9}" type="parTrans" cxnId="{ADF450D3-28F8-441B-9438-CEA1A0CF0DB7}">
      <dgm:prSet/>
      <dgm:spPr/>
      <dgm:t>
        <a:bodyPr/>
        <a:lstStyle/>
        <a:p>
          <a:endParaRPr lang="en-US"/>
        </a:p>
      </dgm:t>
    </dgm:pt>
    <dgm:pt modelId="{5E4A9EE3-6C96-4647-B37D-FB3C4EF1012B}" type="sibTrans" cxnId="{ADF450D3-28F8-441B-9438-CEA1A0CF0DB7}">
      <dgm:prSet/>
      <dgm:spPr/>
      <dgm:t>
        <a:bodyPr/>
        <a:lstStyle/>
        <a:p>
          <a:endParaRPr lang="en-US"/>
        </a:p>
      </dgm:t>
    </dgm:pt>
    <dgm:pt modelId="{F269371E-4D2F-4CFE-925E-72A0625E7EC6}">
      <dgm:prSet phldrT="[Text]"/>
      <dgm:spPr/>
      <dgm:t>
        <a:bodyPr/>
        <a:lstStyle/>
        <a:p>
          <a:pPr algn="l">
            <a:buFont typeface="Arial" panose="020B0604020202020204" pitchFamily="34" charset="0"/>
            <a:buNone/>
          </a:pPr>
          <a:r>
            <a:rPr lang="en-US" dirty="0"/>
            <a:t>HUC14 area &lt; 5 sq. mi.   &lt; 2% I.C. </a:t>
          </a:r>
        </a:p>
      </dgm:t>
    </dgm:pt>
    <dgm:pt modelId="{32BDE2D5-89E2-4D42-9A3F-58D4060A295C}" type="parTrans" cxnId="{66AB40F5-5415-410B-865D-0396690FFA88}">
      <dgm:prSet/>
      <dgm:spPr/>
      <dgm:t>
        <a:bodyPr/>
        <a:lstStyle/>
        <a:p>
          <a:endParaRPr lang="en-US"/>
        </a:p>
      </dgm:t>
    </dgm:pt>
    <dgm:pt modelId="{58BBAEC5-E06C-43FF-A687-B2A30975D5AF}" type="sibTrans" cxnId="{66AB40F5-5415-410B-865D-0396690FFA88}">
      <dgm:prSet/>
      <dgm:spPr/>
      <dgm:t>
        <a:bodyPr/>
        <a:lstStyle/>
        <a:p>
          <a:endParaRPr lang="en-US"/>
        </a:p>
      </dgm:t>
    </dgm:pt>
    <dgm:pt modelId="{31A3AB87-B74B-4F51-B7E6-A3E70ADE954B}">
      <dgm:prSet phldrT="[Text]"/>
      <dgm:spPr/>
      <dgm:t>
        <a:bodyPr/>
        <a:lstStyle/>
        <a:p>
          <a:pPr algn="l">
            <a:buFont typeface="Arial" panose="020B0604020202020204" pitchFamily="34" charset="0"/>
            <a:buChar char="•"/>
          </a:pPr>
          <a:r>
            <a:rPr lang="en-US" dirty="0"/>
            <a:t>HUC14 area ≥5 sq. mi.    &lt; 10% I.C.</a:t>
          </a:r>
        </a:p>
      </dgm:t>
    </dgm:pt>
    <dgm:pt modelId="{75EC4C0E-838A-4CB3-ADD4-56E9D2C626E7}" type="parTrans" cxnId="{8D752ABB-C814-4588-98DA-234D404CD7E2}">
      <dgm:prSet/>
      <dgm:spPr/>
      <dgm:t>
        <a:bodyPr/>
        <a:lstStyle/>
        <a:p>
          <a:endParaRPr lang="en-US"/>
        </a:p>
      </dgm:t>
    </dgm:pt>
    <dgm:pt modelId="{2414281C-BEAA-4D06-A57A-831BD80B688C}" type="sibTrans" cxnId="{8D752ABB-C814-4588-98DA-234D404CD7E2}">
      <dgm:prSet/>
      <dgm:spPr/>
      <dgm:t>
        <a:bodyPr/>
        <a:lstStyle/>
        <a:p>
          <a:endParaRPr lang="en-US"/>
        </a:p>
      </dgm:t>
    </dgm:pt>
    <dgm:pt modelId="{61637FCB-413B-4990-9DCC-835CFF5CAD39}" type="pres">
      <dgm:prSet presAssocID="{986A0A46-34E7-47E2-A3E1-60FDE7A7A629}" presName="Name0" presStyleCnt="0">
        <dgm:presLayoutVars>
          <dgm:dir/>
          <dgm:animLvl val="lvl"/>
          <dgm:resizeHandles val="exact"/>
        </dgm:presLayoutVars>
      </dgm:prSet>
      <dgm:spPr/>
    </dgm:pt>
    <dgm:pt modelId="{99C359F2-15A6-4D0E-ABD1-5C09E000EC9C}" type="pres">
      <dgm:prSet presAssocID="{8AB407C7-D423-442A-97A1-0E30F8E74290}" presName="compositeNode" presStyleCnt="0">
        <dgm:presLayoutVars>
          <dgm:bulletEnabled val="1"/>
        </dgm:presLayoutVars>
      </dgm:prSet>
      <dgm:spPr/>
    </dgm:pt>
    <dgm:pt modelId="{D0876BFD-C0F8-4D38-95E1-B509AF2A980F}" type="pres">
      <dgm:prSet presAssocID="{8AB407C7-D423-442A-97A1-0E30F8E74290}" presName="bgRect" presStyleLbl="node1" presStyleIdx="0" presStyleCnt="3" custScaleY="112541"/>
      <dgm:spPr/>
    </dgm:pt>
    <dgm:pt modelId="{3FC49743-9512-438E-8004-63A8274F7C84}" type="pres">
      <dgm:prSet presAssocID="{8AB407C7-D423-442A-97A1-0E30F8E74290}" presName="parentNode" presStyleLbl="node1" presStyleIdx="0" presStyleCnt="3">
        <dgm:presLayoutVars>
          <dgm:chMax val="0"/>
          <dgm:bulletEnabled val="1"/>
        </dgm:presLayoutVars>
      </dgm:prSet>
      <dgm:spPr/>
    </dgm:pt>
    <dgm:pt modelId="{E0174BD9-10D7-47CE-8B84-3D3F7BC1B5E9}" type="pres">
      <dgm:prSet presAssocID="{8AB407C7-D423-442A-97A1-0E30F8E74290}" presName="childNode" presStyleLbl="node1" presStyleIdx="0" presStyleCnt="3">
        <dgm:presLayoutVars>
          <dgm:bulletEnabled val="1"/>
        </dgm:presLayoutVars>
      </dgm:prSet>
      <dgm:spPr/>
    </dgm:pt>
    <dgm:pt modelId="{98550937-7ABA-4A9A-A9E3-BAF6A01A5151}" type="pres">
      <dgm:prSet presAssocID="{9438CD94-51BD-4D66-8B06-C1D80A2342A2}" presName="hSp" presStyleCnt="0"/>
      <dgm:spPr/>
    </dgm:pt>
    <dgm:pt modelId="{57A2F857-8BE1-46B2-B811-C3F7BCA6DA8C}" type="pres">
      <dgm:prSet presAssocID="{9438CD94-51BD-4D66-8B06-C1D80A2342A2}" presName="vProcSp" presStyleCnt="0"/>
      <dgm:spPr/>
    </dgm:pt>
    <dgm:pt modelId="{59B3D8E8-93EC-4BED-814E-1DAFA3D131BC}" type="pres">
      <dgm:prSet presAssocID="{9438CD94-51BD-4D66-8B06-C1D80A2342A2}" presName="vSp1" presStyleCnt="0"/>
      <dgm:spPr/>
    </dgm:pt>
    <dgm:pt modelId="{01D810D1-CC2E-45DB-B1EF-7FA20F58324A}" type="pres">
      <dgm:prSet presAssocID="{9438CD94-51BD-4D66-8B06-C1D80A2342A2}" presName="simulatedConn" presStyleLbl="solidFgAcc1" presStyleIdx="0" presStyleCnt="2" custLinFactNeighborX="-32634"/>
      <dgm:spPr/>
    </dgm:pt>
    <dgm:pt modelId="{AF533CA2-42AD-4C9B-9ACB-F2D2F2D45A8B}" type="pres">
      <dgm:prSet presAssocID="{9438CD94-51BD-4D66-8B06-C1D80A2342A2}" presName="vSp2" presStyleCnt="0"/>
      <dgm:spPr/>
    </dgm:pt>
    <dgm:pt modelId="{778E60C4-393C-4CAA-9A98-5F1A35C6BCA0}" type="pres">
      <dgm:prSet presAssocID="{9438CD94-51BD-4D66-8B06-C1D80A2342A2}" presName="sibTrans" presStyleCnt="0"/>
      <dgm:spPr/>
    </dgm:pt>
    <dgm:pt modelId="{30D8D860-160E-42A6-B35E-84E4ACFD634F}" type="pres">
      <dgm:prSet presAssocID="{E88BAF3A-AEC3-4434-86DF-94D2A639EEF6}" presName="compositeNode" presStyleCnt="0">
        <dgm:presLayoutVars>
          <dgm:bulletEnabled val="1"/>
        </dgm:presLayoutVars>
      </dgm:prSet>
      <dgm:spPr/>
    </dgm:pt>
    <dgm:pt modelId="{84F2063A-06E3-4E81-84A1-0EEC97184B87}" type="pres">
      <dgm:prSet presAssocID="{E88BAF3A-AEC3-4434-86DF-94D2A639EEF6}" presName="bgRect" presStyleLbl="node1" presStyleIdx="1" presStyleCnt="3" custScaleY="112541"/>
      <dgm:spPr/>
    </dgm:pt>
    <dgm:pt modelId="{4B6B8A70-8BF5-46FF-A6C0-6EFF980F4B05}" type="pres">
      <dgm:prSet presAssocID="{E88BAF3A-AEC3-4434-86DF-94D2A639EEF6}" presName="parentNode" presStyleLbl="node1" presStyleIdx="1" presStyleCnt="3">
        <dgm:presLayoutVars>
          <dgm:chMax val="0"/>
          <dgm:bulletEnabled val="1"/>
        </dgm:presLayoutVars>
      </dgm:prSet>
      <dgm:spPr/>
    </dgm:pt>
    <dgm:pt modelId="{72301527-57DA-4DE9-BD96-0E6D91A4538B}" type="pres">
      <dgm:prSet presAssocID="{E88BAF3A-AEC3-4434-86DF-94D2A639EEF6}" presName="childNode" presStyleLbl="node1" presStyleIdx="1" presStyleCnt="3">
        <dgm:presLayoutVars>
          <dgm:bulletEnabled val="1"/>
        </dgm:presLayoutVars>
      </dgm:prSet>
      <dgm:spPr/>
    </dgm:pt>
    <dgm:pt modelId="{F1CA7D78-7F3E-4CE3-8DAE-D06435AA99BF}" type="pres">
      <dgm:prSet presAssocID="{DB893AA7-660A-458D-88A3-97E1E074981B}" presName="hSp" presStyleCnt="0"/>
      <dgm:spPr/>
    </dgm:pt>
    <dgm:pt modelId="{1B0B7024-46DC-4EA4-8FAB-5F653A99DE9C}" type="pres">
      <dgm:prSet presAssocID="{DB893AA7-660A-458D-88A3-97E1E074981B}" presName="vProcSp" presStyleCnt="0"/>
      <dgm:spPr/>
    </dgm:pt>
    <dgm:pt modelId="{3B2309DE-C891-43E6-A23E-DAC07E22284A}" type="pres">
      <dgm:prSet presAssocID="{DB893AA7-660A-458D-88A3-97E1E074981B}" presName="vSp1" presStyleCnt="0"/>
      <dgm:spPr/>
    </dgm:pt>
    <dgm:pt modelId="{D876B15C-C3CD-4568-8ADC-238801CCC1C9}" type="pres">
      <dgm:prSet presAssocID="{DB893AA7-660A-458D-88A3-97E1E074981B}" presName="simulatedConn" presStyleLbl="solidFgAcc1" presStyleIdx="1" presStyleCnt="2" custLinFactNeighborX="-12691"/>
      <dgm:spPr/>
    </dgm:pt>
    <dgm:pt modelId="{EEFB19F4-99ED-490E-92A4-4C47FF89FF45}" type="pres">
      <dgm:prSet presAssocID="{DB893AA7-660A-458D-88A3-97E1E074981B}" presName="vSp2" presStyleCnt="0"/>
      <dgm:spPr/>
    </dgm:pt>
    <dgm:pt modelId="{62119A76-EDCC-4AFC-9961-59FFD622F45D}" type="pres">
      <dgm:prSet presAssocID="{DB893AA7-660A-458D-88A3-97E1E074981B}" presName="sibTrans" presStyleCnt="0"/>
      <dgm:spPr/>
    </dgm:pt>
    <dgm:pt modelId="{A33AED18-CB97-44B6-8207-1D1E2DC58990}" type="pres">
      <dgm:prSet presAssocID="{5E737F56-B579-4535-9123-22526E2A41A8}" presName="compositeNode" presStyleCnt="0">
        <dgm:presLayoutVars>
          <dgm:bulletEnabled val="1"/>
        </dgm:presLayoutVars>
      </dgm:prSet>
      <dgm:spPr/>
    </dgm:pt>
    <dgm:pt modelId="{6D69829E-A7FD-4CA6-A006-5A113D31475A}" type="pres">
      <dgm:prSet presAssocID="{5E737F56-B579-4535-9123-22526E2A41A8}" presName="bgRect" presStyleLbl="node1" presStyleIdx="2" presStyleCnt="3" custScaleY="112541"/>
      <dgm:spPr/>
    </dgm:pt>
    <dgm:pt modelId="{C526ECEE-0426-4039-BC9D-BE75D169D3AA}" type="pres">
      <dgm:prSet presAssocID="{5E737F56-B579-4535-9123-22526E2A41A8}" presName="parentNode" presStyleLbl="node1" presStyleIdx="2" presStyleCnt="3">
        <dgm:presLayoutVars>
          <dgm:chMax val="0"/>
          <dgm:bulletEnabled val="1"/>
        </dgm:presLayoutVars>
      </dgm:prSet>
      <dgm:spPr/>
    </dgm:pt>
    <dgm:pt modelId="{687A6D78-DD3E-437D-A81D-D98D3C229769}" type="pres">
      <dgm:prSet presAssocID="{5E737F56-B579-4535-9123-22526E2A41A8}" presName="childNode" presStyleLbl="node1" presStyleIdx="2" presStyleCnt="3">
        <dgm:presLayoutVars>
          <dgm:bulletEnabled val="1"/>
        </dgm:presLayoutVars>
      </dgm:prSet>
      <dgm:spPr/>
    </dgm:pt>
  </dgm:ptLst>
  <dgm:cxnLst>
    <dgm:cxn modelId="{42868801-9D54-46CB-9AA5-CB667A1EDFFF}" type="presOf" srcId="{83E637E8-E88E-4846-864B-3F31E9A73D97}" destId="{687A6D78-DD3E-437D-A81D-D98D3C229769}" srcOrd="0" destOrd="7" presId="urn:microsoft.com/office/officeart/2005/8/layout/hProcess7"/>
    <dgm:cxn modelId="{9AE2A305-26A3-4140-9CA2-8DE4ADA3C91F}" type="presOf" srcId="{501943A6-F79E-4C47-B1F4-7056E7C93CEE}" destId="{687A6D78-DD3E-437D-A81D-D98D3C229769}" srcOrd="0" destOrd="0" presId="urn:microsoft.com/office/officeart/2005/8/layout/hProcess7"/>
    <dgm:cxn modelId="{C3F30B06-C5C8-47B6-8ADC-78E3E0414495}" type="presOf" srcId="{CBEC31D3-357F-4072-AB69-9318E3B9481C}" destId="{687A6D78-DD3E-437D-A81D-D98D3C229769}" srcOrd="0" destOrd="6" presId="urn:microsoft.com/office/officeart/2005/8/layout/hProcess7"/>
    <dgm:cxn modelId="{56321A13-02A1-43B5-A12F-89F499CDB836}" srcId="{8AB407C7-D423-442A-97A1-0E30F8E74290}" destId="{CC0E5433-33A3-4A5D-9EB4-0E0A4150C742}" srcOrd="2" destOrd="0" parTransId="{A1911F11-1590-4EF2-9CF8-3751B071AF76}" sibTransId="{349F8740-34CC-47A2-ADD0-67ABB7AA379D}"/>
    <dgm:cxn modelId="{57448A13-5304-4D90-941B-4802A9B75D75}" srcId="{501943A6-F79E-4C47-B1F4-7056E7C93CEE}" destId="{83E637E8-E88E-4846-864B-3F31E9A73D97}" srcOrd="6" destOrd="0" parTransId="{81F17BBA-8D2E-46AD-ABD9-9E7EEDF46AEC}" sibTransId="{6274CFE7-2F90-4B6F-B915-7264720151F8}"/>
    <dgm:cxn modelId="{58039113-2872-4250-A511-AC1A2925EC09}" type="presOf" srcId="{E88BAF3A-AEC3-4434-86DF-94D2A639EEF6}" destId="{84F2063A-06E3-4E81-84A1-0EEC97184B87}" srcOrd="0" destOrd="0" presId="urn:microsoft.com/office/officeart/2005/8/layout/hProcess7"/>
    <dgm:cxn modelId="{BEC5D016-659B-4EBF-AF92-D4F242910DAF}" srcId="{986A0A46-34E7-47E2-A3E1-60FDE7A7A629}" destId="{5E737F56-B579-4535-9123-22526E2A41A8}" srcOrd="2" destOrd="0" parTransId="{3AD6D199-A384-4EA4-8D17-9EE5EAA07842}" sibTransId="{01EDC520-33BD-4337-85F7-6E078EB2CB26}"/>
    <dgm:cxn modelId="{BB4A6D18-411F-442D-865C-ACEE8EAA7E1C}" type="presOf" srcId="{E5B0C0A7-41DE-49F3-92FD-B7644E969F37}" destId="{687A6D78-DD3E-437D-A81D-D98D3C229769}" srcOrd="0" destOrd="4" presId="urn:microsoft.com/office/officeart/2005/8/layout/hProcess7"/>
    <dgm:cxn modelId="{4EEC661A-B6C0-4024-AD6D-B2C05586B0B5}" srcId="{E88BAF3A-AEC3-4434-86DF-94D2A639EEF6}" destId="{B358483C-28EF-46EA-B713-7521573CDCC3}" srcOrd="3" destOrd="0" parTransId="{42826EAF-B746-4D1A-A1DB-E8EDCCCF816D}" sibTransId="{B53570E1-8311-4F7B-83E1-A37507BE7896}"/>
    <dgm:cxn modelId="{DF3A4E26-3C42-42DE-BEC0-849500F1E2CB}" type="presOf" srcId="{B358483C-28EF-46EA-B713-7521573CDCC3}" destId="{72301527-57DA-4DE9-BD96-0E6D91A4538B}" srcOrd="0" destOrd="3" presId="urn:microsoft.com/office/officeart/2005/8/layout/hProcess7"/>
    <dgm:cxn modelId="{28D7C428-DCBE-4159-8CA7-0B5D74516ABF}" type="presOf" srcId="{E88BAF3A-AEC3-4434-86DF-94D2A639EEF6}" destId="{4B6B8A70-8BF5-46FF-A6C0-6EFF980F4B05}" srcOrd="1" destOrd="0" presId="urn:microsoft.com/office/officeart/2005/8/layout/hProcess7"/>
    <dgm:cxn modelId="{86C20730-6D72-409B-A316-D0DBDFBDDA09}" srcId="{986A0A46-34E7-47E2-A3E1-60FDE7A7A629}" destId="{8AB407C7-D423-442A-97A1-0E30F8E74290}" srcOrd="0" destOrd="0" parTransId="{AB0E735D-5D6A-4B10-BFE5-C0AB8FEF445F}" sibTransId="{9438CD94-51BD-4D66-8B06-C1D80A2342A2}"/>
    <dgm:cxn modelId="{414EB135-309F-4BF3-8E01-F16201B7F0C5}" type="presOf" srcId="{BFE494BB-143D-4183-9DF8-8293FB82EB79}" destId="{687A6D78-DD3E-437D-A81D-D98D3C229769}" srcOrd="0" destOrd="5" presId="urn:microsoft.com/office/officeart/2005/8/layout/hProcess7"/>
    <dgm:cxn modelId="{74BF3A3D-469F-4538-B474-3EFD1339ABE0}" type="presOf" srcId="{8AB407C7-D423-442A-97A1-0E30F8E74290}" destId="{3FC49743-9512-438E-8004-63A8274F7C84}" srcOrd="1" destOrd="0" presId="urn:microsoft.com/office/officeart/2005/8/layout/hProcess7"/>
    <dgm:cxn modelId="{4842DA41-98B4-40EF-BE44-2B1067115007}" srcId="{8AB407C7-D423-442A-97A1-0E30F8E74290}" destId="{8A976C46-CFB0-4648-99C5-0E44A6317773}" srcOrd="1" destOrd="0" parTransId="{852B276D-7D80-43D5-AAF5-07B9326393BE}" sibTransId="{6ECCD11C-B54F-45A3-9C08-E04172FC91D0}"/>
    <dgm:cxn modelId="{AA37FE66-30C8-45BC-9181-DA2A61377063}" srcId="{501943A6-F79E-4C47-B1F4-7056E7C93CEE}" destId="{352E452E-8E12-4169-947B-01E0313BA4EF}" srcOrd="2" destOrd="0" parTransId="{036D2D7F-0BE9-4700-91E1-12AD0649BA66}" sibTransId="{99CA0966-0B6E-4D37-86C2-33F6F93BA440}"/>
    <dgm:cxn modelId="{452F0D6E-D691-4C9F-9838-9530A7339695}" srcId="{501943A6-F79E-4C47-B1F4-7056E7C93CEE}" destId="{335A4A48-1762-4447-9391-2505451036CE}" srcOrd="0" destOrd="0" parTransId="{48BC5F55-03A0-4BD4-A54E-A2212E85EBDE}" sibTransId="{51B5576C-EB79-4CF2-B8B8-0CA3EB3D7AF9}"/>
    <dgm:cxn modelId="{A166F66E-EEF6-474C-83A5-DEAD59961631}" type="presOf" srcId="{8AB407C7-D423-442A-97A1-0E30F8E74290}" destId="{D0876BFD-C0F8-4D38-95E1-B509AF2A980F}" srcOrd="0" destOrd="0" presId="urn:microsoft.com/office/officeart/2005/8/layout/hProcess7"/>
    <dgm:cxn modelId="{4D5A2170-3463-4EF6-A5D6-28DA5BA219F1}" type="presOf" srcId="{8A976C46-CFB0-4648-99C5-0E44A6317773}" destId="{E0174BD9-10D7-47CE-8B84-3D3F7BC1B5E9}" srcOrd="0" destOrd="1" presId="urn:microsoft.com/office/officeart/2005/8/layout/hProcess7"/>
    <dgm:cxn modelId="{5D0A0851-49FA-4DCC-8702-C853A72D2BB3}" type="presOf" srcId="{CC0E5433-33A3-4A5D-9EB4-0E0A4150C742}" destId="{E0174BD9-10D7-47CE-8B84-3D3F7BC1B5E9}" srcOrd="0" destOrd="2" presId="urn:microsoft.com/office/officeart/2005/8/layout/hProcess7"/>
    <dgm:cxn modelId="{BFB51571-7E4D-437E-892D-B1476A8BA6ED}" type="presOf" srcId="{1DFD2D6A-A419-4624-83BA-97C4B18D9CBB}" destId="{E0174BD9-10D7-47CE-8B84-3D3F7BC1B5E9}" srcOrd="0" destOrd="0" presId="urn:microsoft.com/office/officeart/2005/8/layout/hProcess7"/>
    <dgm:cxn modelId="{68CA4371-F0C8-45E5-8ADE-8A5709BC7628}" type="presOf" srcId="{352E452E-8E12-4169-947B-01E0313BA4EF}" destId="{687A6D78-DD3E-437D-A81D-D98D3C229769}" srcOrd="0" destOrd="3" presId="urn:microsoft.com/office/officeart/2005/8/layout/hProcess7"/>
    <dgm:cxn modelId="{08647B7F-F1EA-4505-801F-560EA33EEF2E}" srcId="{501943A6-F79E-4C47-B1F4-7056E7C93CEE}" destId="{41790EF3-5C73-4102-9934-FBE9A3C35E5D}" srcOrd="1" destOrd="0" parTransId="{A47A36FC-75FD-48B6-A0DD-4D30F74115F8}" sibTransId="{1CDA13A8-BC76-43BB-ADC0-F7B9096FA4B4}"/>
    <dgm:cxn modelId="{48A16284-A8A8-4A89-A5E8-7E379770023B}" type="presOf" srcId="{5E737F56-B579-4535-9123-22526E2A41A8}" destId="{C526ECEE-0426-4039-BC9D-BE75D169D3AA}" srcOrd="1" destOrd="0" presId="urn:microsoft.com/office/officeart/2005/8/layout/hProcess7"/>
    <dgm:cxn modelId="{061E0B89-FD9F-4CEA-B6D0-3941428A904B}" srcId="{986A0A46-34E7-47E2-A3E1-60FDE7A7A629}" destId="{E88BAF3A-AEC3-4434-86DF-94D2A639EEF6}" srcOrd="1" destOrd="0" parTransId="{D263853A-2479-4EB9-AB8E-DE0B3C78F1FB}" sibTransId="{DB893AA7-660A-458D-88A3-97E1E074981B}"/>
    <dgm:cxn modelId="{D7668D8A-C0D3-4925-A77B-39DA394C4787}" type="presOf" srcId="{5E737F56-B579-4535-9123-22526E2A41A8}" destId="{6D69829E-A7FD-4CA6-A006-5A113D31475A}" srcOrd="0" destOrd="0" presId="urn:microsoft.com/office/officeart/2005/8/layout/hProcess7"/>
    <dgm:cxn modelId="{08574B8D-6748-4A9D-9A79-E7F565D493BF}" type="presOf" srcId="{335A4A48-1762-4447-9391-2505451036CE}" destId="{687A6D78-DD3E-437D-A81D-D98D3C229769}" srcOrd="0" destOrd="1" presId="urn:microsoft.com/office/officeart/2005/8/layout/hProcess7"/>
    <dgm:cxn modelId="{DDF17C8E-AE83-45A8-975E-A5C530AE038E}" srcId="{501943A6-F79E-4C47-B1F4-7056E7C93CEE}" destId="{E5B0C0A7-41DE-49F3-92FD-B7644E969F37}" srcOrd="3" destOrd="0" parTransId="{797EE68A-2632-4DEE-A9E9-02836D6EF2F3}" sibTransId="{79ED3D98-D396-4E16-B816-0E4F90F0B767}"/>
    <dgm:cxn modelId="{3501869E-F80B-4BAB-A767-2B28786AB67C}" srcId="{E88BAF3A-AEC3-4434-86DF-94D2A639EEF6}" destId="{B2C71212-D68E-49E9-B578-0C1D3B195A8A}" srcOrd="1" destOrd="0" parTransId="{85CD342D-C051-4EF5-ABE6-4B9ED91A8C34}" sibTransId="{AF6580AC-A203-4AF7-9DAC-2B3478B10600}"/>
    <dgm:cxn modelId="{4C6F90A1-00AB-4AD4-BAE5-F746584537B1}" type="presOf" srcId="{986A0A46-34E7-47E2-A3E1-60FDE7A7A629}" destId="{61637FCB-413B-4990-9DCC-835CFF5CAD39}" srcOrd="0" destOrd="0" presId="urn:microsoft.com/office/officeart/2005/8/layout/hProcess7"/>
    <dgm:cxn modelId="{ECE41FA2-0B57-462C-BAED-447D9A3F9939}" srcId="{8AB407C7-D423-442A-97A1-0E30F8E74290}" destId="{1DFD2D6A-A419-4624-83BA-97C4B18D9CBB}" srcOrd="0" destOrd="0" parTransId="{0A55749A-B2B7-4EEA-ADD4-D2BA0AF48D43}" sibTransId="{F3545967-CFEC-4BB2-A0D6-5441E00C6637}"/>
    <dgm:cxn modelId="{EE645FA2-A41A-49FE-A56C-F62E931CEEA7}" srcId="{501943A6-F79E-4C47-B1F4-7056E7C93CEE}" destId="{BFE494BB-143D-4183-9DF8-8293FB82EB79}" srcOrd="4" destOrd="0" parTransId="{FEF02C9E-0E0C-4EEB-81B2-8B7C574E1988}" sibTransId="{85753C11-DA21-48B1-913C-C642C3549A9A}"/>
    <dgm:cxn modelId="{AF6F1DA6-4179-4096-8AD1-2764471368E1}" type="presOf" srcId="{F269371E-4D2F-4CFE-925E-72A0625E7EC6}" destId="{72301527-57DA-4DE9-BD96-0E6D91A4538B}" srcOrd="0" destOrd="4" presId="urn:microsoft.com/office/officeart/2005/8/layout/hProcess7"/>
    <dgm:cxn modelId="{5918A1A6-506F-4F8D-80AC-DD4F58B82F23}" type="presOf" srcId="{B2C71212-D68E-49E9-B578-0C1D3B195A8A}" destId="{72301527-57DA-4DE9-BD96-0E6D91A4538B}" srcOrd="0" destOrd="1" presId="urn:microsoft.com/office/officeart/2005/8/layout/hProcess7"/>
    <dgm:cxn modelId="{969B28B2-8C23-4AD4-B8C4-4BB8E9CF8BCF}" type="presOf" srcId="{188BFCC8-A3B2-43DF-BCB7-CA1DF85159D4}" destId="{72301527-57DA-4DE9-BD96-0E6D91A4538B}" srcOrd="0" destOrd="2" presId="urn:microsoft.com/office/officeart/2005/8/layout/hProcess7"/>
    <dgm:cxn modelId="{44CACDB9-E42F-41A8-976F-F346E914DA9C}" srcId="{501943A6-F79E-4C47-B1F4-7056E7C93CEE}" destId="{CBEC31D3-357F-4072-AB69-9318E3B9481C}" srcOrd="5" destOrd="0" parTransId="{FAB5B9C6-F4C8-4040-AE44-72533F5A120A}" sibTransId="{2B19DCF8-1C60-4B47-AB9A-25B9B2BD5802}"/>
    <dgm:cxn modelId="{8D752ABB-C814-4588-98DA-234D404CD7E2}" srcId="{E88BAF3A-AEC3-4434-86DF-94D2A639EEF6}" destId="{31A3AB87-B74B-4F51-B7E6-A3E70ADE954B}" srcOrd="5" destOrd="0" parTransId="{75EC4C0E-838A-4CB3-ADD4-56E9D2C626E7}" sibTransId="{2414281C-BEAA-4D06-A57A-831BD80B688C}"/>
    <dgm:cxn modelId="{71C2A7C0-917A-4245-9160-F8B12D958C3D}" type="presOf" srcId="{31A3AB87-B74B-4F51-B7E6-A3E70ADE954B}" destId="{72301527-57DA-4DE9-BD96-0E6D91A4538B}" srcOrd="0" destOrd="5" presId="urn:microsoft.com/office/officeart/2005/8/layout/hProcess7"/>
    <dgm:cxn modelId="{ADF450D3-28F8-441B-9438-CEA1A0CF0DB7}" srcId="{E88BAF3A-AEC3-4434-86DF-94D2A639EEF6}" destId="{188BFCC8-A3B2-43DF-BCB7-CA1DF85159D4}" srcOrd="2" destOrd="0" parTransId="{B71180A1-ECD9-4576-A1F2-34468209A9C9}" sibTransId="{5E4A9EE3-6C96-4647-B37D-FB3C4EF1012B}"/>
    <dgm:cxn modelId="{77A498DC-7468-43D3-AC14-133807AD8EDA}" srcId="{E88BAF3A-AEC3-4434-86DF-94D2A639EEF6}" destId="{F99CFC17-0512-4E27-BACB-1A117256529A}" srcOrd="0" destOrd="0" parTransId="{4361E11F-F1E0-42CE-A7F1-682F57222B51}" sibTransId="{50437F6B-B5EE-414C-8F78-183072066144}"/>
    <dgm:cxn modelId="{593158F2-EDFF-4F64-AB48-09AFD3FB328B}" srcId="{5E737F56-B579-4535-9123-22526E2A41A8}" destId="{501943A6-F79E-4C47-B1F4-7056E7C93CEE}" srcOrd="0" destOrd="0" parTransId="{282CCF47-5EDC-4722-8C8C-3C4E8145EF4F}" sibTransId="{E22F2220-6CA8-4904-9E64-CF796579A874}"/>
    <dgm:cxn modelId="{66AB40F5-5415-410B-865D-0396690FFA88}" srcId="{E88BAF3A-AEC3-4434-86DF-94D2A639EEF6}" destId="{F269371E-4D2F-4CFE-925E-72A0625E7EC6}" srcOrd="4" destOrd="0" parTransId="{32BDE2D5-89E2-4D42-9A3F-58D4060A295C}" sibTransId="{58BBAEC5-E06C-43FF-A687-B2A30975D5AF}"/>
    <dgm:cxn modelId="{53DF5EF6-BEC8-44ED-871A-DA4E3B203BF3}" type="presOf" srcId="{F99CFC17-0512-4E27-BACB-1A117256529A}" destId="{72301527-57DA-4DE9-BD96-0E6D91A4538B}" srcOrd="0" destOrd="0" presId="urn:microsoft.com/office/officeart/2005/8/layout/hProcess7"/>
    <dgm:cxn modelId="{322713F9-E878-41D7-8B5F-4FC9244FED29}" type="presOf" srcId="{41790EF3-5C73-4102-9934-FBE9A3C35E5D}" destId="{687A6D78-DD3E-437D-A81D-D98D3C229769}" srcOrd="0" destOrd="2" presId="urn:microsoft.com/office/officeart/2005/8/layout/hProcess7"/>
    <dgm:cxn modelId="{92B2216E-A1ED-4D3A-A069-1E259F842208}" type="presParOf" srcId="{61637FCB-413B-4990-9DCC-835CFF5CAD39}" destId="{99C359F2-15A6-4D0E-ABD1-5C09E000EC9C}" srcOrd="0" destOrd="0" presId="urn:microsoft.com/office/officeart/2005/8/layout/hProcess7"/>
    <dgm:cxn modelId="{FA71CD35-FBD4-44CE-81C6-5A72130B0451}" type="presParOf" srcId="{99C359F2-15A6-4D0E-ABD1-5C09E000EC9C}" destId="{D0876BFD-C0F8-4D38-95E1-B509AF2A980F}" srcOrd="0" destOrd="0" presId="urn:microsoft.com/office/officeart/2005/8/layout/hProcess7"/>
    <dgm:cxn modelId="{773E3B61-36C6-4050-BAFE-51A1D6E4B4C1}" type="presParOf" srcId="{99C359F2-15A6-4D0E-ABD1-5C09E000EC9C}" destId="{3FC49743-9512-438E-8004-63A8274F7C84}" srcOrd="1" destOrd="0" presId="urn:microsoft.com/office/officeart/2005/8/layout/hProcess7"/>
    <dgm:cxn modelId="{9528FB80-18E8-4229-86CD-C49F9B282CE6}" type="presParOf" srcId="{99C359F2-15A6-4D0E-ABD1-5C09E000EC9C}" destId="{E0174BD9-10D7-47CE-8B84-3D3F7BC1B5E9}" srcOrd="2" destOrd="0" presId="urn:microsoft.com/office/officeart/2005/8/layout/hProcess7"/>
    <dgm:cxn modelId="{E39F3956-3655-4244-9784-386742E4FCD9}" type="presParOf" srcId="{61637FCB-413B-4990-9DCC-835CFF5CAD39}" destId="{98550937-7ABA-4A9A-A9E3-BAF6A01A5151}" srcOrd="1" destOrd="0" presId="urn:microsoft.com/office/officeart/2005/8/layout/hProcess7"/>
    <dgm:cxn modelId="{1DA02E41-88E4-468E-924B-FD3F426C9850}" type="presParOf" srcId="{61637FCB-413B-4990-9DCC-835CFF5CAD39}" destId="{57A2F857-8BE1-46B2-B811-C3F7BCA6DA8C}" srcOrd="2" destOrd="0" presId="urn:microsoft.com/office/officeart/2005/8/layout/hProcess7"/>
    <dgm:cxn modelId="{B369F386-3614-4741-83FE-C853E23FD16A}" type="presParOf" srcId="{57A2F857-8BE1-46B2-B811-C3F7BCA6DA8C}" destId="{59B3D8E8-93EC-4BED-814E-1DAFA3D131BC}" srcOrd="0" destOrd="0" presId="urn:microsoft.com/office/officeart/2005/8/layout/hProcess7"/>
    <dgm:cxn modelId="{3A0C91A1-858A-4810-8A81-4EF4D12ACEC2}" type="presParOf" srcId="{57A2F857-8BE1-46B2-B811-C3F7BCA6DA8C}" destId="{01D810D1-CC2E-45DB-B1EF-7FA20F58324A}" srcOrd="1" destOrd="0" presId="urn:microsoft.com/office/officeart/2005/8/layout/hProcess7"/>
    <dgm:cxn modelId="{A6E22DD7-12D6-473D-9134-894E7AFBDCED}" type="presParOf" srcId="{57A2F857-8BE1-46B2-B811-C3F7BCA6DA8C}" destId="{AF533CA2-42AD-4C9B-9ACB-F2D2F2D45A8B}" srcOrd="2" destOrd="0" presId="urn:microsoft.com/office/officeart/2005/8/layout/hProcess7"/>
    <dgm:cxn modelId="{EBD937F4-C4C7-4A4F-ABDB-6F4BD590EFDE}" type="presParOf" srcId="{61637FCB-413B-4990-9DCC-835CFF5CAD39}" destId="{778E60C4-393C-4CAA-9A98-5F1A35C6BCA0}" srcOrd="3" destOrd="0" presId="urn:microsoft.com/office/officeart/2005/8/layout/hProcess7"/>
    <dgm:cxn modelId="{8F575400-55CE-4B66-A524-867811EA2745}" type="presParOf" srcId="{61637FCB-413B-4990-9DCC-835CFF5CAD39}" destId="{30D8D860-160E-42A6-B35E-84E4ACFD634F}" srcOrd="4" destOrd="0" presId="urn:microsoft.com/office/officeart/2005/8/layout/hProcess7"/>
    <dgm:cxn modelId="{62F38A03-B453-4185-84A4-7E103A8360C7}" type="presParOf" srcId="{30D8D860-160E-42A6-B35E-84E4ACFD634F}" destId="{84F2063A-06E3-4E81-84A1-0EEC97184B87}" srcOrd="0" destOrd="0" presId="urn:microsoft.com/office/officeart/2005/8/layout/hProcess7"/>
    <dgm:cxn modelId="{B10DD342-9BB9-4FC6-96D2-19A510C53438}" type="presParOf" srcId="{30D8D860-160E-42A6-B35E-84E4ACFD634F}" destId="{4B6B8A70-8BF5-46FF-A6C0-6EFF980F4B05}" srcOrd="1" destOrd="0" presId="urn:microsoft.com/office/officeart/2005/8/layout/hProcess7"/>
    <dgm:cxn modelId="{20F3EAE2-1A3B-4E54-9611-A6450CE7B861}" type="presParOf" srcId="{30D8D860-160E-42A6-B35E-84E4ACFD634F}" destId="{72301527-57DA-4DE9-BD96-0E6D91A4538B}" srcOrd="2" destOrd="0" presId="urn:microsoft.com/office/officeart/2005/8/layout/hProcess7"/>
    <dgm:cxn modelId="{08253493-C9BA-4AEF-8541-DF74EC60F77C}" type="presParOf" srcId="{61637FCB-413B-4990-9DCC-835CFF5CAD39}" destId="{F1CA7D78-7F3E-4CE3-8DAE-D06435AA99BF}" srcOrd="5" destOrd="0" presId="urn:microsoft.com/office/officeart/2005/8/layout/hProcess7"/>
    <dgm:cxn modelId="{F7CB6AA1-D1E2-4E21-B67C-7DE7788FECE8}" type="presParOf" srcId="{61637FCB-413B-4990-9DCC-835CFF5CAD39}" destId="{1B0B7024-46DC-4EA4-8FAB-5F653A99DE9C}" srcOrd="6" destOrd="0" presId="urn:microsoft.com/office/officeart/2005/8/layout/hProcess7"/>
    <dgm:cxn modelId="{1C242F74-8A54-4B4F-82AD-D379CF933DDC}" type="presParOf" srcId="{1B0B7024-46DC-4EA4-8FAB-5F653A99DE9C}" destId="{3B2309DE-C891-43E6-A23E-DAC07E22284A}" srcOrd="0" destOrd="0" presId="urn:microsoft.com/office/officeart/2005/8/layout/hProcess7"/>
    <dgm:cxn modelId="{28B71461-2995-4C3B-B250-B6D343A8F99A}" type="presParOf" srcId="{1B0B7024-46DC-4EA4-8FAB-5F653A99DE9C}" destId="{D876B15C-C3CD-4568-8ADC-238801CCC1C9}" srcOrd="1" destOrd="0" presId="urn:microsoft.com/office/officeart/2005/8/layout/hProcess7"/>
    <dgm:cxn modelId="{451AD424-2FFD-4A74-9FE9-239A1FE79060}" type="presParOf" srcId="{1B0B7024-46DC-4EA4-8FAB-5F653A99DE9C}" destId="{EEFB19F4-99ED-490E-92A4-4C47FF89FF45}" srcOrd="2" destOrd="0" presId="urn:microsoft.com/office/officeart/2005/8/layout/hProcess7"/>
    <dgm:cxn modelId="{7E3CD23C-827C-45FE-9FCF-700D467DF7BF}" type="presParOf" srcId="{61637FCB-413B-4990-9DCC-835CFF5CAD39}" destId="{62119A76-EDCC-4AFC-9961-59FFD622F45D}" srcOrd="7" destOrd="0" presId="urn:microsoft.com/office/officeart/2005/8/layout/hProcess7"/>
    <dgm:cxn modelId="{FA20EB76-2970-4B0A-AA24-65210B81DC80}" type="presParOf" srcId="{61637FCB-413B-4990-9DCC-835CFF5CAD39}" destId="{A33AED18-CB97-44B6-8207-1D1E2DC58990}" srcOrd="8" destOrd="0" presId="urn:microsoft.com/office/officeart/2005/8/layout/hProcess7"/>
    <dgm:cxn modelId="{68FC87CC-D4DC-4B00-9C91-AC824D891524}" type="presParOf" srcId="{A33AED18-CB97-44B6-8207-1D1E2DC58990}" destId="{6D69829E-A7FD-4CA6-A006-5A113D31475A}" srcOrd="0" destOrd="0" presId="urn:microsoft.com/office/officeart/2005/8/layout/hProcess7"/>
    <dgm:cxn modelId="{35B68A8E-6D1F-4EE8-98A4-D66EC19BBE02}" type="presParOf" srcId="{A33AED18-CB97-44B6-8207-1D1E2DC58990}" destId="{C526ECEE-0426-4039-BC9D-BE75D169D3AA}" srcOrd="1" destOrd="0" presId="urn:microsoft.com/office/officeart/2005/8/layout/hProcess7"/>
    <dgm:cxn modelId="{861780B9-3BA3-484F-9F0D-236FCDD8F26B}" type="presParOf" srcId="{A33AED18-CB97-44B6-8207-1D1E2DC58990}" destId="{687A6D78-DD3E-437D-A81D-D98D3C229769}"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76BFD-C0F8-4D38-95E1-B509AF2A980F}">
      <dsp:nvSpPr>
        <dsp:cNvPr id="0" name=""/>
        <dsp:cNvSpPr/>
      </dsp:nvSpPr>
      <dsp:spPr>
        <a:xfrm>
          <a:off x="877" y="745963"/>
          <a:ext cx="3777421" cy="5101378"/>
        </a:xfrm>
        <a:prstGeom prst="roundRect">
          <a:avLst>
            <a:gd name="adj" fmla="val 5000"/>
          </a:avLst>
        </a:prstGeom>
        <a:solidFill>
          <a:schemeClr val="accent3">
            <a:shade val="8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b="1" kern="1200" dirty="0">
              <a:solidFill>
                <a:schemeClr val="tx1"/>
              </a:solidFill>
            </a:rPr>
            <a:t>Primary factor</a:t>
          </a:r>
        </a:p>
      </dsp:txBody>
      <dsp:txXfrm rot="16200000">
        <a:off x="-1712945" y="2459786"/>
        <a:ext cx="4183130" cy="755484"/>
      </dsp:txXfrm>
    </dsp:sp>
    <dsp:sp modelId="{E0174BD9-10D7-47CE-8B84-3D3F7BC1B5E9}">
      <dsp:nvSpPr>
        <dsp:cNvPr id="0" name=""/>
        <dsp:cNvSpPr/>
      </dsp:nvSpPr>
      <dsp:spPr>
        <a:xfrm>
          <a:off x="756362" y="745963"/>
          <a:ext cx="2814179" cy="5101378"/>
        </a:xfrm>
        <a:prstGeom prst="rect">
          <a:avLst/>
        </a:prstGeom>
        <a:noFill/>
        <a:ln w="22225"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1" kern="1200" dirty="0">
              <a:solidFill>
                <a:srgbClr val="002060"/>
              </a:solidFill>
            </a:rPr>
            <a:t>1) AMNET </a:t>
          </a:r>
        </a:p>
        <a:p>
          <a:pPr marL="0" lvl="0" indent="0" algn="l" defTabSz="889000">
            <a:lnSpc>
              <a:spcPct val="90000"/>
            </a:lnSpc>
            <a:spcBef>
              <a:spcPct val="0"/>
            </a:spcBef>
            <a:spcAft>
              <a:spcPct val="35000"/>
            </a:spcAft>
            <a:buFont typeface="Arial" panose="020B0604020202020204" pitchFamily="34" charset="0"/>
            <a:buNone/>
          </a:pPr>
          <a:endParaRPr lang="en-US" sz="2000" b="1" kern="1200" dirty="0">
            <a:solidFill>
              <a:srgbClr val="002060"/>
            </a:solidFill>
          </a:endParaRPr>
        </a:p>
        <a:p>
          <a:pPr marL="0" lvl="0" indent="0" algn="l" defTabSz="889000">
            <a:lnSpc>
              <a:spcPct val="90000"/>
            </a:lnSpc>
            <a:spcBef>
              <a:spcPct val="0"/>
            </a:spcBef>
            <a:spcAft>
              <a:spcPct val="35000"/>
            </a:spcAft>
            <a:buFont typeface="Arial" panose="020B0604020202020204" pitchFamily="34" charset="0"/>
            <a:buNone/>
          </a:pPr>
          <a:r>
            <a:rPr lang="en-US" sz="2000" kern="1200" dirty="0"/>
            <a:t>(2016 draft IR &amp; 2014 IR)</a:t>
          </a:r>
        </a:p>
        <a:p>
          <a:pPr marL="0" lvl="0" indent="0" algn="l" defTabSz="889000">
            <a:lnSpc>
              <a:spcPct val="90000"/>
            </a:lnSpc>
            <a:spcBef>
              <a:spcPct val="0"/>
            </a:spcBef>
            <a:spcAft>
              <a:spcPct val="35000"/>
            </a:spcAft>
            <a:buFont typeface="Arial" panose="020B0604020202020204" pitchFamily="34" charset="0"/>
            <a:buNone/>
          </a:pPr>
          <a:r>
            <a:rPr lang="en-US" sz="2000" kern="1200" dirty="0"/>
            <a:t>2017 Raritan Headwater Association data (RHWA)</a:t>
          </a:r>
        </a:p>
        <a:p>
          <a:pPr marL="0" lvl="0" indent="0" algn="l" defTabSz="889000">
            <a:lnSpc>
              <a:spcPct val="90000"/>
            </a:lnSpc>
            <a:spcBef>
              <a:spcPct val="0"/>
            </a:spcBef>
            <a:spcAft>
              <a:spcPct val="35000"/>
            </a:spcAft>
            <a:buNone/>
          </a:pPr>
          <a:r>
            <a:rPr lang="en-US" sz="2000" kern="1200" dirty="0"/>
            <a:t>Excellent &amp; Good station results</a:t>
          </a:r>
        </a:p>
        <a:p>
          <a:pPr marL="0" lvl="0" indent="0" algn="l" defTabSz="889000">
            <a:lnSpc>
              <a:spcPct val="90000"/>
            </a:lnSpc>
            <a:spcBef>
              <a:spcPct val="0"/>
            </a:spcBef>
            <a:spcAft>
              <a:spcPct val="35000"/>
            </a:spcAft>
            <a:buNone/>
          </a:pPr>
          <a:r>
            <a:rPr lang="en-US" sz="2000" kern="1200" dirty="0"/>
            <a:t>Current Category 2 waters</a:t>
          </a:r>
        </a:p>
      </dsp:txBody>
      <dsp:txXfrm>
        <a:off x="756362" y="745963"/>
        <a:ext cx="2814179" cy="5101378"/>
      </dsp:txXfrm>
    </dsp:sp>
    <dsp:sp modelId="{84F2063A-06E3-4E81-84A1-0EEC97184B87}">
      <dsp:nvSpPr>
        <dsp:cNvPr id="0" name=""/>
        <dsp:cNvSpPr/>
      </dsp:nvSpPr>
      <dsp:spPr>
        <a:xfrm>
          <a:off x="3910509" y="745963"/>
          <a:ext cx="3777421" cy="5101378"/>
        </a:xfrm>
        <a:prstGeom prst="roundRect">
          <a:avLst>
            <a:gd name="adj" fmla="val 5000"/>
          </a:avLst>
        </a:prstGeom>
        <a:solidFill>
          <a:schemeClr val="accent3">
            <a:shade val="80000"/>
            <a:hueOff val="264109"/>
            <a:satOff val="-5842"/>
            <a:lumOff val="14712"/>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b="1" kern="1200" dirty="0">
              <a:solidFill>
                <a:schemeClr val="tx1"/>
              </a:solidFill>
            </a:rPr>
            <a:t>Secondary Factors (2 of 4)</a:t>
          </a:r>
        </a:p>
      </dsp:txBody>
      <dsp:txXfrm rot="16200000">
        <a:off x="2196686" y="2459786"/>
        <a:ext cx="4183130" cy="755484"/>
      </dsp:txXfrm>
    </dsp:sp>
    <dsp:sp modelId="{01D810D1-CC2E-45DB-B1EF-7FA20F58324A}">
      <dsp:nvSpPr>
        <dsp:cNvPr id="0" name=""/>
        <dsp:cNvSpPr/>
      </dsp:nvSpPr>
      <dsp:spPr>
        <a:xfrm rot="5400000">
          <a:off x="3411592" y="4346442"/>
          <a:ext cx="665791" cy="566613"/>
        </a:xfrm>
        <a:prstGeom prst="flowChartExtra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301527-57DA-4DE9-BD96-0E6D91A4538B}">
      <dsp:nvSpPr>
        <dsp:cNvPr id="0" name=""/>
        <dsp:cNvSpPr/>
      </dsp:nvSpPr>
      <dsp:spPr>
        <a:xfrm>
          <a:off x="4665993" y="745963"/>
          <a:ext cx="2814179" cy="5101378"/>
        </a:xfrm>
        <a:prstGeom prst="rect">
          <a:avLst/>
        </a:prstGeom>
        <a:noFill/>
        <a:ln w="22225"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Clr>
              <a:schemeClr val="bg1"/>
            </a:buClr>
            <a:buFont typeface="+mj-lt"/>
            <a:buNone/>
          </a:pPr>
          <a:r>
            <a:rPr lang="en-US" sz="2000" b="1" kern="1200" dirty="0">
              <a:solidFill>
                <a:srgbClr val="002060"/>
              </a:solidFill>
            </a:rPr>
            <a:t>1) Habitat</a:t>
          </a:r>
          <a:r>
            <a:rPr lang="en-US" sz="2000" kern="1200" dirty="0">
              <a:solidFill>
                <a:srgbClr val="002060"/>
              </a:solidFill>
            </a:rPr>
            <a:t>                  </a:t>
          </a:r>
          <a:r>
            <a:rPr lang="en-US" sz="2000" kern="1200" dirty="0"/>
            <a:t>(2016 draft IR &amp; 2017 RHWA) - Optimal</a:t>
          </a:r>
        </a:p>
        <a:p>
          <a:pPr marL="0" lvl="0" indent="0" algn="l" defTabSz="889000">
            <a:lnSpc>
              <a:spcPct val="90000"/>
            </a:lnSpc>
            <a:spcBef>
              <a:spcPct val="0"/>
            </a:spcBef>
            <a:spcAft>
              <a:spcPct val="35000"/>
            </a:spcAft>
            <a:buFont typeface="+mj-lt"/>
            <a:buNone/>
          </a:pPr>
          <a:r>
            <a:rPr lang="en-US" sz="2000" b="1" kern="1200" dirty="0">
              <a:solidFill>
                <a:srgbClr val="002060"/>
              </a:solidFill>
            </a:rPr>
            <a:t>2) Chemistry</a:t>
          </a:r>
          <a:r>
            <a:rPr lang="en-US" sz="2000" kern="1200" dirty="0"/>
            <a:t>            (2014 IR) – Attaining for Dissolved Oxygen, Temperature, Total Suspended Solids and Total Phosphorus</a:t>
          </a:r>
        </a:p>
        <a:p>
          <a:pPr marL="0" lvl="0" indent="0" algn="l" defTabSz="889000">
            <a:lnSpc>
              <a:spcPct val="90000"/>
            </a:lnSpc>
            <a:spcBef>
              <a:spcPct val="0"/>
            </a:spcBef>
            <a:spcAft>
              <a:spcPct val="35000"/>
            </a:spcAft>
            <a:buFont typeface="Arial" panose="020B0604020202020204" pitchFamily="34" charset="0"/>
            <a:buNone/>
          </a:pPr>
          <a:r>
            <a:rPr lang="en-US" sz="2000" b="1" kern="1200" dirty="0">
              <a:solidFill>
                <a:srgbClr val="002060"/>
              </a:solidFill>
            </a:rPr>
            <a:t>3) Fish Index of Biotic Integrity (FIBI)           </a:t>
          </a:r>
          <a:r>
            <a:rPr lang="en-US" sz="2000" kern="1200" dirty="0"/>
            <a:t>(2017 Draft) - Excellent</a:t>
          </a:r>
        </a:p>
        <a:p>
          <a:pPr marL="0" lvl="0" indent="0" algn="l" defTabSz="889000">
            <a:lnSpc>
              <a:spcPct val="90000"/>
            </a:lnSpc>
            <a:spcBef>
              <a:spcPct val="0"/>
            </a:spcBef>
            <a:spcAft>
              <a:spcPct val="35000"/>
            </a:spcAft>
            <a:buFont typeface="Arial" panose="020B0604020202020204" pitchFamily="34" charset="0"/>
            <a:buNone/>
          </a:pPr>
          <a:r>
            <a:rPr lang="en-US" sz="2000" b="1" kern="1200" dirty="0">
              <a:solidFill>
                <a:srgbClr val="002060"/>
              </a:solidFill>
            </a:rPr>
            <a:t>4) Impervious Cover (I.C.)                       </a:t>
          </a:r>
          <a:r>
            <a:rPr lang="en-US" sz="2000" kern="1200" dirty="0"/>
            <a:t> (2012 Land-use Layer) – </a:t>
          </a:r>
        </a:p>
        <a:p>
          <a:pPr marL="0" lvl="0" indent="0" algn="l" defTabSz="889000">
            <a:lnSpc>
              <a:spcPct val="90000"/>
            </a:lnSpc>
            <a:spcBef>
              <a:spcPct val="0"/>
            </a:spcBef>
            <a:spcAft>
              <a:spcPct val="35000"/>
            </a:spcAft>
            <a:buFont typeface="Arial" panose="020B0604020202020204" pitchFamily="34" charset="0"/>
            <a:buNone/>
          </a:pPr>
          <a:r>
            <a:rPr lang="en-US" sz="2000" kern="1200" dirty="0"/>
            <a:t>HUC14 area &lt; 5 sq. mi.   &lt; 2% I.C. </a:t>
          </a:r>
        </a:p>
        <a:p>
          <a:pPr marL="0" lvl="0" indent="0" algn="l" defTabSz="889000">
            <a:lnSpc>
              <a:spcPct val="90000"/>
            </a:lnSpc>
            <a:spcBef>
              <a:spcPct val="0"/>
            </a:spcBef>
            <a:spcAft>
              <a:spcPct val="35000"/>
            </a:spcAft>
            <a:buFont typeface="Arial" panose="020B0604020202020204" pitchFamily="34" charset="0"/>
            <a:buNone/>
          </a:pPr>
          <a:r>
            <a:rPr lang="en-US" sz="2000" kern="1200" dirty="0"/>
            <a:t>HUC14 area ≥5 sq. mi.    &lt; 10% I.C.</a:t>
          </a:r>
        </a:p>
      </dsp:txBody>
      <dsp:txXfrm>
        <a:off x="4665993" y="745963"/>
        <a:ext cx="2814179" cy="5101378"/>
      </dsp:txXfrm>
    </dsp:sp>
    <dsp:sp modelId="{6D69829E-A7FD-4CA6-A006-5A113D31475A}">
      <dsp:nvSpPr>
        <dsp:cNvPr id="0" name=""/>
        <dsp:cNvSpPr/>
      </dsp:nvSpPr>
      <dsp:spPr>
        <a:xfrm>
          <a:off x="7820141" y="745963"/>
          <a:ext cx="3777421" cy="5101378"/>
        </a:xfrm>
        <a:prstGeom prst="roundRect">
          <a:avLst>
            <a:gd name="adj" fmla="val 5000"/>
          </a:avLst>
        </a:prstGeom>
        <a:solidFill>
          <a:schemeClr val="accent3">
            <a:shade val="80000"/>
            <a:hueOff val="528218"/>
            <a:satOff val="-11684"/>
            <a:lumOff val="29425"/>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en-US" sz="2900" b="1" kern="1200" dirty="0">
              <a:solidFill>
                <a:schemeClr val="tx1"/>
              </a:solidFill>
            </a:rPr>
            <a:t>Validation</a:t>
          </a:r>
        </a:p>
      </dsp:txBody>
      <dsp:txXfrm rot="16200000">
        <a:off x="6106318" y="2459786"/>
        <a:ext cx="4183130" cy="755484"/>
      </dsp:txXfrm>
    </dsp:sp>
    <dsp:sp modelId="{D876B15C-C3CD-4568-8ADC-238801CCC1C9}">
      <dsp:nvSpPr>
        <dsp:cNvPr id="0" name=""/>
        <dsp:cNvSpPr/>
      </dsp:nvSpPr>
      <dsp:spPr>
        <a:xfrm rot="5400000">
          <a:off x="7434223" y="4346442"/>
          <a:ext cx="665791" cy="566613"/>
        </a:xfrm>
        <a:prstGeom prst="flowChartExtract">
          <a:avLst/>
        </a:prstGeom>
        <a:solidFill>
          <a:schemeClr val="lt1">
            <a:hueOff val="0"/>
            <a:satOff val="0"/>
            <a:lumOff val="0"/>
            <a:alphaOff val="0"/>
          </a:schemeClr>
        </a:solidFill>
        <a:ln w="15875" cap="flat" cmpd="sng" algn="ctr">
          <a:solidFill>
            <a:schemeClr val="accent3">
              <a:shade val="80000"/>
              <a:hueOff val="528218"/>
              <a:satOff val="-11684"/>
              <a:lumOff val="29425"/>
              <a:alphaOff val="0"/>
            </a:schemeClr>
          </a:solidFill>
          <a:prstDash val="solid"/>
        </a:ln>
        <a:effectLst/>
      </dsp:spPr>
      <dsp:style>
        <a:lnRef idx="2">
          <a:scrgbClr r="0" g="0" b="0"/>
        </a:lnRef>
        <a:fillRef idx="1">
          <a:scrgbClr r="0" g="0" b="0"/>
        </a:fillRef>
        <a:effectRef idx="0">
          <a:scrgbClr r="0" g="0" b="0"/>
        </a:effectRef>
        <a:fontRef idx="minor"/>
      </dsp:style>
    </dsp:sp>
    <dsp:sp modelId="{687A6D78-DD3E-437D-A81D-D98D3C229769}">
      <dsp:nvSpPr>
        <dsp:cNvPr id="0" name=""/>
        <dsp:cNvSpPr/>
      </dsp:nvSpPr>
      <dsp:spPr>
        <a:xfrm>
          <a:off x="8575625" y="745963"/>
          <a:ext cx="2814179" cy="5101378"/>
        </a:xfrm>
        <a:prstGeom prst="rect">
          <a:avLst/>
        </a:prstGeom>
        <a:noFill/>
        <a:ln w="22225"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Visually validated qualifying HUC14s and identified stream stretches within the HUC14:</a:t>
          </a:r>
        </a:p>
        <a:p>
          <a:pPr marL="228600" lvl="1" indent="-228600" algn="l" defTabSz="1066800">
            <a:lnSpc>
              <a:spcPct val="90000"/>
            </a:lnSpc>
            <a:spcBef>
              <a:spcPct val="0"/>
            </a:spcBef>
            <a:spcAft>
              <a:spcPct val="15000"/>
            </a:spcAft>
            <a:buChar char="•"/>
          </a:pPr>
          <a:r>
            <a:rPr lang="en-US" sz="2400" kern="1200" dirty="0"/>
            <a:t>Station locations</a:t>
          </a:r>
        </a:p>
        <a:p>
          <a:pPr marL="228600" lvl="1" indent="-228600" algn="l" defTabSz="1066800">
            <a:lnSpc>
              <a:spcPct val="90000"/>
            </a:lnSpc>
            <a:spcBef>
              <a:spcPct val="0"/>
            </a:spcBef>
            <a:spcAft>
              <a:spcPct val="15000"/>
            </a:spcAft>
            <a:buChar char="•"/>
          </a:pPr>
          <a:r>
            <a:rPr lang="en-US" sz="2400" kern="1200" dirty="0"/>
            <a:t>Lakes</a:t>
          </a:r>
        </a:p>
        <a:p>
          <a:pPr marL="228600" lvl="1" indent="-228600" algn="l" defTabSz="1066800">
            <a:lnSpc>
              <a:spcPct val="90000"/>
            </a:lnSpc>
            <a:spcBef>
              <a:spcPct val="0"/>
            </a:spcBef>
            <a:spcAft>
              <a:spcPct val="15000"/>
            </a:spcAft>
            <a:buChar char="•"/>
          </a:pPr>
          <a:r>
            <a:rPr lang="en-US" sz="2400" kern="1200" dirty="0"/>
            <a:t>Tributaries</a:t>
          </a:r>
        </a:p>
        <a:p>
          <a:pPr marL="228600" lvl="1" indent="-228600" algn="l" defTabSz="1066800">
            <a:lnSpc>
              <a:spcPct val="90000"/>
            </a:lnSpc>
            <a:spcBef>
              <a:spcPct val="0"/>
            </a:spcBef>
            <a:spcAft>
              <a:spcPct val="15000"/>
            </a:spcAft>
            <a:buChar char="•"/>
          </a:pPr>
          <a:r>
            <a:rPr lang="en-US" sz="2400" kern="1200" dirty="0"/>
            <a:t>Roads</a:t>
          </a:r>
        </a:p>
        <a:p>
          <a:pPr marL="228600" lvl="1" indent="-228600" algn="l" defTabSz="1066800">
            <a:lnSpc>
              <a:spcPct val="90000"/>
            </a:lnSpc>
            <a:spcBef>
              <a:spcPct val="0"/>
            </a:spcBef>
            <a:spcAft>
              <a:spcPct val="15000"/>
            </a:spcAft>
            <a:buChar char="•"/>
          </a:pPr>
          <a:r>
            <a:rPr lang="en-US" sz="2400" kern="1200" dirty="0"/>
            <a:t>Dischargers</a:t>
          </a:r>
        </a:p>
        <a:p>
          <a:pPr marL="228600" lvl="1" indent="-228600" algn="l" defTabSz="1066800">
            <a:lnSpc>
              <a:spcPct val="90000"/>
            </a:lnSpc>
            <a:spcBef>
              <a:spcPct val="0"/>
            </a:spcBef>
            <a:spcAft>
              <a:spcPct val="15000"/>
            </a:spcAft>
            <a:buChar char="•"/>
          </a:pPr>
          <a:r>
            <a:rPr lang="en-US" sz="2400" kern="1200" dirty="0"/>
            <a:t>Affected Municipalities</a:t>
          </a:r>
        </a:p>
        <a:p>
          <a:pPr marL="228600" lvl="1" indent="-228600" algn="l" defTabSz="1066800">
            <a:lnSpc>
              <a:spcPct val="90000"/>
            </a:lnSpc>
            <a:spcBef>
              <a:spcPct val="0"/>
            </a:spcBef>
            <a:spcAft>
              <a:spcPct val="15000"/>
            </a:spcAft>
            <a:buChar char="•"/>
          </a:pPr>
          <a:r>
            <a:rPr lang="en-US" sz="2400" kern="1200" dirty="0"/>
            <a:t>Sewer Service Area</a:t>
          </a:r>
        </a:p>
      </dsp:txBody>
      <dsp:txXfrm>
        <a:off x="8575625" y="745963"/>
        <a:ext cx="2814179" cy="51013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B507AD-E651-4458-9904-382A7084B113}"/>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F32F131-10FD-4B4D-8A3A-37E238746040}"/>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39DDA3D2-AC4F-4464-987F-D883695A0234}" type="datetimeFigureOut">
              <a:rPr lang="en-US" smtClean="0"/>
              <a:t>11/16/2018</a:t>
            </a:fld>
            <a:endParaRPr lang="en-US" dirty="0"/>
          </a:p>
        </p:txBody>
      </p:sp>
      <p:sp>
        <p:nvSpPr>
          <p:cNvPr id="4" name="Footer Placeholder 3">
            <a:extLst>
              <a:ext uri="{FF2B5EF4-FFF2-40B4-BE49-F238E27FC236}">
                <a16:creationId xmlns:a16="http://schemas.microsoft.com/office/drawing/2014/main" id="{EEB6FFCB-2019-4599-93BE-7C6E8E5BECBB}"/>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D2894AD-F299-499A-8ED9-1FE845121487}"/>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EFB15377-04F4-4C56-8617-8B26BC222A1D}" type="slidenum">
              <a:rPr lang="en-US" smtClean="0"/>
              <a:t>‹#›</a:t>
            </a:fld>
            <a:endParaRPr lang="en-US" dirty="0"/>
          </a:p>
        </p:txBody>
      </p:sp>
    </p:spTree>
    <p:extLst>
      <p:ext uri="{BB962C8B-B14F-4D97-AF65-F5344CB8AC3E}">
        <p14:creationId xmlns:p14="http://schemas.microsoft.com/office/powerpoint/2010/main" val="42761182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8C80EDA9-4698-4303-8D36-5B8E07DAE66C}" type="datetimeFigureOut">
              <a:rPr lang="en-US" smtClean="0"/>
              <a:t>11/16/2018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B8D8FA-FFDB-44A1-8CF6-A07246842E86}" type="slidenum">
              <a:rPr lang="en-US" smtClean="0"/>
              <a:t>‹#›</a:t>
            </a:fld>
            <a:endParaRPr lang="en-US" dirty="0"/>
          </a:p>
        </p:txBody>
      </p:sp>
    </p:spTree>
    <p:extLst>
      <p:ext uri="{BB962C8B-B14F-4D97-AF65-F5344CB8AC3E}">
        <p14:creationId xmlns:p14="http://schemas.microsoft.com/office/powerpoint/2010/main" val="38135440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tate.nj.us/dep/wms/bears/gwqs_interim_criteria_table.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j.gov/dep/workgroups/srp.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19357-5B85-45DC-B51A-403FFC35DB2E}" type="slidenum">
              <a:rPr lang="en-US" smtClean="0"/>
              <a:t>1</a:t>
            </a:fld>
            <a:endParaRPr lang="en-US" dirty="0"/>
          </a:p>
        </p:txBody>
      </p:sp>
    </p:spTree>
    <p:extLst>
      <p:ext uri="{BB962C8B-B14F-4D97-AF65-F5344CB8AC3E}">
        <p14:creationId xmlns:p14="http://schemas.microsoft.com/office/powerpoint/2010/main" val="138946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NOTE: Figure 2 &amp; 3:</a:t>
            </a:r>
            <a:r>
              <a:rPr lang="en-US" dirty="0"/>
              <a:t> (</a:t>
            </a:r>
            <a:r>
              <a:rPr lang="en-US" b="1" dirty="0"/>
              <a:t>Top</a:t>
            </a:r>
            <a:r>
              <a:rPr lang="en-US" dirty="0"/>
              <a:t>) Pie chart depicting the current percentages of Antidegredation designations assigned to NJ surface waters, not including NJ reservoirs. (</a:t>
            </a:r>
            <a:r>
              <a:rPr lang="en-US" b="1" dirty="0"/>
              <a:t>Bottom</a:t>
            </a:r>
            <a:r>
              <a:rPr lang="en-US" dirty="0"/>
              <a:t>) Table containing the number of river miles assigned to each Antidegradation class and their relative percentages in the state.  </a:t>
            </a:r>
          </a:p>
          <a:p>
            <a:pPr defTabSz="931774">
              <a:defRPr/>
            </a:pPr>
            <a:endParaRPr lang="en-US" dirty="0"/>
          </a:p>
          <a:p>
            <a:r>
              <a:rPr lang="en-US" b="1" dirty="0"/>
              <a:t>Antidegradation designation last updated in 2009</a:t>
            </a:r>
            <a:endParaRPr lang="en-US" b="0" dirty="0"/>
          </a:p>
        </p:txBody>
      </p:sp>
    </p:spTree>
    <p:extLst>
      <p:ext uri="{BB962C8B-B14F-4D97-AF65-F5344CB8AC3E}">
        <p14:creationId xmlns:p14="http://schemas.microsoft.com/office/powerpoint/2010/main" val="1557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Saline estuary 3 and Saline estuary 2 waters from category 2 because there is no benthic macroinvertebrate rating for saline waters</a:t>
            </a:r>
          </a:p>
          <a:p>
            <a:endParaRPr lang="en-US" dirty="0"/>
          </a:p>
          <a:p>
            <a:r>
              <a:rPr lang="en-US" dirty="0"/>
              <a:t>Prior to preforming the analysis, the C1 waters proposed in 2012 were  waters to see if they were still meeting the Requirements based on this definition.</a:t>
            </a:r>
          </a:p>
          <a:p>
            <a:endParaRPr lang="en-US" dirty="0"/>
          </a:p>
          <a:p>
            <a:r>
              <a:rPr lang="en-US" dirty="0"/>
              <a:t>The process is now automated via an excel spreadsheet, all that is needed is data input. </a:t>
            </a:r>
          </a:p>
          <a:p>
            <a:r>
              <a:rPr lang="en-US" dirty="0"/>
              <a:t>The average HUC14 watersheds size is less than 10 sq. mi, with the smallest one in NJ being 0.67 sq. mi. according to 2014 integrated </a:t>
            </a:r>
            <a:r>
              <a:rPr lang="en-US"/>
              <a:t>report (ArcGIS layer)</a:t>
            </a:r>
            <a:endParaRPr lang="en-US" dirty="0"/>
          </a:p>
        </p:txBody>
      </p:sp>
    </p:spTree>
    <p:extLst>
      <p:ext uri="{BB962C8B-B14F-4D97-AF65-F5344CB8AC3E}">
        <p14:creationId xmlns:p14="http://schemas.microsoft.com/office/powerpoint/2010/main" val="167415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Additionally, there were 18 stream segments proposed by the BFBM for a modification in their trout designated uses based on surveys. The changes in these designated uses would not affect the streams antidegradation status as most of them were already C1.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cap="none" dirty="0"/>
          </a:p>
          <a:p>
            <a:r>
              <a:rPr lang="en-US" u="none" dirty="0"/>
              <a:t>The additional data provided by the Raritan headwaters association enabled 5 of the 46 stream segments to qualify for C1 based, increasing the total river miles by 132.2</a:t>
            </a:r>
          </a:p>
          <a:p>
            <a:endParaRPr lang="en-US" u="none" dirty="0"/>
          </a:p>
          <a:p>
            <a:r>
              <a:rPr lang="en-US" u="none" dirty="0"/>
              <a:t>Overall, there are 32 stream segments that are being reclassified based on their trout capabilities as determined by the sampling data</a:t>
            </a:r>
          </a:p>
        </p:txBody>
      </p:sp>
    </p:spTree>
    <p:extLst>
      <p:ext uri="{BB962C8B-B14F-4D97-AF65-F5344CB8AC3E}">
        <p14:creationId xmlns:p14="http://schemas.microsoft.com/office/powerpoint/2010/main" val="3511071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2016 Methods Document public comment period ended: March 17, 2016</a:t>
            </a:r>
          </a:p>
          <a:p>
            <a:endParaRPr lang="en-US" dirty="0"/>
          </a:p>
        </p:txBody>
      </p:sp>
      <p:sp>
        <p:nvSpPr>
          <p:cNvPr id="4" name="Slide Number Placeholder 3"/>
          <p:cNvSpPr>
            <a:spLocks noGrp="1"/>
          </p:cNvSpPr>
          <p:nvPr>
            <p:ph type="sldNum" sz="quarter" idx="10"/>
          </p:nvPr>
        </p:nvSpPr>
        <p:spPr/>
        <p:txBody>
          <a:bodyPr/>
          <a:lstStyle/>
          <a:p>
            <a:fld id="{4F4DD188-34FB-4058-B8A1-A33955811829}" type="slidenum">
              <a:rPr lang="en-US" smtClean="0"/>
              <a:t>16</a:t>
            </a:fld>
            <a:endParaRPr lang="en-US" dirty="0"/>
          </a:p>
        </p:txBody>
      </p:sp>
    </p:spTree>
    <p:extLst>
      <p:ext uri="{BB962C8B-B14F-4D97-AF65-F5344CB8AC3E}">
        <p14:creationId xmlns:p14="http://schemas.microsoft.com/office/powerpoint/2010/main" val="275617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5E5B18-1932-4925-AAEA-869B88ABBF35}"/>
              </a:ext>
            </a:extLst>
          </p:cNvPr>
          <p:cNvSpPr>
            <a:spLocks noGrp="1" noChangeArrowheads="1"/>
          </p:cNvSpPr>
          <p:nvPr>
            <p:ph type="sldNum" sz="quarter" idx="5"/>
          </p:nvPr>
        </p:nvSpPr>
        <p:spPr>
          <a:ln/>
        </p:spPr>
        <p:txBody>
          <a:bodyPr/>
          <a:lstStyle/>
          <a:p>
            <a:fld id="{11F78ADF-4977-4C28-8A67-1DEB675EE051}" type="slidenum">
              <a:rPr lang="en-US" altLang="en-US"/>
              <a:pPr/>
              <a:t>17</a:t>
            </a:fld>
            <a:endParaRPr lang="en-US" altLang="en-US"/>
          </a:p>
        </p:txBody>
      </p:sp>
      <p:sp>
        <p:nvSpPr>
          <p:cNvPr id="1093634" name="Rectangle 2">
            <a:extLst>
              <a:ext uri="{FF2B5EF4-FFF2-40B4-BE49-F238E27FC236}">
                <a16:creationId xmlns:a16="http://schemas.microsoft.com/office/drawing/2014/main" id="{97D9109F-A9BA-4AB0-8193-76F1BE2ADEF8}"/>
              </a:ext>
            </a:extLst>
          </p:cNvPr>
          <p:cNvSpPr>
            <a:spLocks noGrp="1" noRot="1" noChangeAspect="1" noChangeArrowheads="1" noTextEdit="1"/>
          </p:cNvSpPr>
          <p:nvPr>
            <p:ph type="sldImg"/>
          </p:nvPr>
        </p:nvSpPr>
        <p:spPr>
          <a:ln/>
        </p:spPr>
      </p:sp>
      <p:sp>
        <p:nvSpPr>
          <p:cNvPr id="1093635" name="Rectangle 3">
            <a:extLst>
              <a:ext uri="{FF2B5EF4-FFF2-40B4-BE49-F238E27FC236}">
                <a16:creationId xmlns:a16="http://schemas.microsoft.com/office/drawing/2014/main" id="{23C09E02-7D03-4A51-95F5-544DA8AB9D96}"/>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8360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8136B16-CB12-4688-A13E-BF03F84151A1}"/>
              </a:ext>
            </a:extLst>
          </p:cNvPr>
          <p:cNvSpPr>
            <a:spLocks noGrp="1" noChangeArrowheads="1"/>
          </p:cNvSpPr>
          <p:nvPr>
            <p:ph type="sldNum" sz="quarter" idx="5"/>
          </p:nvPr>
        </p:nvSpPr>
        <p:spPr>
          <a:ln/>
        </p:spPr>
        <p:txBody>
          <a:bodyPr/>
          <a:lstStyle/>
          <a:p>
            <a:fld id="{DB677764-197F-435C-86E1-75376682E026}" type="slidenum">
              <a:rPr lang="en-US" altLang="en-US"/>
              <a:pPr/>
              <a:t>18</a:t>
            </a:fld>
            <a:endParaRPr lang="en-US" altLang="en-US"/>
          </a:p>
        </p:txBody>
      </p:sp>
      <p:sp>
        <p:nvSpPr>
          <p:cNvPr id="1107970" name="Rectangle 2">
            <a:extLst>
              <a:ext uri="{FF2B5EF4-FFF2-40B4-BE49-F238E27FC236}">
                <a16:creationId xmlns:a16="http://schemas.microsoft.com/office/drawing/2014/main" id="{D8CBD840-3434-4D65-8A63-B131B8315BBD}"/>
              </a:ext>
            </a:extLst>
          </p:cNvPr>
          <p:cNvSpPr>
            <a:spLocks noGrp="1" noRot="1" noChangeAspect="1" noChangeArrowheads="1" noTextEdit="1"/>
          </p:cNvSpPr>
          <p:nvPr>
            <p:ph type="sldImg"/>
          </p:nvPr>
        </p:nvSpPr>
        <p:spPr>
          <a:xfrm>
            <a:off x="412750" y="698500"/>
            <a:ext cx="6194425" cy="3484563"/>
          </a:xfrm>
          <a:ln/>
        </p:spPr>
      </p:sp>
      <p:sp>
        <p:nvSpPr>
          <p:cNvPr id="1107971" name="Rectangle 3">
            <a:extLst>
              <a:ext uri="{FF2B5EF4-FFF2-40B4-BE49-F238E27FC236}">
                <a16:creationId xmlns:a16="http://schemas.microsoft.com/office/drawing/2014/main" id="{0483032D-244A-4242-8EF5-E1310E7DE040}"/>
              </a:ext>
            </a:extLst>
          </p:cNvPr>
          <p:cNvSpPr>
            <a:spLocks noGrp="1" noChangeArrowheads="1"/>
          </p:cNvSpPr>
          <p:nvPr>
            <p:ph type="body" idx="1"/>
          </p:nvPr>
        </p:nvSpPr>
        <p:spPr>
          <a:xfrm>
            <a:off x="701040" y="4416426"/>
            <a:ext cx="5608320" cy="4181475"/>
          </a:xfrm>
        </p:spPr>
        <p:txBody>
          <a:bodyPr lIns="86597" tIns="43298" rIns="86597" bIns="43298"/>
          <a:lstStyle/>
          <a:p>
            <a:pPr>
              <a:lnSpc>
                <a:spcPct val="90000"/>
              </a:lnSpc>
            </a:pPr>
            <a:r>
              <a:rPr lang="en-US" altLang="en-US" dirty="0"/>
              <a:t>However, the best method is to determine how the state’s waters are doing is to look at long-term trends.  10 years is usually the minimum time frame that will show any kind of trends.  </a:t>
            </a:r>
          </a:p>
          <a:p>
            <a:pPr>
              <a:lnSpc>
                <a:spcPct val="90000"/>
              </a:lnSpc>
            </a:pPr>
            <a:r>
              <a:rPr lang="en-US" altLang="en-US" dirty="0"/>
              <a:t>Robust assessment tool that allows to incorporates flow, seasons, and censored data.  Use state-of-the-art statistical software.</a:t>
            </a:r>
          </a:p>
          <a:p>
            <a:pPr>
              <a:lnSpc>
                <a:spcPct val="90000"/>
              </a:lnSpc>
            </a:pPr>
            <a:r>
              <a:rPr lang="en-US" altLang="en-US" dirty="0"/>
              <a:t>Nutrient and DO improvements are consistent with improvements to water quality expected from upgrades to wastewater treatment plants that have occurred since the 1980’s. Nutrient loads, especially ammonia, have been reduced through more extensive wastewater treatment. </a:t>
            </a:r>
          </a:p>
          <a:p>
            <a:pPr>
              <a:lnSpc>
                <a:spcPct val="90000"/>
              </a:lnSpc>
            </a:pPr>
            <a:r>
              <a:rPr lang="en-US" altLang="en-US" dirty="0"/>
              <a:t>TDS exceedances have been associated with runoff from urban and agricultural areas, including runoff of salt used to control ice on roadways. Wastewater treatment discharges and discharges from septic systems can also contribute to increased TDS loadings. The TDS and SC trends were found in all types of land uses (urban, agricultural, mixed, and undeveloped) and physiographic regions. </a:t>
            </a:r>
          </a:p>
          <a:p>
            <a:pPr>
              <a:lnSpc>
                <a:spcPct val="90000"/>
              </a:lnSpc>
            </a:pPr>
            <a:r>
              <a:rPr lang="en-US" altLang="en-US" dirty="0"/>
              <a:t>These overall results suggest that for constituents removed by the treatment of point sources, water quality has definitely improved; high biological oxidation demands and the resulting depression of DO levels have generally been addressed. However, these DO results are based on daytime sampling. Diurnal dissolved oxygen monitoring indicates that DO concentrations fluctuate and may actually drop below the criterion overnight indicating that nutrients, including phosphorus, are contributing to excessive plant growth. </a:t>
            </a:r>
          </a:p>
        </p:txBody>
      </p:sp>
    </p:spTree>
    <p:extLst>
      <p:ext uri="{BB962C8B-B14F-4D97-AF65-F5344CB8AC3E}">
        <p14:creationId xmlns:p14="http://schemas.microsoft.com/office/powerpoint/2010/main" val="253418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GWQS rules are promulgated under the authority of the New Jersey Water Pollution Control Act, N.J.S.A. 58:10A-1 et seq., and the Water Quality Planning Act, N.J.S.A. 58:11A-1 et seq.</a:t>
            </a:r>
          </a:p>
          <a:p>
            <a:pPr marL="171450" indent="-171450">
              <a:buFont typeface="Arial" panose="020B0604020202020204" pitchFamily="34" charset="0"/>
              <a:buChar char="•"/>
            </a:pPr>
            <a:r>
              <a:rPr lang="en-US" dirty="0"/>
              <a:t>Establish the ground water classifications throughout the State</a:t>
            </a:r>
            <a:r>
              <a:rPr lang="en-US" baseline="0" dirty="0"/>
              <a:t> and</a:t>
            </a:r>
            <a:r>
              <a:rPr lang="en-US" dirty="0"/>
              <a:t> assign designated uses within each classification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Also establish the water quality criteria, constituent standards and antidegradation policies applicable to each classification to ensure that the designated uses are adequately protected.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GWQS also include an antidegradation policy to maintain ground water quality using a nitrate target of 2 mg/L, which is evaluated on a regional scale through the development of Wastewater Management Plans under the Water Quality Management Planning (WQMP) rules at N.J.A.C. 7:15, and at a project-specific scale for facilities that require a NJPDES-DGW permit pursuant to N.J.A.C. 7:14A.</a:t>
            </a:r>
          </a:p>
          <a:p>
            <a:pPr marL="171450" indent="-1714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E19357-5B85-45DC-B51A-403FFC35DB2E}" type="slidenum">
              <a:rPr lang="en-US" smtClean="0"/>
              <a:t>19</a:t>
            </a:fld>
            <a:endParaRPr lang="en-US" dirty="0"/>
          </a:p>
        </p:txBody>
      </p:sp>
    </p:spTree>
    <p:extLst>
      <p:ext uri="{BB962C8B-B14F-4D97-AF65-F5344CB8AC3E}">
        <p14:creationId xmlns:p14="http://schemas.microsoft.com/office/powerpoint/2010/main" val="2783028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GWQS rules establish narrative descriptions of these classifications and their corresponding criteria, which are determined by the Department on site-specific, case-by-case basis.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Maps are available that identify the geographic boundaries of Class I-PL, Class III-A and Class III-B ground water </a:t>
            </a:r>
          </a:p>
          <a:p>
            <a:pPr marL="628650" lvl="1" indent="-171450">
              <a:buFont typeface="Arial" panose="020B0604020202020204" pitchFamily="34" charset="0"/>
              <a:buChar char="•"/>
            </a:pPr>
            <a:r>
              <a:rPr lang="en-US" dirty="0"/>
              <a:t>Not yet digitized</a:t>
            </a:r>
            <a:r>
              <a:rPr lang="en-US" baseline="0" dirty="0"/>
              <a:t> – not </a:t>
            </a:r>
            <a:r>
              <a:rPr lang="en-US" dirty="0"/>
              <a:t>available electronically or as</a:t>
            </a:r>
            <a:r>
              <a:rPr lang="en-US" baseline="0" dirty="0"/>
              <a:t> data layer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GWQS are </a:t>
            </a:r>
            <a:r>
              <a:rPr lang="en-US" dirty="0"/>
              <a:t>not self-executing. Implemented</a:t>
            </a:r>
            <a:r>
              <a:rPr lang="en-US" baseline="0" dirty="0"/>
              <a:t> via regulatory programs, primarily Site Remediation and NJPDES DGW</a:t>
            </a:r>
            <a:endParaRPr lang="en-US" dirty="0"/>
          </a:p>
          <a:p>
            <a:pPr marL="171450" lvl="0" indent="-1714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E19357-5B85-45DC-B51A-403FFC35DB2E}" type="slidenum">
              <a:rPr lang="en-US" smtClean="0"/>
              <a:t>20</a:t>
            </a:fld>
            <a:endParaRPr lang="en-US" dirty="0"/>
          </a:p>
        </p:txBody>
      </p:sp>
    </p:spTree>
    <p:extLst>
      <p:ext uri="{BB962C8B-B14F-4D97-AF65-F5344CB8AC3E}">
        <p14:creationId xmlns:p14="http://schemas.microsoft.com/office/powerpoint/2010/main" val="2420425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Class II includes all ground waters not designated as Class I or Class III. Clas</a:t>
            </a:r>
            <a:r>
              <a:rPr lang="en-US" sz="1200" baseline="0" dirty="0"/>
              <a:t>s II-B criteria are same as Class II-A.</a:t>
            </a:r>
            <a:endParaRPr lang="en-US" sz="120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Class II criteria are health-based concentrations of constituents above which the water would pose an unacceptable risk for drinking water.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Derived to protect public health without consideration of analytical feasibility, treatability, and cost.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Reflect the most recent toxicological information to ensure adequate protection. </a:t>
            </a:r>
          </a:p>
        </p:txBody>
      </p:sp>
      <p:sp>
        <p:nvSpPr>
          <p:cNvPr id="4" name="Slide Number Placeholder 3"/>
          <p:cNvSpPr>
            <a:spLocks noGrp="1"/>
          </p:cNvSpPr>
          <p:nvPr>
            <p:ph type="sldNum" sz="quarter" idx="10"/>
          </p:nvPr>
        </p:nvSpPr>
        <p:spPr/>
        <p:txBody>
          <a:bodyPr/>
          <a:lstStyle/>
          <a:p>
            <a:fld id="{D5E19357-5B85-45DC-B51A-403FFC35DB2E}" type="slidenum">
              <a:rPr lang="en-US" smtClean="0"/>
              <a:t>21</a:t>
            </a:fld>
            <a:endParaRPr lang="en-US" dirty="0"/>
          </a:p>
        </p:txBody>
      </p:sp>
    </p:spTree>
    <p:extLst>
      <p:ext uri="{BB962C8B-B14F-4D97-AF65-F5344CB8AC3E}">
        <p14:creationId xmlns:p14="http://schemas.microsoft.com/office/powerpoint/2010/main" val="2611854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GWQS include criteria for 192 constituents for</a:t>
            </a:r>
            <a:r>
              <a:rPr lang="en-US" sz="1200" kern="1200" baseline="0" dirty="0">
                <a:solidFill>
                  <a:schemeClr val="tx1"/>
                </a:solidFill>
                <a:effectLst/>
                <a:latin typeface="+mn-lt"/>
                <a:ea typeface="+mn-ea"/>
                <a:cs typeface="+mn-cs"/>
              </a:rPr>
              <a:t> Class II-A (Appendix Table 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ground water quality standard (constituent standard) is the higher of the health-based ground water quality criterion and the corresponding PQL.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PQL represents the lowest concentration of a constituent that can be reliably achieved among laboratories within specified limits of precision and accuracy during routine laboratory operating conditions (i.e., the lowest quantifiable concentration).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5E19357-5B85-45DC-B51A-403FFC35DB2E}" type="slidenum">
              <a:rPr lang="en-US" smtClean="0"/>
              <a:t>22</a:t>
            </a:fld>
            <a:endParaRPr lang="en-US" dirty="0"/>
          </a:p>
        </p:txBody>
      </p:sp>
    </p:spTree>
    <p:extLst>
      <p:ext uri="{BB962C8B-B14F-4D97-AF65-F5344CB8AC3E}">
        <p14:creationId xmlns:p14="http://schemas.microsoft.com/office/powerpoint/2010/main" val="331292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5623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5E19357-5B85-45DC-B51A-403FFC35DB2E}" type="slidenum">
              <a:rPr lang="en-US" smtClean="0"/>
              <a:t>23</a:t>
            </a:fld>
            <a:endParaRPr lang="en-US" dirty="0"/>
          </a:p>
        </p:txBody>
      </p:sp>
    </p:spTree>
    <p:extLst>
      <p:ext uri="{BB962C8B-B14F-4D97-AF65-F5344CB8AC3E}">
        <p14:creationId xmlns:p14="http://schemas.microsoft.com/office/powerpoint/2010/main" val="2240258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14350">
              <a:buFont typeface="Arial" panose="020B0604020202020204" pitchFamily="34" charset="0"/>
              <a:buChar char="•"/>
              <a:defRPr/>
            </a:pPr>
            <a:r>
              <a:rPr lang="en-US" dirty="0"/>
              <a:t>There are currently 23 interim specific criteria posted on the Department’s Web site at </a:t>
            </a:r>
            <a:r>
              <a:rPr lang="en-US" u="sng" dirty="0">
                <a:hlinkClick r:id="rId3"/>
              </a:rPr>
              <a:t>http://www.state.nj.us/dep/wms/bears/gwqs_interim_criteria_table.htm</a:t>
            </a:r>
            <a:r>
              <a:rPr lang="en-US" dirty="0"/>
              <a:t>. </a:t>
            </a:r>
          </a:p>
          <a:p>
            <a:pPr marL="171441" indent="-171441" defTabSz="914350">
              <a:buFont typeface="Arial" panose="020B0604020202020204" pitchFamily="34" charset="0"/>
              <a:buChar char="•"/>
              <a:defRPr/>
            </a:pPr>
            <a:r>
              <a:rPr lang="en-US" dirty="0"/>
              <a:t>The Interim Criteria table also includes the Department’s determination of carcinogenicity (i.e., which of the Appendix Table 2 interim generic criteria apply) for 10 additional constituents.</a:t>
            </a:r>
          </a:p>
          <a:p>
            <a:pPr defTabSz="914350">
              <a:defRPr/>
            </a:pPr>
            <a:endParaRPr lang="en-US" dirty="0"/>
          </a:p>
          <a:p>
            <a:endParaRPr lang="en-US" dirty="0"/>
          </a:p>
        </p:txBody>
      </p:sp>
      <p:sp>
        <p:nvSpPr>
          <p:cNvPr id="4" name="Slide Number Placeholder 3"/>
          <p:cNvSpPr>
            <a:spLocks noGrp="1"/>
          </p:cNvSpPr>
          <p:nvPr>
            <p:ph type="sldNum" sz="quarter" idx="10"/>
          </p:nvPr>
        </p:nvSpPr>
        <p:spPr/>
        <p:txBody>
          <a:bodyPr/>
          <a:lstStyle/>
          <a:p>
            <a:fld id="{D5E19357-5B85-45DC-B51A-403FFC35DB2E}" type="slidenum">
              <a:rPr lang="en-US" smtClean="0"/>
              <a:t>24</a:t>
            </a:fld>
            <a:endParaRPr lang="en-US" dirty="0"/>
          </a:p>
        </p:txBody>
      </p:sp>
    </p:spTree>
    <p:extLst>
      <p:ext uri="{BB962C8B-B14F-4D97-AF65-F5344CB8AC3E}">
        <p14:creationId xmlns:p14="http://schemas.microsoft.com/office/powerpoint/2010/main" val="3520456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5E19357-5B85-45DC-B51A-403FFC35DB2E}" type="slidenum">
              <a:rPr lang="en-US" smtClean="0"/>
              <a:t>25</a:t>
            </a:fld>
            <a:endParaRPr lang="en-US" dirty="0"/>
          </a:p>
        </p:txBody>
      </p:sp>
    </p:spTree>
    <p:extLst>
      <p:ext uri="{BB962C8B-B14F-4D97-AF65-F5344CB8AC3E}">
        <p14:creationId xmlns:p14="http://schemas.microsoft.com/office/powerpoint/2010/main" val="775504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Last major</a:t>
            </a:r>
            <a:r>
              <a:rPr lang="en-US" baseline="0" dirty="0"/>
              <a:t> amendments were in 2005; </a:t>
            </a:r>
            <a:r>
              <a:rPr lang="en-US" dirty="0"/>
              <a:t>Current</a:t>
            </a:r>
            <a:r>
              <a:rPr lang="en-US" baseline="0" dirty="0"/>
              <a:t> rules were readopted without change in 2014; expire in 2021</a:t>
            </a:r>
          </a:p>
          <a:p>
            <a:pPr marL="171450" indent="-171450">
              <a:buFont typeface="Arial" panose="020B0604020202020204" pitchFamily="34" charset="0"/>
              <a:buChar char="•"/>
            </a:pPr>
            <a:r>
              <a:rPr lang="en-US" baseline="0" dirty="0"/>
              <a:t>Need to determine if changes in the derivation of toxicity factors for other standards trigger changes to GWQS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EPA’s Final Updated Ambient Water Quality Criteria for the Protection of Human Health [EPA-HQ-OW-2014-0135; FRL-9929-85-OW] (see 80 FR 36986)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SRP’s Stakeholder process recently conducted to inform development of proposed amendments to the New Jersey Remediation Standards at N.J.A.C. 7:26D (see </a:t>
            </a:r>
            <a:r>
              <a:rPr lang="en-US" sz="1200" u="sng" kern="1200" dirty="0">
                <a:solidFill>
                  <a:schemeClr val="tx1"/>
                </a:solidFill>
                <a:effectLst/>
                <a:latin typeface="+mn-lt"/>
                <a:ea typeface="+mn-ea"/>
                <a:cs typeface="+mn-cs"/>
                <a:hlinkClick r:id="rId3"/>
              </a:rPr>
              <a:t>http://www.nj.gov/dep/workgroups/srp.html</a:t>
            </a:r>
            <a:r>
              <a:rPr lang="en-US" sz="1200" kern="120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2016 Stakeholder</a:t>
            </a:r>
            <a:r>
              <a:rPr lang="en-US" baseline="0" dirty="0"/>
              <a:t> process s</a:t>
            </a:r>
            <a:r>
              <a:rPr lang="en-US" dirty="0"/>
              <a:t>tated in public</a:t>
            </a:r>
            <a:r>
              <a:rPr lang="en-US" baseline="0" dirty="0"/>
              <a:t> notice announcing denial of p</a:t>
            </a:r>
            <a:r>
              <a:rPr lang="en-US" dirty="0"/>
              <a:t>etition for rulemaking for new</a:t>
            </a:r>
            <a:r>
              <a:rPr lang="en-US" baseline="0" dirty="0"/>
              <a:t> criterion and PQL for BCEE. </a:t>
            </a:r>
            <a:r>
              <a:rPr lang="en-US" dirty="0"/>
              <a:t>(see 9/21/15 NJR): </a:t>
            </a:r>
            <a:r>
              <a:rPr lang="en-US" sz="1200" kern="1200" dirty="0">
                <a:solidFill>
                  <a:schemeClr val="tx1"/>
                </a:solidFill>
                <a:effectLst/>
                <a:latin typeface="+mn-lt"/>
                <a:ea typeface="+mn-ea"/>
                <a:cs typeface="+mn-cs"/>
              </a:rPr>
              <a:t>“The Department will be reviewing this new information, and intends to initiate a stakeholder process in 2016 to gather additional information to determine if updates to any of the health-based criteria or PQLs are warranted based on current scientific information, which would subsequently be proposed as amendments to the GWQS rules.”</a:t>
            </a:r>
          </a:p>
          <a:p>
            <a:endParaRPr lang="en-US" dirty="0"/>
          </a:p>
        </p:txBody>
      </p:sp>
      <p:sp>
        <p:nvSpPr>
          <p:cNvPr id="4" name="Slide Number Placeholder 3"/>
          <p:cNvSpPr>
            <a:spLocks noGrp="1"/>
          </p:cNvSpPr>
          <p:nvPr>
            <p:ph type="sldNum" sz="quarter" idx="10"/>
          </p:nvPr>
        </p:nvSpPr>
        <p:spPr/>
        <p:txBody>
          <a:bodyPr/>
          <a:lstStyle/>
          <a:p>
            <a:fld id="{D5E19357-5B85-45DC-B51A-403FFC35DB2E}" type="slidenum">
              <a:rPr lang="en-US" smtClean="0"/>
              <a:t>28</a:t>
            </a:fld>
            <a:endParaRPr lang="en-US" dirty="0"/>
          </a:p>
        </p:txBody>
      </p:sp>
    </p:spTree>
    <p:extLst>
      <p:ext uri="{BB962C8B-B14F-4D97-AF65-F5344CB8AC3E}">
        <p14:creationId xmlns:p14="http://schemas.microsoft.com/office/powerpoint/2010/main" val="327717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0AC52F8-2EFE-4BB3-8DDF-EB83E252C7A7}"/>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F2102F29-042D-4448-AA31-FBD2CCC04779}"/>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6563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CWA required revisions to SWQS every 3 years.  </a:t>
            </a:r>
          </a:p>
          <a:p>
            <a:pPr>
              <a:lnSpc>
                <a:spcPct val="200000"/>
              </a:lnSpc>
            </a:pPr>
            <a:r>
              <a:rPr lang="en-US" dirty="0"/>
              <a:t>Any criteria or policy recommendations by EPA must be incorporated in SWQS within 3 years or provide justification.</a:t>
            </a:r>
          </a:p>
          <a:p>
            <a:r>
              <a:rPr lang="en-US" dirty="0"/>
              <a:t>NJ is working with EPA since 2012 to draft revisions to the SWQS.</a:t>
            </a:r>
          </a:p>
          <a:p>
            <a:endParaRPr lang="en-US" dirty="0"/>
          </a:p>
        </p:txBody>
      </p:sp>
      <p:sp>
        <p:nvSpPr>
          <p:cNvPr id="4" name="Slide Number Placeholder 3"/>
          <p:cNvSpPr>
            <a:spLocks noGrp="1"/>
          </p:cNvSpPr>
          <p:nvPr>
            <p:ph type="sldNum" sz="quarter" idx="10"/>
          </p:nvPr>
        </p:nvSpPr>
        <p:spPr/>
        <p:txBody>
          <a:bodyPr/>
          <a:lstStyle/>
          <a:p>
            <a:pPr>
              <a:defRPr/>
            </a:pPr>
            <a:fld id="{D73B714F-9F90-4BFC-9CD7-CFE62AFFC50C}" type="slidenum">
              <a:rPr lang="en-US" altLang="en-US" smtClean="0"/>
              <a:pPr>
                <a:defRPr/>
              </a:pPr>
              <a:t>6</a:t>
            </a:fld>
            <a:endParaRPr lang="en-US" altLang="en-US"/>
          </a:p>
        </p:txBody>
      </p:sp>
    </p:spTree>
    <p:extLst>
      <p:ext uri="{BB962C8B-B14F-4D97-AF65-F5344CB8AC3E}">
        <p14:creationId xmlns:p14="http://schemas.microsoft.com/office/powerpoint/2010/main" val="204886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dirty="0">
                <a:latin typeface="+mj-lt"/>
              </a:rPr>
              <a:t>Recreational criteria – 2012</a:t>
            </a:r>
          </a:p>
          <a:p>
            <a:r>
              <a:rPr lang="en-US" altLang="en-US" dirty="0">
                <a:latin typeface="+mj-lt"/>
              </a:rPr>
              <a:t>Ammonia – 2013</a:t>
            </a:r>
          </a:p>
          <a:p>
            <a:r>
              <a:rPr lang="en-US" altLang="en-US" dirty="0">
                <a:latin typeface="+mj-lt"/>
              </a:rPr>
              <a:t>HH toxics criteria - 2015</a:t>
            </a:r>
          </a:p>
          <a:p>
            <a:r>
              <a:rPr lang="en-US" altLang="en-US" dirty="0">
                <a:latin typeface="+mj-lt"/>
              </a:rPr>
              <a:t>WQSV – 2015</a:t>
            </a:r>
          </a:p>
          <a:p>
            <a:r>
              <a:rPr lang="en-US" dirty="0">
                <a:latin typeface="+mj-lt"/>
              </a:rPr>
              <a:t>Portions of nutrient criteria not approved by EPA.</a:t>
            </a:r>
          </a:p>
          <a:p>
            <a:r>
              <a:rPr lang="en-US" dirty="0">
                <a:latin typeface="+mj-lt"/>
              </a:rPr>
              <a:t>Protecting downstream uses already practiced however, would like to codify</a:t>
            </a:r>
          </a:p>
          <a:p>
            <a:r>
              <a:rPr lang="en-US" dirty="0">
                <a:latin typeface="+mj-lt"/>
              </a:rPr>
              <a:t>Held 2 stakeholder meetings in 2015</a:t>
            </a:r>
          </a:p>
          <a:p>
            <a:endParaRPr lang="en-US" dirty="0">
              <a:latin typeface="+mj-lt"/>
            </a:endParaRPr>
          </a:p>
        </p:txBody>
      </p:sp>
      <p:sp>
        <p:nvSpPr>
          <p:cNvPr id="43012" name="Slide Number Placeholder 3"/>
          <p:cNvSpPr>
            <a:spLocks noGrp="1"/>
          </p:cNvSpPr>
          <p:nvPr>
            <p:ph type="sldNum" sz="quarter" idx="5"/>
          </p:nvPr>
        </p:nvSpPr>
        <p:spPr>
          <a:noFill/>
        </p:spPr>
        <p:txBody>
          <a:bodyPr/>
          <a:lstStyle>
            <a:lvl1pPr>
              <a:defRPr sz="2000">
                <a:solidFill>
                  <a:schemeClr val="tx1"/>
                </a:solidFill>
                <a:latin typeface="Arial" charset="0"/>
              </a:defRPr>
            </a:lvl1pPr>
            <a:lvl2pPr marL="742800" indent="-285692">
              <a:defRPr sz="2000">
                <a:solidFill>
                  <a:schemeClr val="tx1"/>
                </a:solidFill>
                <a:latin typeface="Arial" charset="0"/>
              </a:defRPr>
            </a:lvl2pPr>
            <a:lvl3pPr marL="1142770" indent="-228555">
              <a:defRPr sz="2000">
                <a:solidFill>
                  <a:schemeClr val="tx1"/>
                </a:solidFill>
                <a:latin typeface="Arial" charset="0"/>
              </a:defRPr>
            </a:lvl3pPr>
            <a:lvl4pPr marL="1599876" indent="-228555">
              <a:defRPr sz="2000">
                <a:solidFill>
                  <a:schemeClr val="tx1"/>
                </a:solidFill>
                <a:latin typeface="Arial" charset="0"/>
              </a:defRPr>
            </a:lvl4pPr>
            <a:lvl5pPr marL="2056985" indent="-228555">
              <a:defRPr sz="2000">
                <a:solidFill>
                  <a:schemeClr val="tx1"/>
                </a:solidFill>
                <a:latin typeface="Arial" charset="0"/>
              </a:defRPr>
            </a:lvl5pPr>
            <a:lvl6pPr marL="2514093" indent="-228555" eaLnBrk="0" fontAlgn="base" hangingPunct="0">
              <a:spcBef>
                <a:spcPct val="0"/>
              </a:spcBef>
              <a:spcAft>
                <a:spcPct val="0"/>
              </a:spcAft>
              <a:defRPr sz="2000">
                <a:solidFill>
                  <a:schemeClr val="tx1"/>
                </a:solidFill>
                <a:latin typeface="Arial" charset="0"/>
              </a:defRPr>
            </a:lvl6pPr>
            <a:lvl7pPr marL="2971200" indent="-228555" eaLnBrk="0" fontAlgn="base" hangingPunct="0">
              <a:spcBef>
                <a:spcPct val="0"/>
              </a:spcBef>
              <a:spcAft>
                <a:spcPct val="0"/>
              </a:spcAft>
              <a:defRPr sz="2000">
                <a:solidFill>
                  <a:schemeClr val="tx1"/>
                </a:solidFill>
                <a:latin typeface="Arial" charset="0"/>
              </a:defRPr>
            </a:lvl7pPr>
            <a:lvl8pPr marL="3428308" indent="-228555" eaLnBrk="0" fontAlgn="base" hangingPunct="0">
              <a:spcBef>
                <a:spcPct val="0"/>
              </a:spcBef>
              <a:spcAft>
                <a:spcPct val="0"/>
              </a:spcAft>
              <a:defRPr sz="2000">
                <a:solidFill>
                  <a:schemeClr val="tx1"/>
                </a:solidFill>
                <a:latin typeface="Arial" charset="0"/>
              </a:defRPr>
            </a:lvl8pPr>
            <a:lvl9pPr marL="3885415" indent="-228555" eaLnBrk="0" fontAlgn="base" hangingPunct="0">
              <a:spcBef>
                <a:spcPct val="0"/>
              </a:spcBef>
              <a:spcAft>
                <a:spcPct val="0"/>
              </a:spcAft>
              <a:defRPr sz="2000">
                <a:solidFill>
                  <a:schemeClr val="tx1"/>
                </a:solidFill>
                <a:latin typeface="Arial" charset="0"/>
              </a:defRPr>
            </a:lvl9pPr>
          </a:lstStyle>
          <a:p>
            <a:fld id="{4F9BF247-A143-435E-A801-DA84A4E980C6}" type="slidenum">
              <a:rPr lang="en-US" altLang="en-US" sz="1200"/>
              <a:pPr/>
              <a:t>7</a:t>
            </a:fld>
            <a:endParaRPr lang="en-US" altLang="en-US" sz="1200"/>
          </a:p>
        </p:txBody>
      </p:sp>
    </p:spTree>
    <p:extLst>
      <p:ext uri="{BB962C8B-B14F-4D97-AF65-F5344CB8AC3E}">
        <p14:creationId xmlns:p14="http://schemas.microsoft.com/office/powerpoint/2010/main" val="280895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975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solidFill>
                  <a:schemeClr val="bg1">
                    <a:lumMod val="50000"/>
                  </a:schemeClr>
                </a:solidFill>
              </a:rPr>
              <a:t>Great tool to implement arsenic criteria where natural background levels are much higher than criteria.</a:t>
            </a:r>
          </a:p>
          <a:p>
            <a:pPr defTabSz="897301">
              <a:defRPr/>
            </a:pPr>
            <a:r>
              <a:rPr lang="en-US" dirty="0"/>
              <a:t>No approved technology for measuring or treating to the criteria levels.</a:t>
            </a:r>
          </a:p>
          <a:p>
            <a:pPr defTabSz="897301">
              <a:defRPr/>
            </a:pPr>
            <a:r>
              <a:rPr lang="en-US" dirty="0"/>
              <a:t>WQSV once adopted will become WQ criteria and has to be approved by EPA before implementation.</a:t>
            </a:r>
          </a:p>
          <a:p>
            <a:pPr defTabSz="897301">
              <a:defRPr/>
            </a:pPr>
            <a:r>
              <a:rPr lang="en-US" dirty="0">
                <a:solidFill>
                  <a:schemeClr val="bg1">
                    <a:lumMod val="50000"/>
                  </a:schemeClr>
                </a:solidFill>
              </a:rPr>
              <a:t>EPA reviews the WQSV during reevaluation and as part of triennial review.</a:t>
            </a:r>
          </a:p>
        </p:txBody>
      </p:sp>
      <p:sp>
        <p:nvSpPr>
          <p:cNvPr id="4" name="Slide Number Placeholder 3"/>
          <p:cNvSpPr>
            <a:spLocks noGrp="1"/>
          </p:cNvSpPr>
          <p:nvPr>
            <p:ph type="sldNum" sz="quarter" idx="10"/>
          </p:nvPr>
        </p:nvSpPr>
        <p:spPr/>
        <p:txBody>
          <a:bodyPr/>
          <a:lstStyle/>
          <a:p>
            <a:fld id="{D5E19357-5B85-45DC-B51A-403FFC35DB2E}" type="slidenum">
              <a:rPr lang="en-US" smtClean="0"/>
              <a:t>10</a:t>
            </a:fld>
            <a:endParaRPr lang="en-US" dirty="0"/>
          </a:p>
        </p:txBody>
      </p:sp>
    </p:spTree>
    <p:extLst>
      <p:ext uri="{BB962C8B-B14F-4D97-AF65-F5344CB8AC3E}">
        <p14:creationId xmlns:p14="http://schemas.microsoft.com/office/powerpoint/2010/main" val="87608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Invitees: EPA, permittees (AEA, Clean water council); consultants (</a:t>
            </a:r>
            <a:r>
              <a:rPr lang="en-US" dirty="0" err="1"/>
              <a:t>Klienfelder</a:t>
            </a:r>
            <a:r>
              <a:rPr lang="en-US" dirty="0"/>
              <a:t>, Princeton Hydro, </a:t>
            </a:r>
            <a:r>
              <a:rPr lang="en-US" dirty="0" err="1"/>
              <a:t>Najarian</a:t>
            </a:r>
            <a:r>
              <a:rPr lang="en-US" dirty="0"/>
              <a:t> Assoc.); academia (Stevens Institute)</a:t>
            </a:r>
          </a:p>
          <a:p>
            <a:r>
              <a:rPr lang="en-US" dirty="0"/>
              <a:t>With the help of workgroup, the Department will identify permittees, effluent concentrations, background concentrations, term</a:t>
            </a:r>
            <a:r>
              <a:rPr lang="en-US"/>
              <a:t>, HAC, etc.</a:t>
            </a:r>
            <a:endParaRPr lang="en-US" dirty="0"/>
          </a:p>
          <a:p>
            <a:r>
              <a:rPr lang="en-US" dirty="0"/>
              <a:t>Selected Hackettstown MUA and Middlesex county MUA for bench-scale study </a:t>
            </a:r>
          </a:p>
          <a:p>
            <a:r>
              <a:rPr lang="en-US" dirty="0"/>
              <a:t>Prof. Meng has 3 decades research experience in arsenic treatment technology.</a:t>
            </a:r>
          </a:p>
          <a:p>
            <a:r>
              <a:rPr lang="en-US" dirty="0"/>
              <a:t>On-site bench scale studies will be performed at Hackettstown MUA and Middlesex county MUA.</a:t>
            </a:r>
          </a:p>
          <a:p>
            <a:endParaRPr lang="en-US" dirty="0"/>
          </a:p>
        </p:txBody>
      </p:sp>
      <p:sp>
        <p:nvSpPr>
          <p:cNvPr id="4" name="Slide Number Placeholder 3"/>
          <p:cNvSpPr>
            <a:spLocks noGrp="1"/>
          </p:cNvSpPr>
          <p:nvPr>
            <p:ph type="sldNum" sz="quarter" idx="10"/>
          </p:nvPr>
        </p:nvSpPr>
        <p:spPr/>
        <p:txBody>
          <a:bodyPr/>
          <a:lstStyle/>
          <a:p>
            <a:fld id="{D5E19357-5B85-45DC-B51A-403FFC35DB2E}" type="slidenum">
              <a:rPr lang="en-US" smtClean="0"/>
              <a:t>11</a:t>
            </a:fld>
            <a:endParaRPr lang="en-US" dirty="0"/>
          </a:p>
        </p:txBody>
      </p:sp>
    </p:spTree>
    <p:extLst>
      <p:ext uri="{BB962C8B-B14F-4D97-AF65-F5344CB8AC3E}">
        <p14:creationId xmlns:p14="http://schemas.microsoft.com/office/powerpoint/2010/main" val="308902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“Exceptional water supply significance” </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a water supply system that serves a population greater than 100,000, including any reservoirs and their natural tributaries from source to the reservoir. </a:t>
            </a:r>
          </a:p>
          <a:p>
            <a:pPr defTabSz="931774">
              <a:defRPr/>
            </a:pPr>
            <a:endParaRPr lang="en-US" dirty="0"/>
          </a:p>
          <a:p>
            <a:pPr defTabSz="931774">
              <a:defRPr/>
            </a:pPr>
            <a:r>
              <a:rPr lang="en-US" b="1" dirty="0"/>
              <a:t>“Exceptional ecological significance” :</a:t>
            </a:r>
          </a:p>
          <a:p>
            <a:pPr defTabSz="931774">
              <a:defRPr/>
            </a:pPr>
            <a:endParaRPr lang="en-US" dirty="0"/>
          </a:p>
          <a:p>
            <a:pPr defTabSz="931774">
              <a:defRPr/>
            </a:pPr>
            <a:r>
              <a:rPr lang="en-US" dirty="0"/>
              <a:t> 1. Waterbodies with suitable habitat verified by the Department to support Bog Turtle, Brook Floater, Dwarf Wedge mussel, Eastern Pond mussel, Eastern Lamp mussel, Green Floater, and/or Triangle Floater and documented occurrence(s) of at least one of these species verified by the Department for inclusion in the Natural Heritage Program; or </a:t>
            </a:r>
          </a:p>
          <a:p>
            <a:pPr defTabSz="931774">
              <a:defRPr/>
            </a:pPr>
            <a:endParaRPr lang="en-US" dirty="0"/>
          </a:p>
          <a:p>
            <a:pPr defTabSz="931774">
              <a:defRPr/>
            </a:pPr>
            <a:r>
              <a:rPr lang="en-US" dirty="0"/>
              <a:t>2. A waterbody supporting an exceptional aquatic community as demonstrated by a nonimpaired benthic macroinvertebrate community as measured by the Department’s Rapid Bioassessment Protocol (see http://www.state.nj.us/dep/wms/bfbm/rbpinfo.html) and at least two of the following factors: </a:t>
            </a:r>
          </a:p>
          <a:p>
            <a:pPr defTabSz="931774">
              <a:defRPr/>
            </a:pPr>
            <a:r>
              <a:rPr lang="en-US" dirty="0" err="1"/>
              <a:t>i</a:t>
            </a:r>
            <a:r>
              <a:rPr lang="en-US" dirty="0"/>
              <a:t>. Optimal habitat as measured by the Department’s Stream Habitat Assessment (see http://www.state.nj.us/dep/wms/bfbm/rbpinfo.html); ii. Excellent fish community as measured by the Fish Index of Biotic Integrity (see http://www.state.nj.us/dep/wms/bfbm/fishibi.html); iii. Water quality data that demonstrates compliance with aquatic life criteria pursuant to N.J.A.C. 7:9B-1.14(d) for dissolved oxygen, temperature, total phosphorus, and total suspended solids; or iv. Impervious surface that is: (1) less than two percent for a HUC 14 of five square miles; or (2) less than or equal to 10 percent for a HUC 14 of greater than or equal to five square miles. </a:t>
            </a:r>
          </a:p>
          <a:p>
            <a:pPr defTabSz="931774">
              <a:defRPr/>
            </a:pPr>
            <a:endParaRPr lang="en-US" dirty="0"/>
          </a:p>
          <a:p>
            <a:pPr defTabSz="931774">
              <a:defRPr/>
            </a:pPr>
            <a:endParaRPr lang="en-US" dirty="0"/>
          </a:p>
          <a:p>
            <a:endParaRPr lang="en-US" dirty="0"/>
          </a:p>
        </p:txBody>
      </p:sp>
    </p:spTree>
    <p:extLst>
      <p:ext uri="{BB962C8B-B14F-4D97-AF65-F5344CB8AC3E}">
        <p14:creationId xmlns:p14="http://schemas.microsoft.com/office/powerpoint/2010/main" val="3766040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B3F671-D51E-4FD7-8C1D-32ADA3D6D97D}" type="datetime1">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13609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B8099-C1AC-4BB7-9874-B53DBE8F194B}" type="datetime1">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389278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F65626-920C-4F4F-B2E6-D9D58FACC21E}" type="datetime1">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4912313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6E473D-2F4D-4AAF-A4C0-A99EB9F3D981}" type="datetime1">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015D45-0FBD-48B8-B052-DC63884A13D8}"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84928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DA5F45-66A9-46BE-8A9D-046E0B74B48D}" type="datetime1">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1094255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9F65626-920C-4F4F-B2E6-D9D58FACC21E}" type="datetime1">
              <a:rPr lang="en-US" smtClean="0"/>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8823990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9F65626-920C-4F4F-B2E6-D9D58FACC21E}" type="datetime1">
              <a:rPr lang="en-US" smtClean="0"/>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6196347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5E707-32A3-44B3-9A8C-B57A65CEEB8A}" type="datetime1">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128075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91F8C-CBD8-4E86-A11B-0A4FBC67E5B4}" type="datetime1">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384392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D015-8369-4ACC-B9F7-C541E6BA5C8B}"/>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Table Placeholder 2">
            <a:extLst>
              <a:ext uri="{FF2B5EF4-FFF2-40B4-BE49-F238E27FC236}">
                <a16:creationId xmlns:a16="http://schemas.microsoft.com/office/drawing/2014/main" id="{041C1C75-C01B-45BB-AB59-C1639CA5FAC6}"/>
              </a:ext>
            </a:extLst>
          </p:cNvPr>
          <p:cNvSpPr>
            <a:spLocks noGrp="1"/>
          </p:cNvSpPr>
          <p:nvPr>
            <p:ph type="tbl" idx="1"/>
          </p:nvPr>
        </p:nvSpPr>
        <p:spPr>
          <a:xfrm>
            <a:off x="838200" y="1825625"/>
            <a:ext cx="10515600" cy="4351338"/>
          </a:xfrm>
          <a:prstGeom prst="rect">
            <a:avLst/>
          </a:prstGeom>
        </p:spPr>
        <p:txBody>
          <a:bodyPr/>
          <a:lstStyle/>
          <a:p>
            <a:endParaRPr lang="en-US"/>
          </a:p>
        </p:txBody>
      </p:sp>
    </p:spTree>
    <p:extLst>
      <p:ext uri="{BB962C8B-B14F-4D97-AF65-F5344CB8AC3E}">
        <p14:creationId xmlns:p14="http://schemas.microsoft.com/office/powerpoint/2010/main" val="3557881966"/>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99FE-6A31-48A3-AC1E-D893128F0D80}"/>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A63A80F-6F70-4C7D-AA25-56EEAA3AAC97}"/>
              </a:ext>
            </a:extLst>
          </p:cNvPr>
          <p:cNvSpPr>
            <a:spLocks noGrp="1"/>
          </p:cNvSpPr>
          <p:nvPr>
            <p:ph type="body"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D33918-AB1B-44A6-8CCF-C62F31EDCAD4}"/>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079549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A3B84-3AF2-4EBF-AC79-DFCE7C8992CA}" type="datetime1">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366069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67AEC4-4B15-4577-A16C-2FE64CB7756E}" type="datetime1">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62282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F816AB-D65D-4E31-A7C4-5DC0E0A2F2BC}" type="datetime1">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108711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F254-A41F-44C2-B3EF-03BC7AC278DE}" type="datetime1">
              <a:rPr lang="en-US" smtClean="0"/>
              <a:t>11/16/2018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277898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4B8B8A-066E-4D0E-93BA-8E1CA8E09741}" type="datetime1">
              <a:rPr lang="en-US" smtClean="0"/>
              <a:t>11/16/2018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90283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D4A6AA4-6751-4D4A-826B-3BAA47E14917}" type="datetime1">
              <a:rPr lang="en-US" smtClean="0"/>
              <a:t>11/16/2018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243810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048C7E-90CE-4136-9FDB-7A5F8690D648}" type="datetime1">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152751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5616E0-4689-4606-99DB-361FB600A991}" type="datetime1">
              <a:rPr lang="en-US" smtClean="0"/>
              <a:t>11/16/2018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015D45-0FBD-48B8-B052-DC63884A13D8}" type="slidenum">
              <a:rPr lang="en-US" smtClean="0"/>
              <a:t>‹#›</a:t>
            </a:fld>
            <a:endParaRPr lang="en-US" dirty="0"/>
          </a:p>
        </p:txBody>
      </p:sp>
    </p:spTree>
    <p:extLst>
      <p:ext uri="{BB962C8B-B14F-4D97-AF65-F5344CB8AC3E}">
        <p14:creationId xmlns:p14="http://schemas.microsoft.com/office/powerpoint/2010/main" val="149473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9F65626-920C-4F4F-B2E6-D9D58FACC21E}" type="datetime1">
              <a:rPr lang="en-US" smtClean="0"/>
              <a:t>11/16/2018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3015D45-0FBD-48B8-B052-DC63884A13D8}" type="slidenum">
              <a:rPr lang="en-US" smtClean="0"/>
              <a:t>‹#›</a:t>
            </a:fld>
            <a:endParaRPr lang="en-US" dirty="0"/>
          </a:p>
        </p:txBody>
      </p:sp>
    </p:spTree>
    <p:extLst>
      <p:ext uri="{BB962C8B-B14F-4D97-AF65-F5344CB8AC3E}">
        <p14:creationId xmlns:p14="http://schemas.microsoft.com/office/powerpoint/2010/main" val="315485018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ate.nj.us/dep/wms/bears/gwqs_interim_criteria_table.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hyperlink" Target="https://www.state.nj.us/dep/wms/bears/index.html" TargetMode="External"/><Relationship Id="rId2" Type="http://schemas.openxmlformats.org/officeDocument/2006/relationships/hyperlink" Target="http://www.nj.gov/dep/workgrou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1622297"/>
          </a:xfrm>
        </p:spPr>
        <p:txBody>
          <a:bodyPr>
            <a:noAutofit/>
          </a:bodyPr>
          <a:lstStyle/>
          <a:p>
            <a:pPr algn="ctr"/>
            <a:r>
              <a:rPr lang="en-US" sz="3200" dirty="0"/>
              <a:t>New Jersey Surface Water Quality and Ground Water Quality Standards Update</a:t>
            </a:r>
            <a:br>
              <a:rPr lang="en-US" sz="3200" dirty="0"/>
            </a:br>
            <a:r>
              <a:rPr lang="en-US" sz="3200" dirty="0"/>
              <a:t>November 16, 2018</a:t>
            </a:r>
          </a:p>
        </p:txBody>
      </p:sp>
      <p:sp>
        <p:nvSpPr>
          <p:cNvPr id="3" name="Subtitle 2"/>
          <p:cNvSpPr>
            <a:spLocks noGrp="1"/>
          </p:cNvSpPr>
          <p:nvPr>
            <p:ph type="subTitle" idx="1"/>
          </p:nvPr>
        </p:nvSpPr>
        <p:spPr>
          <a:xfrm>
            <a:off x="1975104" y="3429000"/>
            <a:ext cx="8363712" cy="2209800"/>
          </a:xfrm>
        </p:spPr>
        <p:txBody>
          <a:bodyPr>
            <a:noAutofit/>
          </a:bodyPr>
          <a:lstStyle/>
          <a:p>
            <a:pPr algn="ctr"/>
            <a:r>
              <a:rPr lang="en-US" sz="2800" b="1" dirty="0"/>
              <a:t>17</a:t>
            </a:r>
            <a:r>
              <a:rPr lang="en-US" sz="2800" b="1" baseline="30000" dirty="0"/>
              <a:t>TH</a:t>
            </a:r>
            <a:r>
              <a:rPr lang="en-US" sz="2800" b="1" dirty="0"/>
              <a:t> Annual Regulatory Update  Conference </a:t>
            </a:r>
          </a:p>
          <a:p>
            <a:pPr algn="ctr"/>
            <a:r>
              <a:rPr lang="en-US" sz="1800" dirty="0"/>
              <a:t>Kimberly Cenno, Bureau Chief &amp; Rachel White, </a:t>
            </a:r>
            <a:r>
              <a:rPr lang="en-US" sz="1800" dirty="0" err="1"/>
              <a:t>Env</a:t>
            </a:r>
            <a:r>
              <a:rPr lang="en-US" sz="1800" dirty="0"/>
              <a:t> specialist</a:t>
            </a:r>
          </a:p>
          <a:p>
            <a:pPr algn="ctr"/>
            <a:r>
              <a:rPr lang="en-US" sz="1800" dirty="0"/>
              <a:t>Bureau of Environmental Analysis, Restoration and Standards (BEARS)</a:t>
            </a:r>
          </a:p>
          <a:p>
            <a:pPr algn="ctr"/>
            <a:r>
              <a:rPr lang="en-US" sz="1800" dirty="0"/>
              <a:t>Division of Water Monitoring and Standards (WMS)</a:t>
            </a:r>
          </a:p>
          <a:p>
            <a:pPr algn="ctr"/>
            <a:r>
              <a:rPr lang="en-US" sz="1800" dirty="0"/>
              <a:t>New Jersey Department of Environmental Protection</a:t>
            </a:r>
          </a:p>
        </p:txBody>
      </p:sp>
    </p:spTree>
    <p:extLst>
      <p:ext uri="{BB962C8B-B14F-4D97-AF65-F5344CB8AC3E}">
        <p14:creationId xmlns:p14="http://schemas.microsoft.com/office/powerpoint/2010/main" val="72657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FCF9-116D-4668-98C1-5CC6BEB82301}"/>
              </a:ext>
            </a:extLst>
          </p:cNvPr>
          <p:cNvSpPr>
            <a:spLocks noGrp="1"/>
          </p:cNvSpPr>
          <p:nvPr>
            <p:ph type="title"/>
          </p:nvPr>
        </p:nvSpPr>
        <p:spPr>
          <a:xfrm>
            <a:off x="1676400" y="381000"/>
            <a:ext cx="8991600" cy="1143000"/>
          </a:xfrm>
        </p:spPr>
        <p:txBody>
          <a:bodyPr>
            <a:noAutofit/>
          </a:bodyPr>
          <a:lstStyle/>
          <a:p>
            <a:pPr algn="ctr"/>
            <a:r>
              <a:rPr lang="en-US" sz="4000" b="1" dirty="0"/>
              <a:t>Water Quality Standards Variance </a:t>
            </a:r>
            <a:r>
              <a:rPr lang="en-US" sz="3200" dirty="0"/>
              <a:t>(</a:t>
            </a:r>
            <a:r>
              <a:rPr lang="en-US" sz="3200" dirty="0">
                <a:latin typeface="Times New Roman" panose="02020603050405020304" pitchFamily="18" charset="0"/>
                <a:cs typeface="Times New Roman" panose="02020603050405020304" pitchFamily="18" charset="0"/>
              </a:rPr>
              <a:t>40 C.F.R. § 131.14)</a:t>
            </a:r>
            <a:endParaRPr lang="en-US" sz="3200" dirty="0"/>
          </a:p>
        </p:txBody>
      </p:sp>
      <p:sp>
        <p:nvSpPr>
          <p:cNvPr id="3" name="Content Placeholder 2">
            <a:extLst>
              <a:ext uri="{FF2B5EF4-FFF2-40B4-BE49-F238E27FC236}">
                <a16:creationId xmlns:a16="http://schemas.microsoft.com/office/drawing/2014/main" id="{5179531F-8D7C-4488-99CE-4A10B54CFB2F}"/>
              </a:ext>
            </a:extLst>
          </p:cNvPr>
          <p:cNvSpPr>
            <a:spLocks noGrp="1"/>
          </p:cNvSpPr>
          <p:nvPr>
            <p:ph idx="1"/>
          </p:nvPr>
        </p:nvSpPr>
        <p:spPr>
          <a:xfrm>
            <a:off x="897147" y="1752600"/>
            <a:ext cx="10524227" cy="4800600"/>
          </a:xfrm>
        </p:spPr>
        <p:txBody>
          <a:bodyPr>
            <a:normAutofit lnSpcReduction="10000"/>
          </a:bodyPr>
          <a:lstStyle/>
          <a:p>
            <a:pPr marL="0" indent="0" algn="just">
              <a:buNone/>
            </a:pPr>
            <a:r>
              <a:rPr lang="en-US" sz="2400" b="1" dirty="0">
                <a:solidFill>
                  <a:schemeClr val="accent4">
                    <a:lumMod val="10000"/>
                  </a:schemeClr>
                </a:solidFill>
              </a:rPr>
              <a:t>Definition</a:t>
            </a:r>
            <a:r>
              <a:rPr lang="en-US" sz="2400" dirty="0">
                <a:solidFill>
                  <a:schemeClr val="accent4">
                    <a:lumMod val="10000"/>
                  </a:schemeClr>
                </a:solidFill>
              </a:rPr>
              <a:t>: </a:t>
            </a:r>
            <a:r>
              <a:rPr lang="en-US" sz="2400" dirty="0"/>
              <a:t>A time-limited designated use and criterion for a specific pollutant(s) that reflect the highest attainable condition  (HAC) during the term of the WQS variance.</a:t>
            </a:r>
          </a:p>
          <a:p>
            <a:pPr marL="342900" indent="-342900"/>
            <a:r>
              <a:rPr lang="en-US" dirty="0"/>
              <a:t>WQSV must include: </a:t>
            </a:r>
          </a:p>
          <a:p>
            <a:pPr marL="800100" lvl="1" indent="-342900"/>
            <a:r>
              <a:rPr lang="en-US" dirty="0"/>
              <a:t>Parameter/pollutant</a:t>
            </a:r>
          </a:p>
          <a:p>
            <a:pPr marL="800100" lvl="1" indent="-342900"/>
            <a:r>
              <a:rPr lang="en-US" dirty="0"/>
              <a:t>Water body / waterbody segment(s)</a:t>
            </a:r>
          </a:p>
          <a:p>
            <a:pPr marL="800100" lvl="1" indent="-342900"/>
            <a:r>
              <a:rPr lang="en-US" dirty="0"/>
              <a:t>Permittee(s)</a:t>
            </a:r>
          </a:p>
          <a:p>
            <a:pPr marL="800100" lvl="1" indent="-342900"/>
            <a:r>
              <a:rPr lang="en-US" dirty="0"/>
              <a:t>Term / Duration (can be longer than 5 years)</a:t>
            </a:r>
          </a:p>
          <a:p>
            <a:pPr marL="1074420" lvl="2" indent="-342900"/>
            <a:r>
              <a:rPr lang="en-US" dirty="0"/>
              <a:t>HAC must be met at the end of the term</a:t>
            </a:r>
          </a:p>
          <a:p>
            <a:pPr marL="342900" indent="-342900"/>
            <a:r>
              <a:rPr lang="en-US" dirty="0"/>
              <a:t>WQSV is only for NJPDES implementation - Underlying use/criterion remains </a:t>
            </a:r>
          </a:p>
          <a:p>
            <a:pPr marL="342900" indent="-342900"/>
            <a:r>
              <a:rPr lang="en-US" dirty="0"/>
              <a:t>Reevaluated every 5 years after EPA approval</a:t>
            </a:r>
          </a:p>
          <a:p>
            <a:pPr marL="0" indent="0">
              <a:buNone/>
            </a:pPr>
            <a:endParaRPr lang="en-US" dirty="0"/>
          </a:p>
        </p:txBody>
      </p:sp>
    </p:spTree>
    <p:extLst>
      <p:ext uri="{BB962C8B-B14F-4D97-AF65-F5344CB8AC3E}">
        <p14:creationId xmlns:p14="http://schemas.microsoft.com/office/powerpoint/2010/main" val="66255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56C22-7ED0-4FB4-B948-8BC2CB5187C5}"/>
              </a:ext>
            </a:extLst>
          </p:cNvPr>
          <p:cNvSpPr>
            <a:spLocks noGrp="1"/>
          </p:cNvSpPr>
          <p:nvPr>
            <p:ph type="title"/>
          </p:nvPr>
        </p:nvSpPr>
        <p:spPr>
          <a:xfrm>
            <a:off x="1676400" y="609600"/>
            <a:ext cx="9656164" cy="780288"/>
          </a:xfrm>
        </p:spPr>
        <p:txBody>
          <a:bodyPr>
            <a:noAutofit/>
          </a:bodyPr>
          <a:lstStyle/>
          <a:p>
            <a:r>
              <a:rPr lang="en-US" sz="4000" b="1" dirty="0"/>
              <a:t>Water Quality Standards Variance</a:t>
            </a:r>
            <a:endParaRPr lang="en-US" sz="4000" dirty="0"/>
          </a:p>
        </p:txBody>
      </p:sp>
      <p:sp>
        <p:nvSpPr>
          <p:cNvPr id="3" name="Content Placeholder 2">
            <a:extLst>
              <a:ext uri="{FF2B5EF4-FFF2-40B4-BE49-F238E27FC236}">
                <a16:creationId xmlns:a16="http://schemas.microsoft.com/office/drawing/2014/main" id="{AD491D53-42C3-434A-8E1D-6EEFD96D059E}"/>
              </a:ext>
            </a:extLst>
          </p:cNvPr>
          <p:cNvSpPr>
            <a:spLocks noGrp="1"/>
          </p:cNvSpPr>
          <p:nvPr>
            <p:ph idx="1"/>
          </p:nvPr>
        </p:nvSpPr>
        <p:spPr>
          <a:xfrm>
            <a:off x="479685" y="1389889"/>
            <a:ext cx="11197653" cy="5087112"/>
          </a:xfrm>
        </p:spPr>
        <p:txBody>
          <a:bodyPr>
            <a:noAutofit/>
          </a:bodyPr>
          <a:lstStyle/>
          <a:p>
            <a:pPr marL="457200" indent="-457200"/>
            <a:r>
              <a:rPr lang="en-US" sz="2800" dirty="0"/>
              <a:t>Working with EPA and interested parties to develop WQSV for arsenic</a:t>
            </a:r>
          </a:p>
          <a:p>
            <a:pPr marL="457200" indent="-457200"/>
            <a:r>
              <a:rPr lang="en-US" sz="2800" dirty="0"/>
              <a:t>Established a workgroup to discuss options, solicit input, and formalize the process</a:t>
            </a:r>
          </a:p>
          <a:p>
            <a:pPr marL="822960" lvl="1" indent="-457200"/>
            <a:r>
              <a:rPr lang="en-US" sz="2600" dirty="0"/>
              <a:t>Kickoff Workgroup meeting held on September 2017 </a:t>
            </a:r>
          </a:p>
          <a:p>
            <a:pPr marL="822960" lvl="1" indent="-457200"/>
            <a:r>
              <a:rPr lang="en-US" sz="2600" dirty="0"/>
              <a:t>Identify qualifying permittees and data requirements </a:t>
            </a:r>
          </a:p>
          <a:p>
            <a:pPr marL="822960" lvl="1" indent="-457200"/>
            <a:r>
              <a:rPr lang="en-US" sz="2600" dirty="0"/>
              <a:t>Reevaluation requirements would enable any advances in technology or research</a:t>
            </a:r>
          </a:p>
          <a:p>
            <a:pPr marL="457200" indent="-457200"/>
            <a:r>
              <a:rPr lang="en-US" sz="2800" dirty="0"/>
              <a:t>Contract With Stevens Institute of Technology -   </a:t>
            </a:r>
            <a:r>
              <a:rPr lang="en-US" sz="2800" dirty="0" err="1"/>
              <a:t>benchscale</a:t>
            </a:r>
            <a:r>
              <a:rPr lang="en-US" sz="2800" dirty="0"/>
              <a:t> wastewater treatability study – Finish March 2019</a:t>
            </a:r>
          </a:p>
        </p:txBody>
      </p:sp>
      <p:sp>
        <p:nvSpPr>
          <p:cNvPr id="6" name="Slide Number Placeholder 5">
            <a:extLst>
              <a:ext uri="{FF2B5EF4-FFF2-40B4-BE49-F238E27FC236}">
                <a16:creationId xmlns:a16="http://schemas.microsoft.com/office/drawing/2014/main" id="{42E32DF6-09E1-4367-8B62-C95909EAA532}"/>
              </a:ext>
            </a:extLst>
          </p:cNvPr>
          <p:cNvSpPr>
            <a:spLocks noGrp="1"/>
          </p:cNvSpPr>
          <p:nvPr>
            <p:ph type="sldNum" sz="quarter" idx="4294967295"/>
          </p:nvPr>
        </p:nvSpPr>
        <p:spPr>
          <a:xfrm>
            <a:off x="9448800" y="6356351"/>
            <a:ext cx="762000" cy="365125"/>
          </a:xfrm>
          <a:prstGeom prst="rect">
            <a:avLst/>
          </a:prstGeom>
        </p:spPr>
        <p:txBody>
          <a:bodyPr/>
          <a:lstStyle/>
          <a:p>
            <a:fld id="{CA09582F-754C-416E-AA5A-C8EEB54D34D5}" type="slidenum">
              <a:rPr lang="en-US" smtClean="0"/>
              <a:t>11</a:t>
            </a:fld>
            <a:endParaRPr lang="en-US" dirty="0"/>
          </a:p>
        </p:txBody>
      </p:sp>
    </p:spTree>
    <p:extLst>
      <p:ext uri="{BB962C8B-B14F-4D97-AF65-F5344CB8AC3E}">
        <p14:creationId xmlns:p14="http://schemas.microsoft.com/office/powerpoint/2010/main" val="105470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BB7AAE-9942-4B35-95A1-5A37F9AB9607}"/>
              </a:ext>
            </a:extLst>
          </p:cNvPr>
          <p:cNvSpPr>
            <a:spLocks noGrp="1"/>
          </p:cNvSpPr>
          <p:nvPr>
            <p:ph type="title"/>
          </p:nvPr>
        </p:nvSpPr>
        <p:spPr>
          <a:xfrm>
            <a:off x="913775" y="174633"/>
            <a:ext cx="10364451" cy="1596177"/>
          </a:xfrm>
        </p:spPr>
        <p:txBody>
          <a:bodyPr/>
          <a:lstStyle/>
          <a:p>
            <a:r>
              <a:rPr lang="en-US" b="1" cap="none" dirty="0"/>
              <a:t>Category 1 Waters</a:t>
            </a:r>
          </a:p>
        </p:txBody>
      </p:sp>
      <p:sp>
        <p:nvSpPr>
          <p:cNvPr id="6" name="Content Placeholder 5">
            <a:extLst>
              <a:ext uri="{FF2B5EF4-FFF2-40B4-BE49-F238E27FC236}">
                <a16:creationId xmlns:a16="http://schemas.microsoft.com/office/drawing/2014/main" id="{9A7AA0D5-9EBF-4A0B-8329-A5378AFD9717}"/>
              </a:ext>
            </a:extLst>
          </p:cNvPr>
          <p:cNvSpPr>
            <a:spLocks noGrp="1"/>
          </p:cNvSpPr>
          <p:nvPr>
            <p:ph sz="quarter" idx="13"/>
          </p:nvPr>
        </p:nvSpPr>
        <p:spPr>
          <a:xfrm>
            <a:off x="818713" y="1523475"/>
            <a:ext cx="10554574" cy="4915168"/>
          </a:xfrm>
        </p:spPr>
        <p:txBody>
          <a:bodyPr>
            <a:normAutofit fontScale="92500" lnSpcReduction="20000"/>
          </a:bodyPr>
          <a:lstStyle/>
          <a:p>
            <a:pPr marL="457200" lvl="1" indent="0">
              <a:buNone/>
            </a:pPr>
            <a:r>
              <a:rPr lang="en-US" sz="3200" b="1" dirty="0"/>
              <a:t>N.J.A.C. 7:9B-1.4</a:t>
            </a:r>
          </a:p>
          <a:p>
            <a:pPr marL="457200" lvl="1" indent="0">
              <a:buNone/>
            </a:pPr>
            <a:r>
              <a:rPr lang="en-US" sz="2600" cap="none" dirty="0"/>
              <a:t>Category one waters are designated for protection from measurable changes in water quality based on one of the following reasons:</a:t>
            </a:r>
          </a:p>
          <a:p>
            <a:pPr lvl="1">
              <a:buClrTx/>
              <a:buSzPct val="100000"/>
              <a:buFont typeface="Wingdings" panose="05000000000000000000" pitchFamily="2" charset="2"/>
              <a:buChar char="Ø"/>
            </a:pPr>
            <a:r>
              <a:rPr lang="en-US" sz="2600" b="1" cap="none" dirty="0"/>
              <a:t> </a:t>
            </a:r>
            <a:r>
              <a:rPr lang="en-US" sz="3000" b="1" cap="none" dirty="0"/>
              <a:t>Exceptional Water Supply Significance</a:t>
            </a:r>
            <a:r>
              <a:rPr lang="en-US" sz="3000" cap="none" dirty="0"/>
              <a:t> </a:t>
            </a:r>
          </a:p>
          <a:p>
            <a:pPr lvl="1">
              <a:buClrTx/>
              <a:buSzPct val="100000"/>
              <a:buFont typeface="Wingdings" panose="05000000000000000000" pitchFamily="2" charset="2"/>
              <a:buChar char="Ø"/>
            </a:pPr>
            <a:r>
              <a:rPr lang="en-US" sz="3000" b="1" cap="none" dirty="0"/>
              <a:t> Exceptional Recreational Significance </a:t>
            </a:r>
          </a:p>
          <a:p>
            <a:pPr lvl="1">
              <a:buClrTx/>
              <a:buSzPct val="100000"/>
              <a:buFont typeface="Wingdings" panose="05000000000000000000" pitchFamily="2" charset="2"/>
              <a:buChar char="Ø"/>
            </a:pPr>
            <a:r>
              <a:rPr lang="en-US" sz="3000" b="1" cap="none" dirty="0"/>
              <a:t> Exceptional Ecological Significance</a:t>
            </a:r>
          </a:p>
          <a:p>
            <a:pPr lvl="2">
              <a:buClrTx/>
              <a:buFont typeface="Wingdings" panose="05000000000000000000" pitchFamily="2" charset="2"/>
              <a:buChar char="v"/>
            </a:pPr>
            <a:r>
              <a:rPr lang="en-US" sz="2600" cap="none" dirty="0"/>
              <a:t>Threatened &amp; Endangered species as identified in the rule</a:t>
            </a:r>
          </a:p>
          <a:p>
            <a:pPr lvl="2">
              <a:buClrTx/>
              <a:buFont typeface="Wingdings" panose="05000000000000000000" pitchFamily="2" charset="2"/>
              <a:buChar char="v"/>
            </a:pPr>
            <a:r>
              <a:rPr lang="en-US" sz="2600" cap="none" dirty="0"/>
              <a:t>Aquatic Community (Biology, Chemistry, Impervious cover and Habitat)</a:t>
            </a:r>
          </a:p>
          <a:p>
            <a:pPr lvl="1">
              <a:buClr>
                <a:schemeClr val="accent1"/>
              </a:buClr>
              <a:buSzPct val="100000"/>
              <a:buFont typeface="Wingdings" panose="05000000000000000000" pitchFamily="2" charset="2"/>
              <a:buChar char="Ø"/>
            </a:pPr>
            <a:r>
              <a:rPr lang="en-US" sz="2800" b="1" cap="none" dirty="0"/>
              <a:t> Exceptional Fisheries Resource(s)</a:t>
            </a:r>
            <a:r>
              <a:rPr lang="en-US" cap="none" dirty="0"/>
              <a:t> </a:t>
            </a:r>
          </a:p>
          <a:p>
            <a:pPr lvl="2">
              <a:buClr>
                <a:schemeClr val="tx2"/>
              </a:buClr>
              <a:buSzPct val="100000"/>
              <a:buFont typeface="Wingdings" panose="05000000000000000000" pitchFamily="2" charset="2"/>
              <a:buChar char="v"/>
            </a:pPr>
            <a:r>
              <a:rPr lang="en-US" sz="2600" cap="none" dirty="0"/>
              <a:t>Trout Production &amp; Unrestricted Shellfish Harvesting</a:t>
            </a:r>
          </a:p>
        </p:txBody>
      </p:sp>
    </p:spTree>
    <p:extLst>
      <p:ext uri="{BB962C8B-B14F-4D97-AF65-F5344CB8AC3E}">
        <p14:creationId xmlns:p14="http://schemas.microsoft.com/office/powerpoint/2010/main" val="2392447321"/>
      </p:ext>
    </p:extLst>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BB7AAE-9942-4B35-95A1-5A37F9AB9607}"/>
              </a:ext>
            </a:extLst>
          </p:cNvPr>
          <p:cNvSpPr>
            <a:spLocks noGrp="1"/>
          </p:cNvSpPr>
          <p:nvPr>
            <p:ph type="title"/>
          </p:nvPr>
        </p:nvSpPr>
        <p:spPr>
          <a:xfrm>
            <a:off x="810000" y="2016"/>
            <a:ext cx="10571998" cy="970450"/>
          </a:xfrm>
        </p:spPr>
        <p:txBody>
          <a:bodyPr/>
          <a:lstStyle/>
          <a:p>
            <a:r>
              <a:rPr lang="en-US" dirty="0"/>
              <a:t>Current C1 Waters</a:t>
            </a:r>
          </a:p>
        </p:txBody>
      </p:sp>
      <p:graphicFrame>
        <p:nvGraphicFramePr>
          <p:cNvPr id="7" name="Chart 6">
            <a:extLst>
              <a:ext uri="{FF2B5EF4-FFF2-40B4-BE49-F238E27FC236}">
                <a16:creationId xmlns:a16="http://schemas.microsoft.com/office/drawing/2014/main" id="{9F7F57C0-7E28-4620-BA16-B4E513DA491E}"/>
              </a:ext>
            </a:extLst>
          </p:cNvPr>
          <p:cNvGraphicFramePr/>
          <p:nvPr>
            <p:extLst>
              <p:ext uri="{D42A27DB-BD31-4B8C-83A1-F6EECF244321}">
                <p14:modId xmlns:p14="http://schemas.microsoft.com/office/powerpoint/2010/main" val="756500214"/>
              </p:ext>
            </p:extLst>
          </p:nvPr>
        </p:nvGraphicFramePr>
        <p:xfrm>
          <a:off x="6306576" y="1185306"/>
          <a:ext cx="5629275" cy="3457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85CBBCB6-7B33-4088-982F-32CCB8ABB2FD}"/>
              </a:ext>
            </a:extLst>
          </p:cNvPr>
          <p:cNvGraphicFramePr>
            <a:graphicFrameLocks noGrp="1"/>
          </p:cNvGraphicFramePr>
          <p:nvPr>
            <p:extLst>
              <p:ext uri="{D42A27DB-BD31-4B8C-83A1-F6EECF244321}">
                <p14:modId xmlns:p14="http://schemas.microsoft.com/office/powerpoint/2010/main" val="2798336317"/>
              </p:ext>
            </p:extLst>
          </p:nvPr>
        </p:nvGraphicFramePr>
        <p:xfrm>
          <a:off x="6175886" y="4626635"/>
          <a:ext cx="5890654" cy="1790700"/>
        </p:xfrm>
        <a:graphic>
          <a:graphicData uri="http://schemas.openxmlformats.org/drawingml/2006/table">
            <a:tbl>
              <a:tblPr firstRow="1" firstCol="1" bandRow="1">
                <a:solidFill>
                  <a:schemeClr val="bg1"/>
                </a:solidFill>
                <a:tableStyleId>{5C22544A-7EE6-4342-B048-85BDC9FD1C3A}</a:tableStyleId>
              </a:tblPr>
              <a:tblGrid>
                <a:gridCol w="1304206">
                  <a:extLst>
                    <a:ext uri="{9D8B030D-6E8A-4147-A177-3AD203B41FA5}">
                      <a16:colId xmlns:a16="http://schemas.microsoft.com/office/drawing/2014/main" val="20000"/>
                    </a:ext>
                  </a:extLst>
                </a:gridCol>
                <a:gridCol w="2383436">
                  <a:extLst>
                    <a:ext uri="{9D8B030D-6E8A-4147-A177-3AD203B41FA5}">
                      <a16:colId xmlns:a16="http://schemas.microsoft.com/office/drawing/2014/main" val="20001"/>
                    </a:ext>
                  </a:extLst>
                </a:gridCol>
                <a:gridCol w="2203012">
                  <a:extLst>
                    <a:ext uri="{9D8B030D-6E8A-4147-A177-3AD203B41FA5}">
                      <a16:colId xmlns:a16="http://schemas.microsoft.com/office/drawing/2014/main" val="20002"/>
                    </a:ext>
                  </a:extLst>
                </a:gridCol>
              </a:tblGrid>
              <a:tr h="571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Categories</a:t>
                      </a:r>
                      <a:endParaRPr lang="en-US" sz="1800" dirty="0">
                        <a:effectLst/>
                        <a:latin typeface="Times New Roman"/>
                      </a:endParaRPr>
                    </a:p>
                  </a:txBody>
                  <a:tcPr marL="68580" marR="68580" marT="0" marB="0" anchor="b"/>
                </a:tc>
                <a:tc>
                  <a:txBody>
                    <a:bodyPr/>
                    <a:lstStyle/>
                    <a:p>
                      <a:pPr marL="0" marR="0" algn="ctr">
                        <a:spcBef>
                          <a:spcPts val="0"/>
                        </a:spcBef>
                        <a:spcAft>
                          <a:spcPts val="0"/>
                        </a:spcAft>
                      </a:pPr>
                      <a:r>
                        <a:rPr lang="en-US" sz="1800" dirty="0">
                          <a:effectLst/>
                        </a:rPr>
                        <a:t>Current River miles </a:t>
                      </a:r>
                      <a:endParaRPr lang="en-US" sz="18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800" dirty="0">
                          <a:effectLst/>
                        </a:rPr>
                        <a:t>Percentage</a:t>
                      </a:r>
                      <a:endParaRPr lang="en-US" sz="1800" dirty="0">
                        <a:effectLst/>
                        <a:latin typeface="Times New Roman"/>
                        <a:ea typeface="Times New Roman"/>
                      </a:endParaRPr>
                    </a:p>
                  </a:txBody>
                  <a:tcPr marL="68580" marR="68580" marT="0" marB="0" anchor="b"/>
                </a:tc>
                <a:extLst>
                  <a:ext uri="{0D108BD9-81ED-4DB2-BD59-A6C34878D82A}">
                    <a16:rowId xmlns:a16="http://schemas.microsoft.com/office/drawing/2014/main" val="10000"/>
                  </a:ext>
                </a:extLst>
              </a:tr>
              <a:tr h="285750">
                <a:tc>
                  <a:txBody>
                    <a:bodyPr/>
                    <a:lstStyle/>
                    <a:p>
                      <a:pPr marL="0" marR="0">
                        <a:spcBef>
                          <a:spcPts val="0"/>
                        </a:spcBef>
                        <a:spcAft>
                          <a:spcPts val="0"/>
                        </a:spcAft>
                      </a:pPr>
                      <a:r>
                        <a:rPr lang="en-US" sz="1800" dirty="0">
                          <a:effectLst/>
                        </a:rPr>
                        <a:t>ONRW</a:t>
                      </a:r>
                      <a:endParaRPr lang="en-US" sz="18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a:effectLst/>
                        </a:rPr>
                        <a:t>3526.68</a:t>
                      </a:r>
                      <a:endParaRPr lang="en-US" sz="2000" dirty="0">
                        <a:effectLst/>
                        <a:latin typeface="Times New Roman"/>
                        <a:ea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15.0</a:t>
                      </a:r>
                      <a:endParaRPr lang="en-US" sz="2000" dirty="0">
                        <a:effectLst/>
                        <a:latin typeface="Times New Roman"/>
                        <a:ea typeface="Times New Roman"/>
                      </a:endParaRPr>
                    </a:p>
                  </a:txBody>
                  <a:tcPr marL="68580" marR="68580" marT="0" marB="0" anchor="b"/>
                </a:tc>
                <a:extLst>
                  <a:ext uri="{0D108BD9-81ED-4DB2-BD59-A6C34878D82A}">
                    <a16:rowId xmlns:a16="http://schemas.microsoft.com/office/drawing/2014/main" val="10001"/>
                  </a:ext>
                </a:extLst>
              </a:tr>
              <a:tr h="285750">
                <a:tc>
                  <a:txBody>
                    <a:bodyPr/>
                    <a:lstStyle/>
                    <a:p>
                      <a:pPr marL="0" marR="0">
                        <a:spcBef>
                          <a:spcPts val="0"/>
                        </a:spcBef>
                        <a:spcAft>
                          <a:spcPts val="0"/>
                        </a:spcAft>
                      </a:pPr>
                      <a:r>
                        <a:rPr lang="en-US" sz="1800" dirty="0">
                          <a:effectLst/>
                        </a:rPr>
                        <a:t>C1</a:t>
                      </a:r>
                      <a:endParaRPr lang="en-US" sz="18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a:effectLst/>
                        </a:rPr>
                        <a:t>6813.17</a:t>
                      </a:r>
                      <a:endParaRPr lang="en-US" sz="2000" dirty="0">
                        <a:effectLst/>
                        <a:latin typeface="Times New Roman"/>
                        <a:ea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29.0</a:t>
                      </a:r>
                      <a:endParaRPr lang="en-US" sz="2000" dirty="0">
                        <a:effectLst/>
                        <a:latin typeface="Times New Roman"/>
                        <a:ea typeface="Times New Roman"/>
                      </a:endParaRPr>
                    </a:p>
                  </a:txBody>
                  <a:tcPr marL="68580" marR="68580" marT="0" marB="0" anchor="b"/>
                </a:tc>
                <a:extLst>
                  <a:ext uri="{0D108BD9-81ED-4DB2-BD59-A6C34878D82A}">
                    <a16:rowId xmlns:a16="http://schemas.microsoft.com/office/drawing/2014/main" val="10002"/>
                  </a:ext>
                </a:extLst>
              </a:tr>
              <a:tr h="285750">
                <a:tc>
                  <a:txBody>
                    <a:bodyPr/>
                    <a:lstStyle/>
                    <a:p>
                      <a:pPr marL="0" marR="0">
                        <a:spcBef>
                          <a:spcPts val="0"/>
                        </a:spcBef>
                        <a:spcAft>
                          <a:spcPts val="0"/>
                        </a:spcAft>
                      </a:pPr>
                      <a:r>
                        <a:rPr lang="en-US" sz="1800" dirty="0">
                          <a:effectLst/>
                        </a:rPr>
                        <a:t>C2</a:t>
                      </a:r>
                      <a:endParaRPr lang="en-US" sz="1800" dirty="0">
                        <a:effectLst/>
                        <a:latin typeface="Times New Roman"/>
                        <a:ea typeface="Times New Roman"/>
                      </a:endParaRPr>
                    </a:p>
                  </a:txBody>
                  <a:tcPr marL="68580" marR="68580" marT="0" marB="0" anchor="b">
                    <a:lnB w="5715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13181.35</a:t>
                      </a:r>
                      <a:endParaRPr lang="en-US" sz="2000" dirty="0">
                        <a:effectLst/>
                        <a:latin typeface="Times New Roman"/>
                        <a:ea typeface="Times New Roman"/>
                      </a:endParaRPr>
                    </a:p>
                  </a:txBody>
                  <a:tcPr marL="68580" marR="68580" marT="0" marB="0" anchor="b">
                    <a:lnB w="571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56.0</a:t>
                      </a:r>
                      <a:endParaRPr lang="en-US" sz="2000" dirty="0">
                        <a:effectLst/>
                        <a:latin typeface="Times New Roman"/>
                        <a:ea typeface="Times New Roman"/>
                      </a:endParaRPr>
                    </a:p>
                  </a:txBody>
                  <a:tcPr marL="68580" marR="68580" marT="0" marB="0" anchor="b">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85750">
                <a:tc>
                  <a:txBody>
                    <a:bodyPr/>
                    <a:lstStyle/>
                    <a:p>
                      <a:pPr marL="0" marR="0">
                        <a:spcBef>
                          <a:spcPts val="0"/>
                        </a:spcBef>
                        <a:spcAft>
                          <a:spcPts val="0"/>
                        </a:spcAft>
                      </a:pPr>
                      <a:r>
                        <a:rPr lang="en-US" sz="1800" dirty="0">
                          <a:effectLst/>
                        </a:rPr>
                        <a:t>Total</a:t>
                      </a:r>
                      <a:endParaRPr lang="en-US" sz="18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b="1" dirty="0">
                          <a:effectLst/>
                        </a:rPr>
                        <a:t>23521.20</a:t>
                      </a:r>
                      <a:endParaRPr lang="en-US" sz="2000" b="1"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effectLst/>
                          <a:latin typeface="Century Gothic" panose="020B0502020202020204" pitchFamily="34" charset="0"/>
                        </a:rPr>
                        <a:t>100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9" name="Picture 2">
            <a:extLst>
              <a:ext uri="{FF2B5EF4-FFF2-40B4-BE49-F238E27FC236}">
                <a16:creationId xmlns:a16="http://schemas.microsoft.com/office/drawing/2014/main" id="{316C5DA1-2884-4840-9AF2-E76CE46A5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69" y="710259"/>
            <a:ext cx="5064323" cy="614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799234"/>
      </p:ext>
    </p:extLst>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lumMod val="9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E705-FEFA-49D1-A9EB-5047084E3CE3}"/>
              </a:ext>
            </a:extLst>
          </p:cNvPr>
          <p:cNvSpPr>
            <a:spLocks noGrp="1"/>
          </p:cNvSpPr>
          <p:nvPr>
            <p:ph type="title"/>
          </p:nvPr>
        </p:nvSpPr>
        <p:spPr>
          <a:xfrm>
            <a:off x="875674" y="117936"/>
            <a:ext cx="10364451" cy="873399"/>
          </a:xfrm>
        </p:spPr>
        <p:txBody>
          <a:bodyPr>
            <a:normAutofit/>
          </a:bodyPr>
          <a:lstStyle/>
          <a:p>
            <a:r>
              <a:rPr lang="en-US" b="1" u="sng" cap="none" dirty="0">
                <a:solidFill>
                  <a:schemeClr val="accent3">
                    <a:lumMod val="75000"/>
                  </a:schemeClr>
                </a:solidFill>
              </a:rPr>
              <a:t>EES C1 Water Aquatic Community Evaluation Process</a:t>
            </a:r>
          </a:p>
        </p:txBody>
      </p:sp>
      <p:graphicFrame>
        <p:nvGraphicFramePr>
          <p:cNvPr id="5" name="Content Placeholder 4">
            <a:extLst>
              <a:ext uri="{FF2B5EF4-FFF2-40B4-BE49-F238E27FC236}">
                <a16:creationId xmlns:a16="http://schemas.microsoft.com/office/drawing/2014/main" id="{78304093-C456-434D-8591-A1C76E83DC88}"/>
              </a:ext>
            </a:extLst>
          </p:cNvPr>
          <p:cNvGraphicFramePr>
            <a:graphicFrameLocks noGrp="1"/>
          </p:cNvGraphicFramePr>
          <p:nvPr>
            <p:ph sz="quarter" idx="13"/>
            <p:extLst>
              <p:ext uri="{D42A27DB-BD31-4B8C-83A1-F6EECF244321}">
                <p14:modId xmlns:p14="http://schemas.microsoft.com/office/powerpoint/2010/main" val="1684677673"/>
              </p:ext>
            </p:extLst>
          </p:nvPr>
        </p:nvGraphicFramePr>
        <p:xfrm>
          <a:off x="312821" y="264695"/>
          <a:ext cx="11598441" cy="6593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61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5E4CD5-5386-439D-B210-B726868A7D91}"/>
              </a:ext>
            </a:extLst>
          </p:cNvPr>
          <p:cNvSpPr>
            <a:spLocks noGrp="1"/>
          </p:cNvSpPr>
          <p:nvPr>
            <p:ph type="title"/>
          </p:nvPr>
        </p:nvSpPr>
        <p:spPr>
          <a:xfrm>
            <a:off x="-1801387" y="-65008"/>
            <a:ext cx="11001699" cy="970450"/>
          </a:xfrm>
        </p:spPr>
        <p:txBody>
          <a:bodyPr/>
          <a:lstStyle/>
          <a:p>
            <a:r>
              <a:rPr lang="en-US" b="1" cap="none" dirty="0"/>
              <a:t>					Potential C1 Upgrades</a:t>
            </a:r>
          </a:p>
        </p:txBody>
      </p:sp>
      <p:sp>
        <p:nvSpPr>
          <p:cNvPr id="2" name="Slide Number Placeholder 1">
            <a:extLst>
              <a:ext uri="{FF2B5EF4-FFF2-40B4-BE49-F238E27FC236}">
                <a16:creationId xmlns:a16="http://schemas.microsoft.com/office/drawing/2014/main" id="{DBC2123C-4F7C-4E24-9DA0-C65F475F7DD7}"/>
              </a:ext>
            </a:extLst>
          </p:cNvPr>
          <p:cNvSpPr>
            <a:spLocks noGrp="1"/>
          </p:cNvSpPr>
          <p:nvPr>
            <p:ph type="sldNum" sz="quarter" idx="12"/>
          </p:nvPr>
        </p:nvSpPr>
        <p:spPr>
          <a:xfrm>
            <a:off x="6299058" y="6489406"/>
            <a:ext cx="764215" cy="365125"/>
          </a:xfrm>
        </p:spPr>
        <p:txBody>
          <a:bodyPr/>
          <a:lstStyle/>
          <a:p>
            <a:fld id="{D3015D45-0FBD-48B8-B052-DC63884A13D8}" type="slidenum">
              <a:rPr lang="en-US" smtClean="0"/>
              <a:t>15</a:t>
            </a:fld>
            <a:endParaRPr lang="en-US" dirty="0"/>
          </a:p>
        </p:txBody>
      </p:sp>
      <p:sp>
        <p:nvSpPr>
          <p:cNvPr id="8" name="Content Placeholder 5">
            <a:extLst>
              <a:ext uri="{FF2B5EF4-FFF2-40B4-BE49-F238E27FC236}">
                <a16:creationId xmlns:a16="http://schemas.microsoft.com/office/drawing/2014/main" id="{54FFE648-724A-4143-B24F-1B09C6F47EB7}"/>
              </a:ext>
            </a:extLst>
          </p:cNvPr>
          <p:cNvSpPr txBox="1">
            <a:spLocks/>
          </p:cNvSpPr>
          <p:nvPr/>
        </p:nvSpPr>
        <p:spPr>
          <a:xfrm>
            <a:off x="3145536" y="1460622"/>
            <a:ext cx="7242048" cy="510947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schemeClr val="accent1">
                  <a:lumMod val="50000"/>
                </a:schemeClr>
              </a:buClr>
              <a:buFont typeface="Wingdings" panose="05000000000000000000" pitchFamily="2" charset="2"/>
              <a:buChar char="Ø"/>
            </a:pPr>
            <a:r>
              <a:rPr lang="en-US" sz="2800" b="1" cap="none" dirty="0"/>
              <a:t>C1 EES </a:t>
            </a:r>
            <a:r>
              <a:rPr lang="en-US" sz="2800" b="1" cap="none" dirty="0">
                <a:latin typeface="Arial" panose="020B0604020202020204" pitchFamily="34" charset="0"/>
                <a:cs typeface="Arial" panose="020B0604020202020204" pitchFamily="34" charset="0"/>
              </a:rPr>
              <a:t>→</a:t>
            </a:r>
            <a:r>
              <a:rPr lang="en-US" sz="2800" b="1" cap="none" dirty="0"/>
              <a:t> </a:t>
            </a:r>
            <a:r>
              <a:rPr lang="en-US" sz="2800" b="1" dirty="0"/>
              <a:t>A</a:t>
            </a:r>
            <a:r>
              <a:rPr lang="en-US" sz="2800" b="1" cap="none" dirty="0"/>
              <a:t>quatic </a:t>
            </a:r>
            <a:r>
              <a:rPr lang="en-US" sz="2800" b="1" dirty="0"/>
              <a:t>C</a:t>
            </a:r>
            <a:r>
              <a:rPr lang="en-US" sz="2800" b="1" cap="none" dirty="0"/>
              <a:t>ommunity</a:t>
            </a:r>
          </a:p>
          <a:p>
            <a:pPr lvl="1">
              <a:spcBef>
                <a:spcPts val="0"/>
              </a:spcBef>
              <a:buClr>
                <a:schemeClr val="accent1">
                  <a:lumMod val="50000"/>
                </a:schemeClr>
              </a:buClr>
              <a:buFont typeface="Wingdings" panose="05000000000000000000" pitchFamily="2" charset="2"/>
              <a:buChar char="v"/>
            </a:pPr>
            <a:r>
              <a:rPr lang="en-US" sz="2800" dirty="0"/>
              <a:t> 46 </a:t>
            </a:r>
            <a:r>
              <a:rPr lang="en-US" sz="2800" cap="none" dirty="0"/>
              <a:t>Stream Segments = </a:t>
            </a:r>
            <a:r>
              <a:rPr lang="en-US" sz="2800" dirty="0"/>
              <a:t>596.9 </a:t>
            </a:r>
            <a:r>
              <a:rPr lang="en-US" sz="2800" cap="none" dirty="0"/>
              <a:t>River Miles</a:t>
            </a:r>
          </a:p>
          <a:p>
            <a:pPr>
              <a:buClr>
                <a:schemeClr val="accent1">
                  <a:lumMod val="50000"/>
                </a:schemeClr>
              </a:buClr>
              <a:buFont typeface="Wingdings" panose="05000000000000000000" pitchFamily="2" charset="2"/>
              <a:buChar char="Ø"/>
            </a:pPr>
            <a:r>
              <a:rPr lang="en-US" sz="2800" b="1" dirty="0"/>
              <a:t>C1 EES </a:t>
            </a:r>
            <a:r>
              <a:rPr lang="en-US" sz="2800" b="1" dirty="0">
                <a:latin typeface="Arial" panose="020B0604020202020204" pitchFamily="34" charset="0"/>
                <a:cs typeface="Arial" panose="020B0604020202020204" pitchFamily="34" charset="0"/>
              </a:rPr>
              <a:t>→</a:t>
            </a:r>
            <a:r>
              <a:rPr lang="en-US" sz="2800" b="1" dirty="0"/>
              <a:t> </a:t>
            </a:r>
            <a:r>
              <a:rPr lang="en-US" sz="2800" b="1" cap="none" dirty="0"/>
              <a:t>Threatened &amp; Endangered</a:t>
            </a:r>
          </a:p>
          <a:p>
            <a:pPr lvl="1">
              <a:spcBef>
                <a:spcPts val="0"/>
              </a:spcBef>
              <a:buClr>
                <a:schemeClr val="accent1">
                  <a:lumMod val="50000"/>
                </a:schemeClr>
              </a:buClr>
              <a:buFont typeface="Wingdings" panose="05000000000000000000" pitchFamily="2" charset="2"/>
              <a:buChar char="v"/>
            </a:pPr>
            <a:r>
              <a:rPr lang="en-US" sz="2800" cap="none" dirty="0"/>
              <a:t>18 Stream Segments =136 River Miles</a:t>
            </a:r>
          </a:p>
          <a:p>
            <a:pPr>
              <a:buClr>
                <a:schemeClr val="accent1">
                  <a:lumMod val="50000"/>
                </a:schemeClr>
              </a:buClr>
              <a:buFont typeface="Wingdings" panose="05000000000000000000" pitchFamily="2" charset="2"/>
              <a:buChar char="v"/>
            </a:pPr>
            <a:r>
              <a:rPr lang="en-US" sz="2800" b="1" cap="none" dirty="0"/>
              <a:t>C1 EFR </a:t>
            </a:r>
            <a:r>
              <a:rPr lang="en-US" sz="2800" b="1" cap="none" dirty="0">
                <a:latin typeface="Arial" panose="020B0604020202020204" pitchFamily="34" charset="0"/>
                <a:cs typeface="Arial" panose="020B0604020202020204" pitchFamily="34" charset="0"/>
              </a:rPr>
              <a:t>→</a:t>
            </a:r>
            <a:r>
              <a:rPr lang="en-US" sz="2800" b="1" cap="none" dirty="0"/>
              <a:t> Trout Production </a:t>
            </a:r>
          </a:p>
          <a:p>
            <a:pPr lvl="1">
              <a:spcBef>
                <a:spcPts val="0"/>
              </a:spcBef>
              <a:buClr>
                <a:schemeClr val="accent1">
                  <a:lumMod val="50000"/>
                </a:schemeClr>
              </a:buClr>
              <a:buFont typeface="Wingdings" panose="05000000000000000000" pitchFamily="2" charset="2"/>
              <a:buChar char="v"/>
            </a:pPr>
            <a:r>
              <a:rPr lang="en-US" sz="2800" dirty="0"/>
              <a:t>11 </a:t>
            </a:r>
            <a:r>
              <a:rPr lang="en-US" sz="2800" cap="none" dirty="0"/>
              <a:t>Stream Segments </a:t>
            </a:r>
            <a:r>
              <a:rPr lang="en-US" sz="2800" dirty="0"/>
              <a:t>= 53 </a:t>
            </a:r>
            <a:r>
              <a:rPr lang="en-US" sz="2800" cap="none" dirty="0"/>
              <a:t>River Miles</a:t>
            </a:r>
          </a:p>
          <a:p>
            <a:pPr marL="457200" lvl="1" indent="0">
              <a:buClr>
                <a:schemeClr val="accent1">
                  <a:lumMod val="50000"/>
                </a:schemeClr>
              </a:buClr>
              <a:buNone/>
            </a:pPr>
            <a:endParaRPr lang="en-US" sz="2000" cap="none" dirty="0"/>
          </a:p>
        </p:txBody>
      </p:sp>
      <p:graphicFrame>
        <p:nvGraphicFramePr>
          <p:cNvPr id="12" name="Table 11">
            <a:extLst>
              <a:ext uri="{FF2B5EF4-FFF2-40B4-BE49-F238E27FC236}">
                <a16:creationId xmlns:a16="http://schemas.microsoft.com/office/drawing/2014/main" id="{8E9A2228-D631-46BD-AB8F-32AFAF649AE7}"/>
              </a:ext>
            </a:extLst>
          </p:cNvPr>
          <p:cNvGraphicFramePr>
            <a:graphicFrameLocks noGrp="1"/>
          </p:cNvGraphicFramePr>
          <p:nvPr>
            <p:extLst>
              <p:ext uri="{D42A27DB-BD31-4B8C-83A1-F6EECF244321}">
                <p14:modId xmlns:p14="http://schemas.microsoft.com/office/powerpoint/2010/main" val="1343639673"/>
              </p:ext>
            </p:extLst>
          </p:nvPr>
        </p:nvGraphicFramePr>
        <p:xfrm>
          <a:off x="715561" y="4983138"/>
          <a:ext cx="10488887" cy="1790700"/>
        </p:xfrm>
        <a:graphic>
          <a:graphicData uri="http://schemas.openxmlformats.org/drawingml/2006/table">
            <a:tbl>
              <a:tblPr firstRow="1" firstCol="1" bandRow="1">
                <a:solidFill>
                  <a:schemeClr val="bg1"/>
                </a:solidFill>
                <a:tableStyleId>{5C22544A-7EE6-4342-B048-85BDC9FD1C3A}</a:tableStyleId>
              </a:tblPr>
              <a:tblGrid>
                <a:gridCol w="2322267">
                  <a:extLst>
                    <a:ext uri="{9D8B030D-6E8A-4147-A177-3AD203B41FA5}">
                      <a16:colId xmlns:a16="http://schemas.microsoft.com/office/drawing/2014/main" val="20000"/>
                    </a:ext>
                  </a:extLst>
                </a:gridCol>
                <a:gridCol w="4243941">
                  <a:extLst>
                    <a:ext uri="{9D8B030D-6E8A-4147-A177-3AD203B41FA5}">
                      <a16:colId xmlns:a16="http://schemas.microsoft.com/office/drawing/2014/main" val="20001"/>
                    </a:ext>
                  </a:extLst>
                </a:gridCol>
                <a:gridCol w="3922679">
                  <a:extLst>
                    <a:ext uri="{9D8B030D-6E8A-4147-A177-3AD203B41FA5}">
                      <a16:colId xmlns:a16="http://schemas.microsoft.com/office/drawing/2014/main" val="20002"/>
                    </a:ext>
                  </a:extLst>
                </a:gridCol>
              </a:tblGrid>
              <a:tr h="571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Categories</a:t>
                      </a:r>
                      <a:endParaRPr lang="en-US" sz="1800" dirty="0">
                        <a:effectLst/>
                        <a:latin typeface="Times New Roman"/>
                      </a:endParaRPr>
                    </a:p>
                  </a:txBody>
                  <a:tcPr marL="68580" marR="68580" marT="0" marB="0" anchor="b"/>
                </a:tc>
                <a:tc>
                  <a:txBody>
                    <a:bodyPr/>
                    <a:lstStyle/>
                    <a:p>
                      <a:pPr marL="0" marR="0" algn="ctr">
                        <a:spcBef>
                          <a:spcPts val="0"/>
                        </a:spcBef>
                        <a:spcAft>
                          <a:spcPts val="0"/>
                        </a:spcAft>
                      </a:pPr>
                      <a:r>
                        <a:rPr lang="en-US" sz="1800" dirty="0">
                          <a:effectLst/>
                        </a:rPr>
                        <a:t>River miles </a:t>
                      </a:r>
                      <a:endParaRPr lang="en-US" sz="18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1800" dirty="0">
                          <a:effectLst/>
                        </a:rPr>
                        <a:t>Percentage</a:t>
                      </a:r>
                      <a:endParaRPr lang="en-US" sz="1800" dirty="0">
                        <a:effectLst/>
                        <a:latin typeface="Times New Roman"/>
                        <a:ea typeface="Times New Roman"/>
                      </a:endParaRPr>
                    </a:p>
                  </a:txBody>
                  <a:tcPr marL="68580" marR="68580" marT="0" marB="0" anchor="b"/>
                </a:tc>
                <a:extLst>
                  <a:ext uri="{0D108BD9-81ED-4DB2-BD59-A6C34878D82A}">
                    <a16:rowId xmlns:a16="http://schemas.microsoft.com/office/drawing/2014/main" val="10000"/>
                  </a:ext>
                </a:extLst>
              </a:tr>
              <a:tr h="285750">
                <a:tc>
                  <a:txBody>
                    <a:bodyPr/>
                    <a:lstStyle/>
                    <a:p>
                      <a:pPr marL="0" marR="0">
                        <a:spcBef>
                          <a:spcPts val="0"/>
                        </a:spcBef>
                        <a:spcAft>
                          <a:spcPts val="0"/>
                        </a:spcAft>
                      </a:pPr>
                      <a:r>
                        <a:rPr lang="en-US" sz="1800" dirty="0">
                          <a:effectLst/>
                        </a:rPr>
                        <a:t>ONRW</a:t>
                      </a:r>
                      <a:endParaRPr lang="en-US" sz="18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a:effectLst/>
                        </a:rPr>
                        <a:t>3,526.68</a:t>
                      </a:r>
                      <a:endParaRPr lang="en-US" sz="2000" dirty="0">
                        <a:effectLst/>
                        <a:latin typeface="Times New Roman"/>
                        <a:ea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15.0</a:t>
                      </a:r>
                      <a:endParaRPr lang="en-US" sz="2000" dirty="0">
                        <a:effectLst/>
                        <a:latin typeface="Times New Roman"/>
                        <a:ea typeface="Times New Roman"/>
                      </a:endParaRPr>
                    </a:p>
                  </a:txBody>
                  <a:tcPr marL="68580" marR="68580" marT="0" marB="0" anchor="b"/>
                </a:tc>
                <a:extLst>
                  <a:ext uri="{0D108BD9-81ED-4DB2-BD59-A6C34878D82A}">
                    <a16:rowId xmlns:a16="http://schemas.microsoft.com/office/drawing/2014/main" val="10001"/>
                  </a:ext>
                </a:extLst>
              </a:tr>
              <a:tr h="285750">
                <a:tc>
                  <a:txBody>
                    <a:bodyPr/>
                    <a:lstStyle/>
                    <a:p>
                      <a:pPr marL="0" marR="0">
                        <a:spcBef>
                          <a:spcPts val="0"/>
                        </a:spcBef>
                        <a:spcAft>
                          <a:spcPts val="0"/>
                        </a:spcAft>
                      </a:pPr>
                      <a:r>
                        <a:rPr lang="en-US" sz="1800" dirty="0">
                          <a:effectLst/>
                        </a:rPr>
                        <a:t>C1</a:t>
                      </a:r>
                      <a:endParaRPr lang="en-US" sz="180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a:effectLst/>
                        </a:rPr>
                        <a:t>7,558.07</a:t>
                      </a:r>
                      <a:endParaRPr lang="en-US" sz="2000" dirty="0">
                        <a:effectLst/>
                        <a:latin typeface="Times New Roman"/>
                        <a:ea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32.1</a:t>
                      </a:r>
                      <a:endParaRPr lang="en-US" sz="2000" dirty="0">
                        <a:effectLst/>
                        <a:latin typeface="Times New Roman"/>
                        <a:ea typeface="Times New Roman"/>
                      </a:endParaRPr>
                    </a:p>
                  </a:txBody>
                  <a:tcPr marL="68580" marR="68580" marT="0" marB="0" anchor="b"/>
                </a:tc>
                <a:extLst>
                  <a:ext uri="{0D108BD9-81ED-4DB2-BD59-A6C34878D82A}">
                    <a16:rowId xmlns:a16="http://schemas.microsoft.com/office/drawing/2014/main" val="10002"/>
                  </a:ext>
                </a:extLst>
              </a:tr>
              <a:tr h="285750">
                <a:tc>
                  <a:txBody>
                    <a:bodyPr/>
                    <a:lstStyle/>
                    <a:p>
                      <a:pPr marL="0" marR="0">
                        <a:spcBef>
                          <a:spcPts val="0"/>
                        </a:spcBef>
                        <a:spcAft>
                          <a:spcPts val="0"/>
                        </a:spcAft>
                      </a:pPr>
                      <a:r>
                        <a:rPr lang="en-US" sz="1800" dirty="0">
                          <a:effectLst/>
                        </a:rPr>
                        <a:t>C2</a:t>
                      </a:r>
                      <a:endParaRPr lang="en-US" sz="1800" dirty="0">
                        <a:effectLst/>
                        <a:latin typeface="Times New Roman"/>
                        <a:ea typeface="Times New Roman"/>
                      </a:endParaRPr>
                    </a:p>
                  </a:txBody>
                  <a:tcPr marL="68580" marR="68580" marT="0" marB="0" anchor="b">
                    <a:lnB w="5715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12,436.46</a:t>
                      </a:r>
                      <a:endParaRPr lang="en-US" sz="2000" dirty="0">
                        <a:effectLst/>
                        <a:latin typeface="Times New Roman"/>
                        <a:ea typeface="Times New Roman"/>
                      </a:endParaRPr>
                    </a:p>
                  </a:txBody>
                  <a:tcPr marL="68580" marR="68580" marT="0" marB="0" anchor="b">
                    <a:lnB w="5715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52.9</a:t>
                      </a:r>
                      <a:endParaRPr lang="en-US" sz="2000" dirty="0">
                        <a:effectLst/>
                        <a:latin typeface="Times New Roman"/>
                        <a:ea typeface="Times New Roman"/>
                      </a:endParaRPr>
                    </a:p>
                  </a:txBody>
                  <a:tcPr marL="68580" marR="68580" marT="0" marB="0" anchor="b">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85750">
                <a:tc>
                  <a:txBody>
                    <a:bodyPr/>
                    <a:lstStyle/>
                    <a:p>
                      <a:pPr marL="0" marR="0">
                        <a:spcBef>
                          <a:spcPts val="0"/>
                        </a:spcBef>
                        <a:spcAft>
                          <a:spcPts val="0"/>
                        </a:spcAft>
                      </a:pPr>
                      <a:r>
                        <a:rPr lang="en-US" sz="1800" dirty="0">
                          <a:effectLst/>
                        </a:rPr>
                        <a:t>Total</a:t>
                      </a:r>
                      <a:endParaRPr lang="en-US" sz="1800"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b="1" dirty="0">
                          <a:effectLst/>
                        </a:rPr>
                        <a:t>23521.20</a:t>
                      </a:r>
                      <a:endParaRPr lang="en-US" sz="2000" b="1"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effectLst/>
                          <a:latin typeface="Century Gothic" panose="020B0502020202020204" pitchFamily="34" charset="0"/>
                        </a:rPr>
                        <a:t>100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3" name="Rectangle 12">
            <a:extLst>
              <a:ext uri="{FF2B5EF4-FFF2-40B4-BE49-F238E27FC236}">
                <a16:creationId xmlns:a16="http://schemas.microsoft.com/office/drawing/2014/main" id="{C63FE6B0-635A-436D-BED9-0BD611944C82}"/>
              </a:ext>
            </a:extLst>
          </p:cNvPr>
          <p:cNvSpPr/>
          <p:nvPr/>
        </p:nvSpPr>
        <p:spPr>
          <a:xfrm>
            <a:off x="2157984" y="765641"/>
            <a:ext cx="8679830" cy="954107"/>
          </a:xfrm>
          <a:prstGeom prst="rect">
            <a:avLst/>
          </a:prstGeom>
        </p:spPr>
        <p:txBody>
          <a:bodyPr wrap="square">
            <a:spAutoFit/>
          </a:bodyPr>
          <a:lstStyle/>
          <a:p>
            <a:pPr>
              <a:buClr>
                <a:schemeClr val="accent1">
                  <a:lumMod val="50000"/>
                </a:schemeClr>
              </a:buClr>
            </a:pPr>
            <a:r>
              <a:rPr lang="en-US" sz="2800" b="1" dirty="0"/>
              <a:t>		A Total of 744.9 River Miles Proposed for C1 </a:t>
            </a:r>
          </a:p>
          <a:p>
            <a:pPr lvl="1">
              <a:spcBef>
                <a:spcPts val="0"/>
              </a:spcBef>
              <a:buClr>
                <a:schemeClr val="accent1">
                  <a:lumMod val="50000"/>
                </a:schemeClr>
              </a:buClr>
            </a:pPr>
            <a:r>
              <a:rPr lang="en-US" sz="2800" dirty="0"/>
              <a:t>Several streams had more than one Exceptional Value</a:t>
            </a:r>
          </a:p>
        </p:txBody>
      </p:sp>
    </p:spTree>
    <p:extLst>
      <p:ext uri="{BB962C8B-B14F-4D97-AF65-F5344CB8AC3E}">
        <p14:creationId xmlns:p14="http://schemas.microsoft.com/office/powerpoint/2010/main" val="3441552567"/>
      </p:ext>
    </p:extLst>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8229600" cy="743712"/>
          </a:xfrm>
        </p:spPr>
        <p:txBody>
          <a:bodyPr>
            <a:normAutofit/>
          </a:bodyPr>
          <a:lstStyle/>
          <a:p>
            <a:r>
              <a:rPr lang="en-US" dirty="0"/>
              <a:t>Integrated Report</a:t>
            </a:r>
          </a:p>
        </p:txBody>
      </p:sp>
      <p:sp>
        <p:nvSpPr>
          <p:cNvPr id="8" name="TextBox 7"/>
          <p:cNvSpPr txBox="1"/>
          <p:nvPr/>
        </p:nvSpPr>
        <p:spPr>
          <a:xfrm>
            <a:off x="1828800" y="1524001"/>
            <a:ext cx="4267200" cy="4585871"/>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en-US" sz="2400" dirty="0"/>
              <a:t>Statewide Water Quality Report</a:t>
            </a:r>
          </a:p>
          <a:p>
            <a:pPr marL="342900" indent="-342900">
              <a:spcBef>
                <a:spcPts val="1200"/>
              </a:spcBef>
              <a:buFont typeface="Wingdings" panose="05000000000000000000" pitchFamily="2" charset="2"/>
              <a:buChar char="Ø"/>
            </a:pPr>
            <a:r>
              <a:rPr lang="en-US" sz="2400" dirty="0"/>
              <a:t>Clean Water Act 305(b) and 303(d)</a:t>
            </a:r>
          </a:p>
          <a:p>
            <a:pPr marL="342900" indent="-342900">
              <a:spcBef>
                <a:spcPts val="1200"/>
              </a:spcBef>
              <a:buFont typeface="Wingdings" panose="05000000000000000000" pitchFamily="2" charset="2"/>
              <a:buChar char="Ø"/>
            </a:pPr>
            <a:r>
              <a:rPr lang="en-US" sz="2400" dirty="0"/>
              <a:t>Impaired Waters (parameter/HUC14)</a:t>
            </a:r>
          </a:p>
          <a:p>
            <a:pPr marL="342900" indent="-342900">
              <a:spcBef>
                <a:spcPts val="1200"/>
              </a:spcBef>
              <a:buFont typeface="Wingdings" panose="05000000000000000000" pitchFamily="2" charset="2"/>
              <a:buChar char="Ø"/>
            </a:pPr>
            <a:r>
              <a:rPr lang="en-US" sz="2400" dirty="0"/>
              <a:t>Water Quality Trends</a:t>
            </a:r>
          </a:p>
          <a:p>
            <a:pPr marL="342900" indent="-342900">
              <a:spcBef>
                <a:spcPts val="1200"/>
              </a:spcBef>
              <a:buFont typeface="Wingdings" panose="05000000000000000000" pitchFamily="2" charset="2"/>
              <a:buChar char="Ø"/>
            </a:pPr>
            <a:r>
              <a:rPr lang="en-US" sz="2400" dirty="0"/>
              <a:t>NJDEP Water Quality Management Programs</a:t>
            </a:r>
          </a:p>
          <a:p>
            <a:pPr marL="285750" indent="-285750">
              <a:buFont typeface="Wingdings" panose="05000000000000000000" pitchFamily="2" charset="2"/>
              <a:buChar char="Ø"/>
            </a:pPr>
            <a:endParaRPr lang="en-US" dirty="0"/>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80041D71-B93A-4FDA-B25B-E92688B9F0F0}"/>
              </a:ext>
            </a:extLst>
          </p:cNvPr>
          <p:cNvPicPr>
            <a:picLocks noChangeAspect="1"/>
          </p:cNvPicPr>
          <p:nvPr/>
        </p:nvPicPr>
        <p:blipFill>
          <a:blip r:embed="rId3"/>
          <a:stretch>
            <a:fillRect/>
          </a:stretch>
        </p:blipFill>
        <p:spPr>
          <a:xfrm>
            <a:off x="6123633" y="1073634"/>
            <a:ext cx="4225214" cy="5562599"/>
          </a:xfrm>
          <a:prstGeom prst="rect">
            <a:avLst/>
          </a:prstGeom>
        </p:spPr>
      </p:pic>
    </p:spTree>
    <p:extLst>
      <p:ext uri="{BB962C8B-B14F-4D97-AF65-F5344CB8AC3E}">
        <p14:creationId xmlns:p14="http://schemas.microsoft.com/office/powerpoint/2010/main" val="286846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a:extLst>
              <a:ext uri="{FF2B5EF4-FFF2-40B4-BE49-F238E27FC236}">
                <a16:creationId xmlns:a16="http://schemas.microsoft.com/office/drawing/2014/main" id="{26A5F149-D42A-46ED-B03E-3E2373E84246}"/>
              </a:ext>
            </a:extLst>
          </p:cNvPr>
          <p:cNvSpPr>
            <a:spLocks noGrp="1" noChangeArrowheads="1"/>
          </p:cNvSpPr>
          <p:nvPr>
            <p:ph type="title"/>
          </p:nvPr>
        </p:nvSpPr>
        <p:spPr bwMode="auto">
          <a:xfrm>
            <a:off x="1524000" y="114300"/>
            <a:ext cx="9144000" cy="99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4400" dirty="0"/>
              <a:t>Suite of Parameters</a:t>
            </a:r>
          </a:p>
        </p:txBody>
      </p:sp>
      <p:graphicFrame>
        <p:nvGraphicFramePr>
          <p:cNvPr id="1092611" name="Group 3">
            <a:extLst>
              <a:ext uri="{FF2B5EF4-FFF2-40B4-BE49-F238E27FC236}">
                <a16:creationId xmlns:a16="http://schemas.microsoft.com/office/drawing/2014/main" id="{5111F99F-B195-4AFB-A1CF-B48C23A1EC55}"/>
              </a:ext>
            </a:extLst>
          </p:cNvPr>
          <p:cNvGraphicFramePr>
            <a:graphicFrameLocks noGrp="1"/>
          </p:cNvGraphicFramePr>
          <p:nvPr>
            <p:ph sz="half" idx="2"/>
            <p:extLst/>
          </p:nvPr>
        </p:nvGraphicFramePr>
        <p:xfrm>
          <a:off x="1791730" y="1371601"/>
          <a:ext cx="8608541" cy="3992563"/>
        </p:xfrm>
        <a:graphic>
          <a:graphicData uri="http://schemas.openxmlformats.org/drawingml/2006/table">
            <a:tbl>
              <a:tblPr/>
              <a:tblGrid>
                <a:gridCol w="3349646">
                  <a:extLst>
                    <a:ext uri="{9D8B030D-6E8A-4147-A177-3AD203B41FA5}">
                      <a16:colId xmlns:a16="http://schemas.microsoft.com/office/drawing/2014/main" val="2866925724"/>
                    </a:ext>
                  </a:extLst>
                </a:gridCol>
                <a:gridCol w="5258895">
                  <a:extLst>
                    <a:ext uri="{9D8B030D-6E8A-4147-A177-3AD203B41FA5}">
                      <a16:colId xmlns:a16="http://schemas.microsoft.com/office/drawing/2014/main" val="1693248359"/>
                    </a:ext>
                  </a:extLst>
                </a:gridCol>
              </a:tblGrid>
              <a:tr h="609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Aquatic Life General</a:t>
                      </a:r>
                      <a:r>
                        <a:rPr kumimoji="0" lang="en-US" altLang="en-US" sz="2000" b="0" i="0" u="none" strike="noStrike" cap="none" normalizeH="0" baseline="0" dirty="0">
                          <a:ln>
                            <a:noFill/>
                          </a:ln>
                          <a:solidFill>
                            <a:schemeClr val="bg1"/>
                          </a:solidFill>
                          <a:effectLst/>
                          <a:latin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22 parameters</a:t>
                      </a:r>
                      <a:r>
                        <a:rPr kumimoji="0" lang="en-US" altLang="en-US" sz="2000" b="0" i="0" u="none" strike="noStrike" cap="none" normalizeH="0" baseline="0" dirty="0">
                          <a:ln>
                            <a:noFill/>
                          </a:ln>
                          <a:solidFill>
                            <a:schemeClr val="bg1"/>
                          </a:solidFill>
                          <a:effectLst/>
                          <a:latin typeface="Arial" panose="020B0604020202020204" pitchFamily="34" charset="0"/>
                        </a:rPr>
                        <a:t>: </a:t>
                      </a:r>
                      <a:r>
                        <a:rPr kumimoji="0" lang="en-US" altLang="en-US" sz="2000" b="0" i="0" u="sng" strike="noStrike" cap="none" normalizeH="0" baseline="0" dirty="0">
                          <a:ln>
                            <a:noFill/>
                          </a:ln>
                          <a:solidFill>
                            <a:schemeClr val="bg1"/>
                          </a:solidFill>
                          <a:effectLst/>
                          <a:latin typeface="Arial" panose="020B0604020202020204" pitchFamily="34" charset="0"/>
                        </a:rPr>
                        <a:t>Biology</a:t>
                      </a:r>
                      <a:r>
                        <a:rPr kumimoji="0" lang="en-US" altLang="en-US" sz="2000" b="0" i="0" u="none" strike="noStrike" cap="none" normalizeH="0" baseline="0" dirty="0">
                          <a:ln>
                            <a:noFill/>
                          </a:ln>
                          <a:solidFill>
                            <a:schemeClr val="bg1"/>
                          </a:solidFill>
                          <a:effectLst/>
                          <a:latin typeface="Arial" panose="020B0604020202020204" pitchFamily="34" charset="0"/>
                        </a:rPr>
                        <a:t>, nutrients, DO, pH, temperature, TSS, turbidity, metals, toxics</a:t>
                      </a:r>
                      <a:endParaRPr kumimoji="0" lang="en-US" altLang="en-US" sz="2000" b="1" i="0" u="none" strike="noStrike" cap="none" normalizeH="0" baseline="0" dirty="0">
                        <a:ln>
                          <a:noFill/>
                        </a:ln>
                        <a:solidFill>
                          <a:schemeClr val="bg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042147960"/>
                  </a:ext>
                </a:extLst>
              </a:tr>
              <a:tr h="55811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Aquatic Life Trout</a:t>
                      </a:r>
                      <a:endParaRPr kumimoji="0" lang="en-US" altLang="en-US" sz="2000" b="0" i="0" u="none" strike="noStrike" cap="none" normalizeH="0" baseline="0" dirty="0">
                        <a:ln>
                          <a:noFill/>
                        </a:ln>
                        <a:solidFill>
                          <a:schemeClr val="bg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Arial" panose="020B0604020202020204" pitchFamily="34" charset="0"/>
                        </a:rPr>
                        <a:t>Same as Aquatic Life General, including </a:t>
                      </a:r>
                      <a:r>
                        <a:rPr kumimoji="0" lang="en-US" altLang="en-US" sz="2000" b="0" i="0" u="sng" strike="noStrike" cap="none" normalizeH="0" baseline="0" dirty="0">
                          <a:ln>
                            <a:noFill/>
                          </a:ln>
                          <a:solidFill>
                            <a:schemeClr val="bg1"/>
                          </a:solidFill>
                          <a:effectLst/>
                          <a:latin typeface="Arial" panose="020B0604020202020204" pitchFamily="34" charset="0"/>
                        </a:rPr>
                        <a:t>Biology, DO, temperature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942277426"/>
                  </a:ext>
                </a:extLst>
              </a:tr>
              <a:tr h="534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Recreation</a:t>
                      </a:r>
                      <a:endParaRPr kumimoji="0" lang="en-US" altLang="en-US" sz="2000" b="0" i="0" u="none" strike="noStrike" cap="none" normalizeH="0" baseline="0" dirty="0">
                        <a:ln>
                          <a:noFill/>
                        </a:ln>
                        <a:solidFill>
                          <a:schemeClr val="bg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3 parameters</a:t>
                      </a:r>
                      <a:r>
                        <a:rPr kumimoji="0" lang="en-US" altLang="en-US" sz="2000" b="0" i="0" u="none" strike="noStrike" cap="none" normalizeH="0" baseline="0" dirty="0">
                          <a:ln>
                            <a:noFill/>
                          </a:ln>
                          <a:solidFill>
                            <a:schemeClr val="bg1"/>
                          </a:solidFill>
                          <a:effectLst/>
                          <a:latin typeface="Arial" panose="020B0604020202020204" pitchFamily="34" charset="0"/>
                        </a:rPr>
                        <a:t>: </a:t>
                      </a:r>
                      <a:r>
                        <a:rPr kumimoji="0" lang="en-US" altLang="en-US" sz="2000" b="0" i="0" u="sng" strike="noStrike" cap="none" normalizeH="0" baseline="0" dirty="0">
                          <a:ln>
                            <a:noFill/>
                          </a:ln>
                          <a:solidFill>
                            <a:schemeClr val="bg1"/>
                          </a:solidFill>
                          <a:effectLst/>
                          <a:latin typeface="Arial" panose="020B0604020202020204" pitchFamily="34" charset="0"/>
                        </a:rPr>
                        <a:t>Enterococcus, fecal coliform, or E. coli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185185137"/>
                  </a:ext>
                </a:extLst>
              </a:tr>
              <a:tr h="531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Public Water Supply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65 parameters</a:t>
                      </a:r>
                      <a:r>
                        <a:rPr kumimoji="0" lang="en-US" altLang="en-US" sz="2000" b="0" i="0" u="none" strike="noStrike" cap="none" normalizeH="0" baseline="0" dirty="0">
                          <a:ln>
                            <a:noFill/>
                          </a:ln>
                          <a:solidFill>
                            <a:schemeClr val="bg1"/>
                          </a:solidFill>
                          <a:effectLst/>
                          <a:latin typeface="Arial" panose="020B0604020202020204" pitchFamily="34" charset="0"/>
                        </a:rPr>
                        <a:t>: </a:t>
                      </a:r>
                      <a:r>
                        <a:rPr kumimoji="0" lang="en-US" altLang="en-US" sz="2000" b="0" i="0" u="sng" strike="noStrike" cap="none" normalizeH="0" baseline="0" dirty="0">
                          <a:ln>
                            <a:noFill/>
                          </a:ln>
                          <a:solidFill>
                            <a:schemeClr val="bg1"/>
                          </a:solidFill>
                          <a:effectLst/>
                          <a:latin typeface="Arial" panose="020B0604020202020204" pitchFamily="34" charset="0"/>
                        </a:rPr>
                        <a:t>Nitrate</a:t>
                      </a:r>
                      <a:r>
                        <a:rPr kumimoji="0" lang="en-US" altLang="en-US" sz="2000" b="0" i="0" u="none" strike="noStrike" cap="none" normalizeH="0" baseline="0" dirty="0">
                          <a:ln>
                            <a:noFill/>
                          </a:ln>
                          <a:solidFill>
                            <a:schemeClr val="bg1"/>
                          </a:solidFill>
                          <a:effectLst/>
                          <a:latin typeface="Arial" panose="020B0604020202020204" pitchFamily="34" charset="0"/>
                        </a:rPr>
                        <a:t>, TDS, chloride, sulfate, metals, toxics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19369564"/>
                  </a:ext>
                </a:extLst>
              </a:tr>
              <a:tr h="531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Fish Consumption</a:t>
                      </a:r>
                      <a:r>
                        <a:rPr kumimoji="0" lang="en-US" altLang="en-US" sz="2000" b="0" i="0" u="none" strike="noStrike" cap="none" normalizeH="0" baseline="0" dirty="0">
                          <a:ln>
                            <a:noFill/>
                          </a:ln>
                          <a:solidFill>
                            <a:schemeClr val="bg1"/>
                          </a:solidFill>
                          <a:effectLst/>
                          <a:latin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20 parameters</a:t>
                      </a:r>
                      <a:r>
                        <a:rPr kumimoji="0" lang="en-US" altLang="en-US" sz="2000" b="0" i="0" u="none" strike="noStrike" cap="none" normalizeH="0" baseline="0" dirty="0">
                          <a:ln>
                            <a:noFill/>
                          </a:ln>
                          <a:solidFill>
                            <a:schemeClr val="bg1"/>
                          </a:solidFill>
                          <a:effectLst/>
                          <a:latin typeface="Arial" panose="020B0604020202020204" pitchFamily="34" charset="0"/>
                        </a:rPr>
                        <a:t>: mercury, PCB, DDX, chlordane, dioxin, metals, toxics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984422477"/>
                  </a:ext>
                </a:extLst>
              </a:tr>
              <a:tr h="4873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Arial" panose="020B0604020202020204" pitchFamily="34" charset="0"/>
                        </a:rPr>
                        <a:t>Shellfish Harvesting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Arial" panose="020B0604020202020204" pitchFamily="34" charset="0"/>
                        </a:rPr>
                        <a:t>Shellfish Classification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107497476"/>
                  </a:ext>
                </a:extLst>
              </a:tr>
            </a:tbl>
          </a:graphicData>
        </a:graphic>
      </p:graphicFrame>
      <p:sp>
        <p:nvSpPr>
          <p:cNvPr id="3" name="TextBox 2">
            <a:extLst>
              <a:ext uri="{FF2B5EF4-FFF2-40B4-BE49-F238E27FC236}">
                <a16:creationId xmlns:a16="http://schemas.microsoft.com/office/drawing/2014/main" id="{282722A2-7D68-4C24-BB47-59F60E61DA76}"/>
              </a:ext>
            </a:extLst>
          </p:cNvPr>
          <p:cNvSpPr txBox="1"/>
          <p:nvPr/>
        </p:nvSpPr>
        <p:spPr>
          <a:xfrm>
            <a:off x="1791730" y="5663520"/>
            <a:ext cx="5412059" cy="369332"/>
          </a:xfrm>
          <a:prstGeom prst="rect">
            <a:avLst/>
          </a:prstGeom>
          <a:noFill/>
        </p:spPr>
        <p:txBody>
          <a:bodyPr wrap="none" rtlCol="0">
            <a:spAutoFit/>
          </a:bodyPr>
          <a:lstStyle/>
          <a:p>
            <a:r>
              <a:rPr lang="en-US" dirty="0"/>
              <a:t>Underlined parameters are required for full assessment</a:t>
            </a:r>
          </a:p>
        </p:txBody>
      </p:sp>
    </p:spTree>
    <p:extLst>
      <p:ext uri="{BB962C8B-B14F-4D97-AF65-F5344CB8AC3E}">
        <p14:creationId xmlns:p14="http://schemas.microsoft.com/office/powerpoint/2010/main" val="2094211154"/>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a:extLst>
              <a:ext uri="{FF2B5EF4-FFF2-40B4-BE49-F238E27FC236}">
                <a16:creationId xmlns:a16="http://schemas.microsoft.com/office/drawing/2014/main" id="{F7D21C86-0791-4977-92BB-E2D80486794A}"/>
              </a:ext>
            </a:extLst>
          </p:cNvPr>
          <p:cNvSpPr>
            <a:spLocks noGrp="1" noChangeArrowheads="1"/>
          </p:cNvSpPr>
          <p:nvPr>
            <p:ph type="title"/>
          </p:nvPr>
        </p:nvSpPr>
        <p:spPr bwMode="auto">
          <a:xfrm>
            <a:off x="1524000" y="0"/>
            <a:ext cx="8991600" cy="914400"/>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ctr"/>
            <a:r>
              <a:rPr lang="en-US" altLang="en-US" dirty="0">
                <a:solidFill>
                  <a:schemeClr val="tx2"/>
                </a:solidFill>
              </a:rPr>
              <a:t>Statewide Water Quality Trends Analysis</a:t>
            </a:r>
          </a:p>
        </p:txBody>
      </p:sp>
      <p:sp>
        <p:nvSpPr>
          <p:cNvPr id="1106948" name="Text Box 4">
            <a:extLst>
              <a:ext uri="{FF2B5EF4-FFF2-40B4-BE49-F238E27FC236}">
                <a16:creationId xmlns:a16="http://schemas.microsoft.com/office/drawing/2014/main" id="{4E163CF9-C658-46B1-80E8-DE2C6A46F218}"/>
              </a:ext>
            </a:extLst>
          </p:cNvPr>
          <p:cNvSpPr txBox="1">
            <a:spLocks noChangeArrowheads="1"/>
          </p:cNvSpPr>
          <p:nvPr/>
        </p:nvSpPr>
        <p:spPr bwMode="auto">
          <a:xfrm>
            <a:off x="256032" y="1584959"/>
            <a:ext cx="7839456" cy="399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85000"/>
              </a:lnSpc>
              <a:spcBef>
                <a:spcPct val="45000"/>
              </a:spcBef>
              <a:buFont typeface="Wingdings" panose="05000000000000000000" pitchFamily="2" charset="2"/>
              <a:buChar char="Ø"/>
            </a:pPr>
            <a:r>
              <a:rPr lang="en-US" altLang="en-US" sz="2800" dirty="0">
                <a:latin typeface="+mj-lt"/>
                <a:ea typeface="Verdana" panose="020B0604030504040204" pitchFamily="34" charset="0"/>
              </a:rPr>
              <a:t>Time period over 30 years</a:t>
            </a:r>
            <a:r>
              <a:rPr lang="en-US" altLang="en-US" sz="2800" dirty="0">
                <a:solidFill>
                  <a:schemeClr val="bg1"/>
                </a:solidFill>
                <a:latin typeface="+mj-lt"/>
                <a:ea typeface="Verdana" panose="020B0604030504040204" pitchFamily="34" charset="0"/>
              </a:rPr>
              <a:t> </a:t>
            </a:r>
          </a:p>
          <a:p>
            <a:pPr marL="457200" indent="-457200">
              <a:lnSpc>
                <a:spcPct val="85000"/>
              </a:lnSpc>
              <a:spcBef>
                <a:spcPct val="45000"/>
              </a:spcBef>
              <a:buFont typeface="Wingdings" panose="05000000000000000000" pitchFamily="2" charset="2"/>
              <a:buChar char="Ø"/>
            </a:pPr>
            <a:r>
              <a:rPr lang="en-US" altLang="en-US" sz="2800" dirty="0">
                <a:latin typeface="+mj-lt"/>
                <a:ea typeface="Verdana" panose="020B0604030504040204" pitchFamily="34" charset="0"/>
              </a:rPr>
              <a:t>28 monitoring sites</a:t>
            </a:r>
          </a:p>
          <a:p>
            <a:pPr marL="457200" indent="-457200">
              <a:lnSpc>
                <a:spcPct val="85000"/>
              </a:lnSpc>
              <a:spcBef>
                <a:spcPct val="45000"/>
              </a:spcBef>
              <a:buFont typeface="Wingdings" panose="05000000000000000000" pitchFamily="2" charset="2"/>
              <a:buChar char="Ø"/>
            </a:pPr>
            <a:r>
              <a:rPr lang="en-US" altLang="en-US" sz="2800" dirty="0">
                <a:latin typeface="+mj-lt"/>
                <a:ea typeface="Verdana" panose="020B0604030504040204" pitchFamily="34" charset="0"/>
              </a:rPr>
              <a:t>Overall nutrients showed improved or stabilized conditions statewide</a:t>
            </a:r>
          </a:p>
          <a:p>
            <a:pPr marL="457200" indent="-457200">
              <a:lnSpc>
                <a:spcPct val="85000"/>
              </a:lnSpc>
              <a:spcBef>
                <a:spcPct val="45000"/>
              </a:spcBef>
              <a:buFont typeface="Wingdings" panose="05000000000000000000" pitchFamily="2" charset="2"/>
              <a:buChar char="Ø"/>
            </a:pPr>
            <a:r>
              <a:rPr lang="en-US" sz="2800" dirty="0">
                <a:latin typeface="+mj-lt"/>
                <a:ea typeface="Verdana" panose="020B0604030504040204" pitchFamily="34" charset="0"/>
              </a:rPr>
              <a:t>Increases in nitrate accompany decreases in ammonia</a:t>
            </a:r>
            <a:endParaRPr lang="en-US" altLang="en-US" sz="2800" dirty="0">
              <a:latin typeface="+mj-lt"/>
              <a:ea typeface="Verdana" panose="020B0604030504040204" pitchFamily="34" charset="0"/>
            </a:endParaRPr>
          </a:p>
          <a:p>
            <a:pPr marL="457200" indent="-457200">
              <a:lnSpc>
                <a:spcPct val="85000"/>
              </a:lnSpc>
              <a:spcBef>
                <a:spcPct val="45000"/>
              </a:spcBef>
              <a:buFont typeface="Wingdings" panose="05000000000000000000" pitchFamily="2" charset="2"/>
              <a:buChar char="Ø"/>
            </a:pPr>
            <a:r>
              <a:rPr lang="en-US" altLang="en-US" sz="2800" dirty="0">
                <a:latin typeface="+mj-lt"/>
                <a:ea typeface="Verdana" panose="020B0604030504040204" pitchFamily="34" charset="0"/>
              </a:rPr>
              <a:t>TDS and chloride show w</a:t>
            </a:r>
            <a:r>
              <a:rPr lang="en-US" sz="2800" dirty="0">
                <a:latin typeface="+mj-lt"/>
                <a:ea typeface="Verdana" panose="020B0604030504040204" pitchFamily="34" charset="0"/>
              </a:rPr>
              <a:t>orsening trend</a:t>
            </a:r>
            <a:endParaRPr lang="en-US" altLang="en-US" sz="2800" dirty="0">
              <a:latin typeface="+mj-lt"/>
              <a:ea typeface="Verdana" panose="020B0604030504040204" pitchFamily="34" charset="0"/>
            </a:endParaRPr>
          </a:p>
          <a:p>
            <a:pPr>
              <a:lnSpc>
                <a:spcPct val="85000"/>
              </a:lnSpc>
              <a:spcBef>
                <a:spcPct val="45000"/>
              </a:spcBef>
            </a:pPr>
            <a:endParaRPr lang="en-US" altLang="en-US" sz="2800" dirty="0">
              <a:solidFill>
                <a:schemeClr val="bg1"/>
              </a:solidFill>
              <a:latin typeface="Verdana" panose="020B0604030504040204" pitchFamily="34" charset="0"/>
            </a:endParaRPr>
          </a:p>
        </p:txBody>
      </p:sp>
      <p:pic>
        <p:nvPicPr>
          <p:cNvPr id="2" name="Picture 1">
            <a:extLst>
              <a:ext uri="{FF2B5EF4-FFF2-40B4-BE49-F238E27FC236}">
                <a16:creationId xmlns:a16="http://schemas.microsoft.com/office/drawing/2014/main" id="{279076AA-D99B-4E6B-9788-23B52F73F98B}"/>
              </a:ext>
            </a:extLst>
          </p:cNvPr>
          <p:cNvPicPr>
            <a:picLocks noChangeAspect="1"/>
          </p:cNvPicPr>
          <p:nvPr/>
        </p:nvPicPr>
        <p:blipFill>
          <a:blip r:embed="rId3"/>
          <a:stretch>
            <a:fillRect/>
          </a:stretch>
        </p:blipFill>
        <p:spPr>
          <a:xfrm>
            <a:off x="8204826" y="1280160"/>
            <a:ext cx="3828679" cy="5263362"/>
          </a:xfrm>
          <a:prstGeom prst="rect">
            <a:avLst/>
          </a:prstGeom>
        </p:spPr>
      </p:pic>
    </p:spTree>
    <p:extLst>
      <p:ext uri="{BB962C8B-B14F-4D97-AF65-F5344CB8AC3E}">
        <p14:creationId xmlns:p14="http://schemas.microsoft.com/office/powerpoint/2010/main" val="102642004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990600"/>
          </a:xfrm>
        </p:spPr>
        <p:txBody>
          <a:bodyPr/>
          <a:lstStyle/>
          <a:p>
            <a:r>
              <a:rPr lang="en-US" dirty="0"/>
              <a:t>GWQS Rules, N.J.A.C. 7:9C</a:t>
            </a:r>
          </a:p>
        </p:txBody>
      </p:sp>
      <p:sp>
        <p:nvSpPr>
          <p:cNvPr id="3" name="Content Placeholder 2"/>
          <p:cNvSpPr>
            <a:spLocks noGrp="1"/>
          </p:cNvSpPr>
          <p:nvPr>
            <p:ph idx="1"/>
          </p:nvPr>
        </p:nvSpPr>
        <p:spPr>
          <a:xfrm>
            <a:off x="841248" y="1182624"/>
            <a:ext cx="10594848" cy="5141976"/>
          </a:xfrm>
        </p:spPr>
        <p:txBody>
          <a:bodyPr>
            <a:noAutofit/>
          </a:bodyPr>
          <a:lstStyle/>
          <a:p>
            <a:pPr marL="274320" lvl="1" indent="-274320">
              <a:buClr>
                <a:schemeClr val="accent3"/>
              </a:buClr>
              <a:buSzPct val="95000"/>
            </a:pPr>
            <a:r>
              <a:rPr lang="en-US" sz="2800" dirty="0"/>
              <a:t>Ground Water Classifications: Class I, II and III</a:t>
            </a:r>
          </a:p>
          <a:p>
            <a:pPr lvl="1"/>
            <a:r>
              <a:rPr lang="en-US" sz="2800" dirty="0"/>
              <a:t>Established based on hydrogeologic characteristics of the ground water resource and the designated use(s) to be maintained, restored and enhanced within the classification area. </a:t>
            </a:r>
          </a:p>
          <a:p>
            <a:r>
              <a:rPr lang="en-US" sz="2400" dirty="0"/>
              <a:t>Designated Uses:                                                                        </a:t>
            </a:r>
            <a:r>
              <a:rPr lang="en-US" sz="2400" dirty="0" err="1"/>
              <a:t>Nondegradation</a:t>
            </a:r>
            <a:r>
              <a:rPr lang="en-US" sz="2400" dirty="0"/>
              <a:t>, Water Supplies, Other Reasonable Uses</a:t>
            </a:r>
          </a:p>
          <a:p>
            <a:r>
              <a:rPr lang="en-US" sz="2400" dirty="0"/>
              <a:t>Constituent Standards </a:t>
            </a:r>
          </a:p>
          <a:p>
            <a:pPr lvl="1"/>
            <a:r>
              <a:rPr lang="en-US" sz="2400" dirty="0"/>
              <a:t>Numeric Criteria</a:t>
            </a:r>
          </a:p>
          <a:p>
            <a:pPr lvl="1"/>
            <a:r>
              <a:rPr lang="en-US" sz="2400" dirty="0"/>
              <a:t>Practical Quantitation </a:t>
            </a:r>
            <a:r>
              <a:rPr lang="en-US" sz="2400" dirty="0" err="1"/>
              <a:t>LEvels</a:t>
            </a:r>
            <a:r>
              <a:rPr lang="en-US" sz="2400" dirty="0"/>
              <a:t> (PQLs)</a:t>
            </a:r>
          </a:p>
          <a:p>
            <a:pPr lvl="1"/>
            <a:r>
              <a:rPr lang="en-US" sz="2400" dirty="0"/>
              <a:t>Antidegradation Policies</a:t>
            </a:r>
          </a:p>
        </p:txBody>
      </p:sp>
    </p:spTree>
    <p:extLst>
      <p:ext uri="{BB962C8B-B14F-4D97-AF65-F5344CB8AC3E}">
        <p14:creationId xmlns:p14="http://schemas.microsoft.com/office/powerpoint/2010/main" val="394898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D5A98C7-277A-4196-BE01-5137762FA5A9}"/>
              </a:ext>
            </a:extLst>
          </p:cNvPr>
          <p:cNvSpPr/>
          <p:nvPr/>
        </p:nvSpPr>
        <p:spPr>
          <a:xfrm>
            <a:off x="6106517" y="2750950"/>
            <a:ext cx="2835486" cy="449811"/>
          </a:xfrm>
          <a:custGeom>
            <a:avLst/>
            <a:gdLst/>
            <a:ahLst/>
            <a:cxnLst/>
            <a:rect l="0" t="0" r="0" b="0"/>
            <a:pathLst>
              <a:path>
                <a:moveTo>
                  <a:pt x="0" y="0"/>
                </a:moveTo>
                <a:lnTo>
                  <a:pt x="0" y="363298"/>
                </a:lnTo>
                <a:lnTo>
                  <a:pt x="3360576" y="363298"/>
                </a:lnTo>
                <a:lnTo>
                  <a:pt x="3360576" y="533109"/>
                </a:lnTo>
              </a:path>
            </a:pathLst>
          </a:custGeom>
          <a:noFill/>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id="{3F393EE3-B2C4-45E0-B8E8-C08243A87FDA}"/>
              </a:ext>
            </a:extLst>
          </p:cNvPr>
          <p:cNvSpPr/>
          <p:nvPr/>
        </p:nvSpPr>
        <p:spPr>
          <a:xfrm>
            <a:off x="6106517" y="2750950"/>
            <a:ext cx="945162" cy="449811"/>
          </a:xfrm>
          <a:custGeom>
            <a:avLst/>
            <a:gdLst/>
            <a:ahLst/>
            <a:cxnLst/>
            <a:rect l="0" t="0" r="0" b="0"/>
            <a:pathLst>
              <a:path>
                <a:moveTo>
                  <a:pt x="0" y="0"/>
                </a:moveTo>
                <a:lnTo>
                  <a:pt x="0" y="363298"/>
                </a:lnTo>
                <a:lnTo>
                  <a:pt x="1120192" y="363298"/>
                </a:lnTo>
                <a:lnTo>
                  <a:pt x="1120192" y="533109"/>
                </a:lnTo>
              </a:path>
            </a:pathLst>
          </a:custGeom>
          <a:noFill/>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9" name="Freeform 8">
            <a:extLst>
              <a:ext uri="{FF2B5EF4-FFF2-40B4-BE49-F238E27FC236}">
                <a16:creationId xmlns:a16="http://schemas.microsoft.com/office/drawing/2014/main" id="{7C4A3622-D0F8-423F-B550-1458E30D94E7}"/>
              </a:ext>
            </a:extLst>
          </p:cNvPr>
          <p:cNvSpPr/>
          <p:nvPr/>
        </p:nvSpPr>
        <p:spPr>
          <a:xfrm>
            <a:off x="5161355" y="4182871"/>
            <a:ext cx="1890324" cy="449811"/>
          </a:xfrm>
          <a:custGeom>
            <a:avLst/>
            <a:gdLst/>
            <a:ahLst/>
            <a:cxnLst/>
            <a:rect l="0" t="0" r="0" b="0"/>
            <a:pathLst>
              <a:path>
                <a:moveTo>
                  <a:pt x="0" y="0"/>
                </a:moveTo>
                <a:lnTo>
                  <a:pt x="0" y="363298"/>
                </a:lnTo>
                <a:lnTo>
                  <a:pt x="2240384" y="363298"/>
                </a:lnTo>
                <a:lnTo>
                  <a:pt x="2240384" y="533109"/>
                </a:lnTo>
              </a:path>
            </a:pathLst>
          </a:custGeom>
          <a:noFill/>
          <a:scene3d>
            <a:camera prst="orthographicFront">
              <a:rot lat="0" lon="0" rev="0"/>
            </a:camera>
            <a:lightRig rig="contrasting" dir="t">
              <a:rot lat="0" lon="0" rev="1200000"/>
            </a:lightRig>
          </a:scene3d>
          <a:sp3d z="-110000"/>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6C8BE4C3-CF42-442F-988F-A3BADB4FEFAB}"/>
              </a:ext>
            </a:extLst>
          </p:cNvPr>
          <p:cNvSpPr/>
          <p:nvPr/>
        </p:nvSpPr>
        <p:spPr>
          <a:xfrm>
            <a:off x="5122779" y="4182871"/>
            <a:ext cx="77153" cy="449811"/>
          </a:xfrm>
          <a:custGeom>
            <a:avLst/>
            <a:gdLst/>
            <a:ahLst/>
            <a:cxnLst/>
            <a:rect l="0" t="0" r="0" b="0"/>
            <a:pathLst>
              <a:path>
                <a:moveTo>
                  <a:pt x="45720" y="0"/>
                </a:moveTo>
                <a:lnTo>
                  <a:pt x="45720" y="533109"/>
                </a:lnTo>
              </a:path>
            </a:pathLst>
          </a:custGeom>
          <a:noFill/>
          <a:scene3d>
            <a:camera prst="orthographicFront">
              <a:rot lat="0" lon="0" rev="0"/>
            </a:camera>
            <a:lightRig rig="contrasting" dir="t">
              <a:rot lat="0" lon="0" rev="1200000"/>
            </a:lightRig>
          </a:scene3d>
          <a:sp3d z="-110000"/>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9EDE43DC-CDD7-43CE-8729-0F8EAD0F5409}"/>
              </a:ext>
            </a:extLst>
          </p:cNvPr>
          <p:cNvSpPr/>
          <p:nvPr/>
        </p:nvSpPr>
        <p:spPr>
          <a:xfrm>
            <a:off x="3271031" y="4182871"/>
            <a:ext cx="1890324" cy="449811"/>
          </a:xfrm>
          <a:custGeom>
            <a:avLst/>
            <a:gdLst/>
            <a:ahLst/>
            <a:cxnLst/>
            <a:rect l="0" t="0" r="0" b="0"/>
            <a:pathLst>
              <a:path>
                <a:moveTo>
                  <a:pt x="2240384" y="0"/>
                </a:moveTo>
                <a:lnTo>
                  <a:pt x="2240384" y="363298"/>
                </a:lnTo>
                <a:lnTo>
                  <a:pt x="0" y="363298"/>
                </a:lnTo>
                <a:lnTo>
                  <a:pt x="0" y="533109"/>
                </a:lnTo>
              </a:path>
            </a:pathLst>
          </a:custGeom>
          <a:noFill/>
          <a:scene3d>
            <a:camera prst="orthographicFront">
              <a:rot lat="0" lon="0" rev="0"/>
            </a:camera>
            <a:lightRig rig="contrasting" dir="t">
              <a:rot lat="0" lon="0" rev="1200000"/>
            </a:lightRig>
          </a:scene3d>
          <a:sp3d z="-110000"/>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2" name="Freeform 11">
            <a:extLst>
              <a:ext uri="{FF2B5EF4-FFF2-40B4-BE49-F238E27FC236}">
                <a16:creationId xmlns:a16="http://schemas.microsoft.com/office/drawing/2014/main" id="{D3B9728A-5A21-4E3E-8803-709447B43463}"/>
              </a:ext>
            </a:extLst>
          </p:cNvPr>
          <p:cNvSpPr/>
          <p:nvPr/>
        </p:nvSpPr>
        <p:spPr>
          <a:xfrm>
            <a:off x="5161355" y="2750950"/>
            <a:ext cx="945162" cy="449811"/>
          </a:xfrm>
          <a:custGeom>
            <a:avLst/>
            <a:gdLst/>
            <a:ahLst/>
            <a:cxnLst/>
            <a:rect l="0" t="0" r="0" b="0"/>
            <a:pathLst>
              <a:path>
                <a:moveTo>
                  <a:pt x="1120192" y="0"/>
                </a:moveTo>
                <a:lnTo>
                  <a:pt x="1120192" y="363298"/>
                </a:lnTo>
                <a:lnTo>
                  <a:pt x="0" y="363298"/>
                </a:lnTo>
                <a:lnTo>
                  <a:pt x="0" y="533109"/>
                </a:lnTo>
              </a:path>
            </a:pathLst>
          </a:custGeom>
          <a:noFill/>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3" name="Freeform 12">
            <a:extLst>
              <a:ext uri="{FF2B5EF4-FFF2-40B4-BE49-F238E27FC236}">
                <a16:creationId xmlns:a16="http://schemas.microsoft.com/office/drawing/2014/main" id="{3807655A-161F-4D6A-8472-3AB7D2DA33CF}"/>
              </a:ext>
            </a:extLst>
          </p:cNvPr>
          <p:cNvSpPr/>
          <p:nvPr/>
        </p:nvSpPr>
        <p:spPr>
          <a:xfrm>
            <a:off x="4637868" y="2750950"/>
            <a:ext cx="1468649" cy="449811"/>
          </a:xfrm>
          <a:custGeom>
            <a:avLst/>
            <a:gdLst/>
            <a:ahLst/>
            <a:cxnLst/>
            <a:rect l="0" t="0" r="0" b="0"/>
            <a:pathLst>
              <a:path>
                <a:moveTo>
                  <a:pt x="3360576" y="0"/>
                </a:moveTo>
                <a:lnTo>
                  <a:pt x="3360576" y="363298"/>
                </a:lnTo>
                <a:lnTo>
                  <a:pt x="0" y="363298"/>
                </a:lnTo>
                <a:lnTo>
                  <a:pt x="0" y="533109"/>
                </a:lnTo>
              </a:path>
            </a:pathLst>
          </a:custGeom>
          <a:noFill/>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4" name="Rounded Rectangle 13">
            <a:extLst>
              <a:ext uri="{FF2B5EF4-FFF2-40B4-BE49-F238E27FC236}">
                <a16:creationId xmlns:a16="http://schemas.microsoft.com/office/drawing/2014/main" id="{34255A14-3692-4EF2-978C-91F8F231C00D}"/>
              </a:ext>
            </a:extLst>
          </p:cNvPr>
          <p:cNvSpPr/>
          <p:nvPr/>
        </p:nvSpPr>
        <p:spPr>
          <a:xfrm>
            <a:off x="5083376" y="1193904"/>
            <a:ext cx="2046283" cy="1557045"/>
          </a:xfrm>
          <a:prstGeom prst="roundRect">
            <a:avLst>
              <a:gd name="adj" fmla="val 10000"/>
            </a:avLst>
          </a:prstGeom>
          <a:solidFill>
            <a:schemeClr val="accent6">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sp>
      <p:sp>
        <p:nvSpPr>
          <p:cNvPr id="15" name="Freeform 14">
            <a:extLst>
              <a:ext uri="{FF2B5EF4-FFF2-40B4-BE49-F238E27FC236}">
                <a16:creationId xmlns:a16="http://schemas.microsoft.com/office/drawing/2014/main" id="{23F35B8A-D42D-4F03-B3B6-BDC9448A1B0D}"/>
              </a:ext>
            </a:extLst>
          </p:cNvPr>
          <p:cNvSpPr/>
          <p:nvPr/>
        </p:nvSpPr>
        <p:spPr>
          <a:xfrm>
            <a:off x="5255223" y="1357159"/>
            <a:ext cx="2046283" cy="1557045"/>
          </a:xfrm>
          <a:custGeom>
            <a:avLst/>
            <a:gdLst>
              <a:gd name="connsiteX0" fmla="*/ 0 w 2425224"/>
              <a:gd name="connsiteY0" fmla="*/ 184539 h 1845387"/>
              <a:gd name="connsiteX1" fmla="*/ 184539 w 2425224"/>
              <a:gd name="connsiteY1" fmla="*/ 0 h 1845387"/>
              <a:gd name="connsiteX2" fmla="*/ 2240685 w 2425224"/>
              <a:gd name="connsiteY2" fmla="*/ 0 h 1845387"/>
              <a:gd name="connsiteX3" fmla="*/ 2425224 w 2425224"/>
              <a:gd name="connsiteY3" fmla="*/ 184539 h 1845387"/>
              <a:gd name="connsiteX4" fmla="*/ 2425224 w 2425224"/>
              <a:gd name="connsiteY4" fmla="*/ 1660848 h 1845387"/>
              <a:gd name="connsiteX5" fmla="*/ 2240685 w 2425224"/>
              <a:gd name="connsiteY5" fmla="*/ 1845387 h 1845387"/>
              <a:gd name="connsiteX6" fmla="*/ 184539 w 2425224"/>
              <a:gd name="connsiteY6" fmla="*/ 1845387 h 1845387"/>
              <a:gd name="connsiteX7" fmla="*/ 0 w 2425224"/>
              <a:gd name="connsiteY7" fmla="*/ 1660848 h 1845387"/>
              <a:gd name="connsiteX8" fmla="*/ 0 w 2425224"/>
              <a:gd name="connsiteY8" fmla="*/ 184539 h 184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224" h="1845387">
                <a:moveTo>
                  <a:pt x="0" y="184539"/>
                </a:moveTo>
                <a:cubicBezTo>
                  <a:pt x="0" y="82621"/>
                  <a:pt x="82621" y="0"/>
                  <a:pt x="184539" y="0"/>
                </a:cubicBezTo>
                <a:lnTo>
                  <a:pt x="2240685" y="0"/>
                </a:lnTo>
                <a:cubicBezTo>
                  <a:pt x="2342603" y="0"/>
                  <a:pt x="2425224" y="82621"/>
                  <a:pt x="2425224" y="184539"/>
                </a:cubicBezTo>
                <a:lnTo>
                  <a:pt x="2425224" y="1660848"/>
                </a:lnTo>
                <a:cubicBezTo>
                  <a:pt x="2425224" y="1762766"/>
                  <a:pt x="2342603" y="1845387"/>
                  <a:pt x="2240685" y="1845387"/>
                </a:cubicBezTo>
                <a:lnTo>
                  <a:pt x="184539" y="1845387"/>
                </a:lnTo>
                <a:cubicBezTo>
                  <a:pt x="82621" y="1845387"/>
                  <a:pt x="0" y="1762766"/>
                  <a:pt x="0" y="1660848"/>
                </a:cubicBezTo>
                <a:lnTo>
                  <a:pt x="0" y="184539"/>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87396" tIns="87396" rIns="87396" bIns="87396" spcCol="1270" anchor="ctr"/>
          <a:lstStyle/>
          <a:p>
            <a:pPr algn="ctr" defTabSz="487590">
              <a:lnSpc>
                <a:spcPct val="90000"/>
              </a:lnSpc>
              <a:spcAft>
                <a:spcPct val="35000"/>
              </a:spcAft>
              <a:defRPr/>
            </a:pPr>
            <a:r>
              <a:rPr lang="en-US" sz="1097" b="1" dirty="0"/>
              <a:t>Water Resources Management</a:t>
            </a:r>
          </a:p>
          <a:p>
            <a:pPr algn="ctr" defTabSz="487590">
              <a:lnSpc>
                <a:spcPct val="90000"/>
              </a:lnSpc>
              <a:spcAft>
                <a:spcPct val="35000"/>
              </a:spcAft>
              <a:defRPr/>
            </a:pPr>
            <a:r>
              <a:rPr lang="en-US" sz="1097" dirty="0"/>
              <a:t>Michele Putnam</a:t>
            </a:r>
          </a:p>
          <a:p>
            <a:pPr algn="ctr" defTabSz="487590">
              <a:lnSpc>
                <a:spcPct val="90000"/>
              </a:lnSpc>
              <a:spcAft>
                <a:spcPct val="35000"/>
              </a:spcAft>
              <a:defRPr/>
            </a:pPr>
            <a:r>
              <a:rPr lang="en-US" sz="1097" dirty="0"/>
              <a:t>Assistant Commissioner</a:t>
            </a:r>
          </a:p>
        </p:txBody>
      </p:sp>
      <p:sp>
        <p:nvSpPr>
          <p:cNvPr id="18" name="Rounded Rectangle 17">
            <a:extLst>
              <a:ext uri="{FF2B5EF4-FFF2-40B4-BE49-F238E27FC236}">
                <a16:creationId xmlns:a16="http://schemas.microsoft.com/office/drawing/2014/main" id="{B7178EE2-6082-4DEE-9258-3B1A181A1D06}"/>
              </a:ext>
            </a:extLst>
          </p:cNvPr>
          <p:cNvSpPr/>
          <p:nvPr/>
        </p:nvSpPr>
        <p:spPr>
          <a:xfrm>
            <a:off x="4388041" y="3200761"/>
            <a:ext cx="1546628" cy="982109"/>
          </a:xfrm>
          <a:prstGeom prst="roundRect">
            <a:avLst>
              <a:gd name="adj" fmla="val 10000"/>
            </a:avLst>
          </a:prstGeom>
          <a:solidFill>
            <a:schemeClr val="accent4">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sp>
      <p:sp>
        <p:nvSpPr>
          <p:cNvPr id="19" name="Freeform 18">
            <a:extLst>
              <a:ext uri="{FF2B5EF4-FFF2-40B4-BE49-F238E27FC236}">
                <a16:creationId xmlns:a16="http://schemas.microsoft.com/office/drawing/2014/main" id="{2E306BE6-6D70-45FE-AA1A-C3D2D21AF062}"/>
              </a:ext>
            </a:extLst>
          </p:cNvPr>
          <p:cNvSpPr/>
          <p:nvPr/>
        </p:nvSpPr>
        <p:spPr>
          <a:xfrm>
            <a:off x="4559889" y="3364017"/>
            <a:ext cx="1546628" cy="982109"/>
          </a:xfrm>
          <a:custGeom>
            <a:avLst/>
            <a:gdLst>
              <a:gd name="connsiteX0" fmla="*/ 0 w 1833041"/>
              <a:gd name="connsiteY0" fmla="*/ 116398 h 1163981"/>
              <a:gd name="connsiteX1" fmla="*/ 116398 w 1833041"/>
              <a:gd name="connsiteY1" fmla="*/ 0 h 1163981"/>
              <a:gd name="connsiteX2" fmla="*/ 1716643 w 1833041"/>
              <a:gd name="connsiteY2" fmla="*/ 0 h 1163981"/>
              <a:gd name="connsiteX3" fmla="*/ 1833041 w 1833041"/>
              <a:gd name="connsiteY3" fmla="*/ 116398 h 1163981"/>
              <a:gd name="connsiteX4" fmla="*/ 1833041 w 1833041"/>
              <a:gd name="connsiteY4" fmla="*/ 1047583 h 1163981"/>
              <a:gd name="connsiteX5" fmla="*/ 1716643 w 1833041"/>
              <a:gd name="connsiteY5" fmla="*/ 1163981 h 1163981"/>
              <a:gd name="connsiteX6" fmla="*/ 116398 w 1833041"/>
              <a:gd name="connsiteY6" fmla="*/ 1163981 h 1163981"/>
              <a:gd name="connsiteX7" fmla="*/ 0 w 1833041"/>
              <a:gd name="connsiteY7" fmla="*/ 1047583 h 1163981"/>
              <a:gd name="connsiteX8" fmla="*/ 0 w 1833041"/>
              <a:gd name="connsiteY8" fmla="*/ 116398 h 116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041" h="1163981">
                <a:moveTo>
                  <a:pt x="0" y="116398"/>
                </a:moveTo>
                <a:cubicBezTo>
                  <a:pt x="0" y="52113"/>
                  <a:pt x="52113" y="0"/>
                  <a:pt x="116398" y="0"/>
                </a:cubicBezTo>
                <a:lnTo>
                  <a:pt x="1716643" y="0"/>
                </a:lnTo>
                <a:cubicBezTo>
                  <a:pt x="1780928" y="0"/>
                  <a:pt x="1833041" y="52113"/>
                  <a:pt x="1833041" y="116398"/>
                </a:cubicBezTo>
                <a:lnTo>
                  <a:pt x="1833041" y="1047583"/>
                </a:lnTo>
                <a:cubicBezTo>
                  <a:pt x="1833041" y="1111868"/>
                  <a:pt x="1780928" y="1163981"/>
                  <a:pt x="1716643" y="1163981"/>
                </a:cubicBezTo>
                <a:lnTo>
                  <a:pt x="116398" y="1163981"/>
                </a:lnTo>
                <a:cubicBezTo>
                  <a:pt x="52113" y="1163981"/>
                  <a:pt x="0" y="1111868"/>
                  <a:pt x="0" y="1047583"/>
                </a:cubicBezTo>
                <a:lnTo>
                  <a:pt x="0" y="1163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0556" tIns="70556" rIns="70556" bIns="70556" spcCol="1270" anchor="ctr"/>
          <a:lstStyle/>
          <a:p>
            <a:pPr algn="ctr" defTabSz="487590">
              <a:lnSpc>
                <a:spcPct val="90000"/>
              </a:lnSpc>
              <a:spcAft>
                <a:spcPct val="35000"/>
              </a:spcAft>
              <a:defRPr/>
            </a:pPr>
            <a:r>
              <a:rPr lang="en-US" sz="1097" b="1" dirty="0"/>
              <a:t>Division of Water Monitoring &amp; Standards</a:t>
            </a:r>
          </a:p>
          <a:p>
            <a:pPr algn="ctr" defTabSz="487590">
              <a:lnSpc>
                <a:spcPct val="90000"/>
              </a:lnSpc>
              <a:spcAft>
                <a:spcPct val="35000"/>
              </a:spcAft>
              <a:defRPr/>
            </a:pPr>
            <a:r>
              <a:rPr lang="en-US" sz="1097" dirty="0"/>
              <a:t>Bruce Friedman</a:t>
            </a:r>
          </a:p>
        </p:txBody>
      </p:sp>
      <p:sp>
        <p:nvSpPr>
          <p:cNvPr id="20" name="Rounded Rectangle 19">
            <a:extLst>
              <a:ext uri="{FF2B5EF4-FFF2-40B4-BE49-F238E27FC236}">
                <a16:creationId xmlns:a16="http://schemas.microsoft.com/office/drawing/2014/main" id="{EE411305-253A-4CC6-8D1A-5694949AA3BC}"/>
              </a:ext>
            </a:extLst>
          </p:cNvPr>
          <p:cNvSpPr/>
          <p:nvPr/>
        </p:nvSpPr>
        <p:spPr>
          <a:xfrm>
            <a:off x="2497717" y="4632682"/>
            <a:ext cx="1546628" cy="982109"/>
          </a:xfrm>
          <a:prstGeom prst="roundRect">
            <a:avLst>
              <a:gd name="adj" fmla="val 10000"/>
            </a:avLst>
          </a:prstGeom>
          <a:solidFill>
            <a:srgbClr val="0000FF"/>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sp>
      <p:sp>
        <p:nvSpPr>
          <p:cNvPr id="21" name="Freeform 20">
            <a:extLst>
              <a:ext uri="{FF2B5EF4-FFF2-40B4-BE49-F238E27FC236}">
                <a16:creationId xmlns:a16="http://schemas.microsoft.com/office/drawing/2014/main" id="{D8CB580A-5B08-4C81-92EF-9E707ABFD28D}"/>
              </a:ext>
            </a:extLst>
          </p:cNvPr>
          <p:cNvSpPr/>
          <p:nvPr/>
        </p:nvSpPr>
        <p:spPr>
          <a:xfrm>
            <a:off x="2669565" y="4795937"/>
            <a:ext cx="1546628" cy="982109"/>
          </a:xfrm>
          <a:custGeom>
            <a:avLst/>
            <a:gdLst>
              <a:gd name="connsiteX0" fmla="*/ 0 w 1833041"/>
              <a:gd name="connsiteY0" fmla="*/ 116398 h 1163981"/>
              <a:gd name="connsiteX1" fmla="*/ 116398 w 1833041"/>
              <a:gd name="connsiteY1" fmla="*/ 0 h 1163981"/>
              <a:gd name="connsiteX2" fmla="*/ 1716643 w 1833041"/>
              <a:gd name="connsiteY2" fmla="*/ 0 h 1163981"/>
              <a:gd name="connsiteX3" fmla="*/ 1833041 w 1833041"/>
              <a:gd name="connsiteY3" fmla="*/ 116398 h 1163981"/>
              <a:gd name="connsiteX4" fmla="*/ 1833041 w 1833041"/>
              <a:gd name="connsiteY4" fmla="*/ 1047583 h 1163981"/>
              <a:gd name="connsiteX5" fmla="*/ 1716643 w 1833041"/>
              <a:gd name="connsiteY5" fmla="*/ 1163981 h 1163981"/>
              <a:gd name="connsiteX6" fmla="*/ 116398 w 1833041"/>
              <a:gd name="connsiteY6" fmla="*/ 1163981 h 1163981"/>
              <a:gd name="connsiteX7" fmla="*/ 0 w 1833041"/>
              <a:gd name="connsiteY7" fmla="*/ 1047583 h 1163981"/>
              <a:gd name="connsiteX8" fmla="*/ 0 w 1833041"/>
              <a:gd name="connsiteY8" fmla="*/ 116398 h 116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041" h="1163981">
                <a:moveTo>
                  <a:pt x="0" y="116398"/>
                </a:moveTo>
                <a:cubicBezTo>
                  <a:pt x="0" y="52113"/>
                  <a:pt x="52113" y="0"/>
                  <a:pt x="116398" y="0"/>
                </a:cubicBezTo>
                <a:lnTo>
                  <a:pt x="1716643" y="0"/>
                </a:lnTo>
                <a:cubicBezTo>
                  <a:pt x="1780928" y="0"/>
                  <a:pt x="1833041" y="52113"/>
                  <a:pt x="1833041" y="116398"/>
                </a:cubicBezTo>
                <a:lnTo>
                  <a:pt x="1833041" y="1047583"/>
                </a:lnTo>
                <a:cubicBezTo>
                  <a:pt x="1833041" y="1111868"/>
                  <a:pt x="1780928" y="1163981"/>
                  <a:pt x="1716643" y="1163981"/>
                </a:cubicBezTo>
                <a:lnTo>
                  <a:pt x="116398" y="1163981"/>
                </a:lnTo>
                <a:cubicBezTo>
                  <a:pt x="52113" y="1163981"/>
                  <a:pt x="0" y="1111868"/>
                  <a:pt x="0" y="1047583"/>
                </a:cubicBezTo>
                <a:lnTo>
                  <a:pt x="0" y="1163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0556" tIns="70556" rIns="70556" bIns="70556" spcCol="1270" anchor="ctr"/>
          <a:lstStyle/>
          <a:p>
            <a:pPr algn="ctr" defTabSz="487590">
              <a:lnSpc>
                <a:spcPct val="90000"/>
              </a:lnSpc>
              <a:spcAft>
                <a:spcPct val="35000"/>
              </a:spcAft>
              <a:defRPr/>
            </a:pPr>
            <a:r>
              <a:rPr lang="en-US" sz="1097" b="1" dirty="0"/>
              <a:t>Freshwater &amp; Biological Monitoring </a:t>
            </a:r>
          </a:p>
          <a:p>
            <a:pPr algn="ctr" defTabSz="487590">
              <a:lnSpc>
                <a:spcPct val="90000"/>
              </a:lnSpc>
              <a:spcAft>
                <a:spcPct val="35000"/>
              </a:spcAft>
              <a:defRPr/>
            </a:pPr>
            <a:r>
              <a:rPr lang="en-US" sz="1097" dirty="0"/>
              <a:t>Leslie McGeorge</a:t>
            </a:r>
          </a:p>
        </p:txBody>
      </p:sp>
      <p:sp>
        <p:nvSpPr>
          <p:cNvPr id="22" name="Rounded Rectangle 21">
            <a:extLst>
              <a:ext uri="{FF2B5EF4-FFF2-40B4-BE49-F238E27FC236}">
                <a16:creationId xmlns:a16="http://schemas.microsoft.com/office/drawing/2014/main" id="{DF5C693C-93D8-49D7-B2EA-54C8FED68207}"/>
              </a:ext>
            </a:extLst>
          </p:cNvPr>
          <p:cNvSpPr/>
          <p:nvPr/>
        </p:nvSpPr>
        <p:spPr>
          <a:xfrm>
            <a:off x="4388041" y="4632682"/>
            <a:ext cx="1546628" cy="982109"/>
          </a:xfrm>
          <a:prstGeom prst="roundRect">
            <a:avLst>
              <a:gd name="adj" fmla="val 10000"/>
            </a:avLst>
          </a:pr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sp>
      <p:sp>
        <p:nvSpPr>
          <p:cNvPr id="23" name="Freeform 22">
            <a:extLst>
              <a:ext uri="{FF2B5EF4-FFF2-40B4-BE49-F238E27FC236}">
                <a16:creationId xmlns:a16="http://schemas.microsoft.com/office/drawing/2014/main" id="{0340528D-2007-4687-918A-5684ADE7DA7F}"/>
              </a:ext>
            </a:extLst>
          </p:cNvPr>
          <p:cNvSpPr/>
          <p:nvPr/>
        </p:nvSpPr>
        <p:spPr>
          <a:xfrm>
            <a:off x="4559889" y="4795937"/>
            <a:ext cx="1546628" cy="982109"/>
          </a:xfrm>
          <a:custGeom>
            <a:avLst/>
            <a:gdLst>
              <a:gd name="connsiteX0" fmla="*/ 0 w 1833041"/>
              <a:gd name="connsiteY0" fmla="*/ 116398 h 1163981"/>
              <a:gd name="connsiteX1" fmla="*/ 116398 w 1833041"/>
              <a:gd name="connsiteY1" fmla="*/ 0 h 1163981"/>
              <a:gd name="connsiteX2" fmla="*/ 1716643 w 1833041"/>
              <a:gd name="connsiteY2" fmla="*/ 0 h 1163981"/>
              <a:gd name="connsiteX3" fmla="*/ 1833041 w 1833041"/>
              <a:gd name="connsiteY3" fmla="*/ 116398 h 1163981"/>
              <a:gd name="connsiteX4" fmla="*/ 1833041 w 1833041"/>
              <a:gd name="connsiteY4" fmla="*/ 1047583 h 1163981"/>
              <a:gd name="connsiteX5" fmla="*/ 1716643 w 1833041"/>
              <a:gd name="connsiteY5" fmla="*/ 1163981 h 1163981"/>
              <a:gd name="connsiteX6" fmla="*/ 116398 w 1833041"/>
              <a:gd name="connsiteY6" fmla="*/ 1163981 h 1163981"/>
              <a:gd name="connsiteX7" fmla="*/ 0 w 1833041"/>
              <a:gd name="connsiteY7" fmla="*/ 1047583 h 1163981"/>
              <a:gd name="connsiteX8" fmla="*/ 0 w 1833041"/>
              <a:gd name="connsiteY8" fmla="*/ 116398 h 116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041" h="1163981">
                <a:moveTo>
                  <a:pt x="0" y="116398"/>
                </a:moveTo>
                <a:cubicBezTo>
                  <a:pt x="0" y="52113"/>
                  <a:pt x="52113" y="0"/>
                  <a:pt x="116398" y="0"/>
                </a:cubicBezTo>
                <a:lnTo>
                  <a:pt x="1716643" y="0"/>
                </a:lnTo>
                <a:cubicBezTo>
                  <a:pt x="1780928" y="0"/>
                  <a:pt x="1833041" y="52113"/>
                  <a:pt x="1833041" y="116398"/>
                </a:cubicBezTo>
                <a:lnTo>
                  <a:pt x="1833041" y="1047583"/>
                </a:lnTo>
                <a:cubicBezTo>
                  <a:pt x="1833041" y="1111868"/>
                  <a:pt x="1780928" y="1163981"/>
                  <a:pt x="1716643" y="1163981"/>
                </a:cubicBezTo>
                <a:lnTo>
                  <a:pt x="116398" y="1163981"/>
                </a:lnTo>
                <a:cubicBezTo>
                  <a:pt x="52113" y="1163981"/>
                  <a:pt x="0" y="1111868"/>
                  <a:pt x="0" y="1047583"/>
                </a:cubicBezTo>
                <a:lnTo>
                  <a:pt x="0" y="1163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0556" tIns="70556" rIns="70556" bIns="70556" spcCol="1270" anchor="ctr"/>
          <a:lstStyle/>
          <a:p>
            <a:pPr algn="ctr" defTabSz="487590">
              <a:lnSpc>
                <a:spcPct val="90000"/>
              </a:lnSpc>
              <a:spcAft>
                <a:spcPct val="35000"/>
              </a:spcAft>
              <a:defRPr/>
            </a:pPr>
            <a:r>
              <a:rPr lang="en-US" sz="1097" b="1" dirty="0"/>
              <a:t>Marine Water Monitoring</a:t>
            </a:r>
          </a:p>
          <a:p>
            <a:pPr algn="ctr" defTabSz="487590">
              <a:lnSpc>
                <a:spcPct val="90000"/>
              </a:lnSpc>
              <a:spcAft>
                <a:spcPct val="35000"/>
              </a:spcAft>
              <a:defRPr/>
            </a:pPr>
            <a:r>
              <a:rPr lang="en-US" sz="1097" dirty="0"/>
              <a:t>Bob Schuster</a:t>
            </a:r>
          </a:p>
        </p:txBody>
      </p:sp>
      <p:sp>
        <p:nvSpPr>
          <p:cNvPr id="24" name="Rounded Rectangle 23">
            <a:extLst>
              <a:ext uri="{FF2B5EF4-FFF2-40B4-BE49-F238E27FC236}">
                <a16:creationId xmlns:a16="http://schemas.microsoft.com/office/drawing/2014/main" id="{CC91B09F-5C79-4453-AB50-51DF276B1D13}"/>
              </a:ext>
            </a:extLst>
          </p:cNvPr>
          <p:cNvSpPr/>
          <p:nvPr/>
        </p:nvSpPr>
        <p:spPr>
          <a:xfrm>
            <a:off x="6278365" y="4632682"/>
            <a:ext cx="1546628" cy="982109"/>
          </a:xfrm>
          <a:prstGeom prst="roundRect">
            <a:avLst>
              <a:gd name="adj" fmla="val 10000"/>
            </a:avLst>
          </a:prstGeom>
          <a:solidFill>
            <a:srgbClr val="FFFF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a:lstStyle/>
          <a:p>
            <a:pPr>
              <a:defRPr/>
            </a:pPr>
            <a:endParaRPr lang="en-US" dirty="0"/>
          </a:p>
        </p:txBody>
      </p:sp>
      <p:sp>
        <p:nvSpPr>
          <p:cNvPr id="25" name="Freeform 24">
            <a:extLst>
              <a:ext uri="{FF2B5EF4-FFF2-40B4-BE49-F238E27FC236}">
                <a16:creationId xmlns:a16="http://schemas.microsoft.com/office/drawing/2014/main" id="{9B5A81DA-14BC-4F27-9DE1-499B67A94F72}"/>
              </a:ext>
            </a:extLst>
          </p:cNvPr>
          <p:cNvSpPr/>
          <p:nvPr/>
        </p:nvSpPr>
        <p:spPr>
          <a:xfrm>
            <a:off x="6450213" y="4795937"/>
            <a:ext cx="1546628" cy="982109"/>
          </a:xfrm>
          <a:custGeom>
            <a:avLst/>
            <a:gdLst>
              <a:gd name="connsiteX0" fmla="*/ 0 w 1833041"/>
              <a:gd name="connsiteY0" fmla="*/ 116398 h 1163981"/>
              <a:gd name="connsiteX1" fmla="*/ 116398 w 1833041"/>
              <a:gd name="connsiteY1" fmla="*/ 0 h 1163981"/>
              <a:gd name="connsiteX2" fmla="*/ 1716643 w 1833041"/>
              <a:gd name="connsiteY2" fmla="*/ 0 h 1163981"/>
              <a:gd name="connsiteX3" fmla="*/ 1833041 w 1833041"/>
              <a:gd name="connsiteY3" fmla="*/ 116398 h 1163981"/>
              <a:gd name="connsiteX4" fmla="*/ 1833041 w 1833041"/>
              <a:gd name="connsiteY4" fmla="*/ 1047583 h 1163981"/>
              <a:gd name="connsiteX5" fmla="*/ 1716643 w 1833041"/>
              <a:gd name="connsiteY5" fmla="*/ 1163981 h 1163981"/>
              <a:gd name="connsiteX6" fmla="*/ 116398 w 1833041"/>
              <a:gd name="connsiteY6" fmla="*/ 1163981 h 1163981"/>
              <a:gd name="connsiteX7" fmla="*/ 0 w 1833041"/>
              <a:gd name="connsiteY7" fmla="*/ 1047583 h 1163981"/>
              <a:gd name="connsiteX8" fmla="*/ 0 w 1833041"/>
              <a:gd name="connsiteY8" fmla="*/ 116398 h 116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041" h="1163981">
                <a:moveTo>
                  <a:pt x="0" y="116398"/>
                </a:moveTo>
                <a:cubicBezTo>
                  <a:pt x="0" y="52113"/>
                  <a:pt x="52113" y="0"/>
                  <a:pt x="116398" y="0"/>
                </a:cubicBezTo>
                <a:lnTo>
                  <a:pt x="1716643" y="0"/>
                </a:lnTo>
                <a:cubicBezTo>
                  <a:pt x="1780928" y="0"/>
                  <a:pt x="1833041" y="52113"/>
                  <a:pt x="1833041" y="116398"/>
                </a:cubicBezTo>
                <a:lnTo>
                  <a:pt x="1833041" y="1047583"/>
                </a:lnTo>
                <a:cubicBezTo>
                  <a:pt x="1833041" y="1111868"/>
                  <a:pt x="1780928" y="1163981"/>
                  <a:pt x="1716643" y="1163981"/>
                </a:cubicBezTo>
                <a:lnTo>
                  <a:pt x="116398" y="1163981"/>
                </a:lnTo>
                <a:cubicBezTo>
                  <a:pt x="52113" y="1163981"/>
                  <a:pt x="0" y="1111868"/>
                  <a:pt x="0" y="1047583"/>
                </a:cubicBezTo>
                <a:lnTo>
                  <a:pt x="0" y="1163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0556" tIns="70556" rIns="70556" bIns="70556" spcCol="1270" anchor="ctr"/>
          <a:lstStyle/>
          <a:p>
            <a:pPr algn="ctr" defTabSz="487590">
              <a:lnSpc>
                <a:spcPct val="90000"/>
              </a:lnSpc>
              <a:spcAft>
                <a:spcPct val="35000"/>
              </a:spcAft>
              <a:defRPr/>
            </a:pPr>
            <a:r>
              <a:rPr lang="en-US" sz="1097" b="1" dirty="0"/>
              <a:t>Environmental Analysis, Restoration &amp; Standards</a:t>
            </a:r>
          </a:p>
          <a:p>
            <a:pPr algn="ctr" defTabSz="487590">
              <a:lnSpc>
                <a:spcPct val="90000"/>
              </a:lnSpc>
              <a:spcAft>
                <a:spcPct val="35000"/>
              </a:spcAft>
              <a:defRPr/>
            </a:pPr>
            <a:r>
              <a:rPr lang="en-US" sz="1097" dirty="0"/>
              <a:t>Kimberly Cenno</a:t>
            </a:r>
          </a:p>
        </p:txBody>
      </p:sp>
      <p:sp>
        <p:nvSpPr>
          <p:cNvPr id="26" name="Rounded Rectangle 25">
            <a:extLst>
              <a:ext uri="{FF2B5EF4-FFF2-40B4-BE49-F238E27FC236}">
                <a16:creationId xmlns:a16="http://schemas.microsoft.com/office/drawing/2014/main" id="{1B2E21CD-9590-4549-8F63-F165B72C5C3F}"/>
              </a:ext>
            </a:extLst>
          </p:cNvPr>
          <p:cNvSpPr/>
          <p:nvPr/>
        </p:nvSpPr>
        <p:spPr>
          <a:xfrm>
            <a:off x="6278365" y="3200761"/>
            <a:ext cx="1546628" cy="982109"/>
          </a:xfrm>
          <a:prstGeom prst="roundRect">
            <a:avLst>
              <a:gd name="adj" fmla="val 10000"/>
            </a:avLst>
          </a:prstGeom>
          <a:solidFill>
            <a:schemeClr val="accent6">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sp>
      <p:sp>
        <p:nvSpPr>
          <p:cNvPr id="27" name="Freeform 26">
            <a:extLst>
              <a:ext uri="{FF2B5EF4-FFF2-40B4-BE49-F238E27FC236}">
                <a16:creationId xmlns:a16="http://schemas.microsoft.com/office/drawing/2014/main" id="{7A3A300B-59EF-47DB-A8E4-53578F1691F6}"/>
              </a:ext>
            </a:extLst>
          </p:cNvPr>
          <p:cNvSpPr/>
          <p:nvPr/>
        </p:nvSpPr>
        <p:spPr>
          <a:xfrm>
            <a:off x="6450213" y="3364017"/>
            <a:ext cx="1546628" cy="982109"/>
          </a:xfrm>
          <a:custGeom>
            <a:avLst/>
            <a:gdLst>
              <a:gd name="connsiteX0" fmla="*/ 0 w 1833041"/>
              <a:gd name="connsiteY0" fmla="*/ 116398 h 1163981"/>
              <a:gd name="connsiteX1" fmla="*/ 116398 w 1833041"/>
              <a:gd name="connsiteY1" fmla="*/ 0 h 1163981"/>
              <a:gd name="connsiteX2" fmla="*/ 1716643 w 1833041"/>
              <a:gd name="connsiteY2" fmla="*/ 0 h 1163981"/>
              <a:gd name="connsiteX3" fmla="*/ 1833041 w 1833041"/>
              <a:gd name="connsiteY3" fmla="*/ 116398 h 1163981"/>
              <a:gd name="connsiteX4" fmla="*/ 1833041 w 1833041"/>
              <a:gd name="connsiteY4" fmla="*/ 1047583 h 1163981"/>
              <a:gd name="connsiteX5" fmla="*/ 1716643 w 1833041"/>
              <a:gd name="connsiteY5" fmla="*/ 1163981 h 1163981"/>
              <a:gd name="connsiteX6" fmla="*/ 116398 w 1833041"/>
              <a:gd name="connsiteY6" fmla="*/ 1163981 h 1163981"/>
              <a:gd name="connsiteX7" fmla="*/ 0 w 1833041"/>
              <a:gd name="connsiteY7" fmla="*/ 1047583 h 1163981"/>
              <a:gd name="connsiteX8" fmla="*/ 0 w 1833041"/>
              <a:gd name="connsiteY8" fmla="*/ 116398 h 116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041" h="1163981">
                <a:moveTo>
                  <a:pt x="0" y="116398"/>
                </a:moveTo>
                <a:cubicBezTo>
                  <a:pt x="0" y="52113"/>
                  <a:pt x="52113" y="0"/>
                  <a:pt x="116398" y="0"/>
                </a:cubicBezTo>
                <a:lnTo>
                  <a:pt x="1716643" y="0"/>
                </a:lnTo>
                <a:cubicBezTo>
                  <a:pt x="1780928" y="0"/>
                  <a:pt x="1833041" y="52113"/>
                  <a:pt x="1833041" y="116398"/>
                </a:cubicBezTo>
                <a:lnTo>
                  <a:pt x="1833041" y="1047583"/>
                </a:lnTo>
                <a:cubicBezTo>
                  <a:pt x="1833041" y="1111868"/>
                  <a:pt x="1780928" y="1163981"/>
                  <a:pt x="1716643" y="1163981"/>
                </a:cubicBezTo>
                <a:lnTo>
                  <a:pt x="116398" y="1163981"/>
                </a:lnTo>
                <a:cubicBezTo>
                  <a:pt x="52113" y="1163981"/>
                  <a:pt x="0" y="1111868"/>
                  <a:pt x="0" y="1047583"/>
                </a:cubicBezTo>
                <a:lnTo>
                  <a:pt x="0" y="1163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0556" tIns="70556" rIns="70556" bIns="70556" spcCol="1270" anchor="ctr"/>
          <a:lstStyle/>
          <a:p>
            <a:pPr algn="ctr" defTabSz="487590">
              <a:lnSpc>
                <a:spcPct val="90000"/>
              </a:lnSpc>
              <a:spcAft>
                <a:spcPct val="35000"/>
              </a:spcAft>
              <a:defRPr/>
            </a:pPr>
            <a:r>
              <a:rPr lang="en-US" sz="1097" b="1" dirty="0"/>
              <a:t>Division of Water Quality</a:t>
            </a:r>
          </a:p>
          <a:p>
            <a:pPr algn="ctr" defTabSz="487590">
              <a:lnSpc>
                <a:spcPct val="90000"/>
              </a:lnSpc>
              <a:spcAft>
                <a:spcPct val="35000"/>
              </a:spcAft>
              <a:defRPr/>
            </a:pPr>
            <a:r>
              <a:rPr lang="en-US" sz="1097" dirty="0"/>
              <a:t>Janice Brogle</a:t>
            </a:r>
          </a:p>
        </p:txBody>
      </p:sp>
      <p:sp>
        <p:nvSpPr>
          <p:cNvPr id="28" name="Rounded Rectangle 27">
            <a:extLst>
              <a:ext uri="{FF2B5EF4-FFF2-40B4-BE49-F238E27FC236}">
                <a16:creationId xmlns:a16="http://schemas.microsoft.com/office/drawing/2014/main" id="{0350F6EF-5584-4DAE-B38C-FCB9A93047F6}"/>
              </a:ext>
            </a:extLst>
          </p:cNvPr>
          <p:cNvSpPr/>
          <p:nvPr/>
        </p:nvSpPr>
        <p:spPr>
          <a:xfrm>
            <a:off x="8168689" y="3200761"/>
            <a:ext cx="1546628" cy="982109"/>
          </a:xfrm>
          <a:prstGeom prst="roundRect">
            <a:avLst>
              <a:gd name="adj" fmla="val 10000"/>
            </a:avLst>
          </a:prstGeom>
          <a:solidFill>
            <a:schemeClr val="accent6">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sp>
      <p:sp>
        <p:nvSpPr>
          <p:cNvPr id="29" name="Freeform 28">
            <a:extLst>
              <a:ext uri="{FF2B5EF4-FFF2-40B4-BE49-F238E27FC236}">
                <a16:creationId xmlns:a16="http://schemas.microsoft.com/office/drawing/2014/main" id="{B0712E51-74DB-4213-8BBF-BA0B95DF92AE}"/>
              </a:ext>
            </a:extLst>
          </p:cNvPr>
          <p:cNvSpPr/>
          <p:nvPr/>
        </p:nvSpPr>
        <p:spPr>
          <a:xfrm>
            <a:off x="8340538" y="3364017"/>
            <a:ext cx="1546628" cy="982109"/>
          </a:xfrm>
          <a:custGeom>
            <a:avLst/>
            <a:gdLst>
              <a:gd name="connsiteX0" fmla="*/ 0 w 1833041"/>
              <a:gd name="connsiteY0" fmla="*/ 116398 h 1163981"/>
              <a:gd name="connsiteX1" fmla="*/ 116398 w 1833041"/>
              <a:gd name="connsiteY1" fmla="*/ 0 h 1163981"/>
              <a:gd name="connsiteX2" fmla="*/ 1716643 w 1833041"/>
              <a:gd name="connsiteY2" fmla="*/ 0 h 1163981"/>
              <a:gd name="connsiteX3" fmla="*/ 1833041 w 1833041"/>
              <a:gd name="connsiteY3" fmla="*/ 116398 h 1163981"/>
              <a:gd name="connsiteX4" fmla="*/ 1833041 w 1833041"/>
              <a:gd name="connsiteY4" fmla="*/ 1047583 h 1163981"/>
              <a:gd name="connsiteX5" fmla="*/ 1716643 w 1833041"/>
              <a:gd name="connsiteY5" fmla="*/ 1163981 h 1163981"/>
              <a:gd name="connsiteX6" fmla="*/ 116398 w 1833041"/>
              <a:gd name="connsiteY6" fmla="*/ 1163981 h 1163981"/>
              <a:gd name="connsiteX7" fmla="*/ 0 w 1833041"/>
              <a:gd name="connsiteY7" fmla="*/ 1047583 h 1163981"/>
              <a:gd name="connsiteX8" fmla="*/ 0 w 1833041"/>
              <a:gd name="connsiteY8" fmla="*/ 116398 h 116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041" h="1163981">
                <a:moveTo>
                  <a:pt x="0" y="116398"/>
                </a:moveTo>
                <a:cubicBezTo>
                  <a:pt x="0" y="52113"/>
                  <a:pt x="52113" y="0"/>
                  <a:pt x="116398" y="0"/>
                </a:cubicBezTo>
                <a:lnTo>
                  <a:pt x="1716643" y="0"/>
                </a:lnTo>
                <a:cubicBezTo>
                  <a:pt x="1780928" y="0"/>
                  <a:pt x="1833041" y="52113"/>
                  <a:pt x="1833041" y="116398"/>
                </a:cubicBezTo>
                <a:lnTo>
                  <a:pt x="1833041" y="1047583"/>
                </a:lnTo>
                <a:cubicBezTo>
                  <a:pt x="1833041" y="1111868"/>
                  <a:pt x="1780928" y="1163981"/>
                  <a:pt x="1716643" y="1163981"/>
                </a:cubicBezTo>
                <a:lnTo>
                  <a:pt x="116398" y="1163981"/>
                </a:lnTo>
                <a:cubicBezTo>
                  <a:pt x="52113" y="1163981"/>
                  <a:pt x="0" y="1111868"/>
                  <a:pt x="0" y="1047583"/>
                </a:cubicBezTo>
                <a:lnTo>
                  <a:pt x="0" y="116398"/>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0556" tIns="70556" rIns="70556" bIns="70556" spcCol="1270" anchor="ctr"/>
          <a:lstStyle/>
          <a:p>
            <a:pPr algn="ctr" defTabSz="487590">
              <a:lnSpc>
                <a:spcPct val="90000"/>
              </a:lnSpc>
              <a:spcAft>
                <a:spcPct val="35000"/>
              </a:spcAft>
              <a:defRPr/>
            </a:pPr>
            <a:r>
              <a:rPr lang="en-US" sz="1097" b="1" dirty="0"/>
              <a:t>Division of Water Supply &amp; Geosciences</a:t>
            </a:r>
          </a:p>
          <a:p>
            <a:pPr algn="ctr" defTabSz="487590">
              <a:lnSpc>
                <a:spcPct val="90000"/>
              </a:lnSpc>
              <a:spcAft>
                <a:spcPct val="35000"/>
              </a:spcAft>
              <a:defRPr/>
            </a:pPr>
            <a:r>
              <a:rPr lang="en-US" sz="1097" dirty="0"/>
              <a:t>Pat Gardner</a:t>
            </a:r>
          </a:p>
        </p:txBody>
      </p:sp>
      <p:sp>
        <p:nvSpPr>
          <p:cNvPr id="5" name="TextBox 4">
            <a:extLst>
              <a:ext uri="{FF2B5EF4-FFF2-40B4-BE49-F238E27FC236}">
                <a16:creationId xmlns:a16="http://schemas.microsoft.com/office/drawing/2014/main" id="{E85D54C0-CB01-4602-B7B8-D481E8366372}"/>
              </a:ext>
            </a:extLst>
          </p:cNvPr>
          <p:cNvSpPr txBox="1"/>
          <p:nvPr/>
        </p:nvSpPr>
        <p:spPr>
          <a:xfrm>
            <a:off x="2155826" y="0"/>
            <a:ext cx="7986713" cy="1130300"/>
          </a:xfrm>
          <a:prstGeom prst="rect">
            <a:avLst/>
          </a:prstGeom>
          <a:noFill/>
        </p:spPr>
        <p:txBody>
          <a:bodyPr>
            <a:spAutoFit/>
          </a:bodyPr>
          <a:lstStyle/>
          <a:p>
            <a:pPr algn="ctr">
              <a:defRPr/>
            </a:pPr>
            <a:endParaRPr lang="en-US" sz="3375" b="1" dirty="0">
              <a:solidFill>
                <a:srgbClr val="002060"/>
              </a:solidFill>
              <a:effectLst>
                <a:outerShdw blurRad="38100" dist="38100" dir="2700000" algn="tl">
                  <a:srgbClr val="000000">
                    <a:alpha val="43137"/>
                  </a:srgbClr>
                </a:outerShdw>
              </a:effectLst>
            </a:endParaRPr>
          </a:p>
          <a:p>
            <a:pPr algn="ctr">
              <a:defRPr/>
            </a:pPr>
            <a:r>
              <a:rPr lang="en-US" sz="3375" b="1" dirty="0">
                <a:solidFill>
                  <a:srgbClr val="002060"/>
                </a:solidFill>
                <a:effectLst>
                  <a:outerShdw blurRad="38100" dist="38100" dir="2700000" algn="tl">
                    <a:srgbClr val="000000">
                      <a:alpha val="43137"/>
                    </a:srgbClr>
                  </a:outerShdw>
                </a:effectLst>
              </a:rPr>
              <a:t>WATER RESOURCES MANAGEMENT </a:t>
            </a:r>
          </a:p>
        </p:txBody>
      </p:sp>
    </p:spTree>
    <p:extLst>
      <p:ext uri="{BB962C8B-B14F-4D97-AF65-F5344CB8AC3E}">
        <p14:creationId xmlns:p14="http://schemas.microsoft.com/office/powerpoint/2010/main" val="15076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8"/>
                                        </p:tgtEl>
                                        <p:attrNameLst>
                                          <p:attrName>style.color</p:attrName>
                                        </p:attrNameLst>
                                      </p:cBhvr>
                                      <p:to>
                                        <a:schemeClr val="bg1"/>
                                      </p:to>
                                    </p:animClr>
                                    <p:animClr clrSpc="rgb" dir="cw">
                                      <p:cBhvr>
                                        <p:cTn id="7" dur="250" autoRev="1" fill="remove"/>
                                        <p:tgtEl>
                                          <p:spTgt spid="18"/>
                                        </p:tgtEl>
                                        <p:attrNameLst>
                                          <p:attrName>fillcolor</p:attrName>
                                        </p:attrNameLst>
                                      </p:cBhvr>
                                      <p:to>
                                        <a:schemeClr val="bg1"/>
                                      </p:to>
                                    </p:animClr>
                                    <p:set>
                                      <p:cBhvr>
                                        <p:cTn id="8" dur="250" autoRev="1" fill="remove"/>
                                        <p:tgtEl>
                                          <p:spTgt spid="18"/>
                                        </p:tgtEl>
                                        <p:attrNameLst>
                                          <p:attrName>fill.type</p:attrName>
                                        </p:attrNameLst>
                                      </p:cBhvr>
                                      <p:to>
                                        <p:strVal val="solid"/>
                                      </p:to>
                                    </p:set>
                                    <p:set>
                                      <p:cBhvr>
                                        <p:cTn id="9" dur="250" autoRev="1" fill="remove"/>
                                        <p:tgtEl>
                                          <p:spTgt spid="18"/>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19"/>
                                        </p:tgtEl>
                                        <p:attrNameLst>
                                          <p:attrName>style.color</p:attrName>
                                        </p:attrNameLst>
                                      </p:cBhvr>
                                      <p:to>
                                        <a:schemeClr val="bg1"/>
                                      </p:to>
                                    </p:animClr>
                                    <p:animClr clrSpc="rgb" dir="cw">
                                      <p:cBhvr>
                                        <p:cTn id="12" dur="250" autoRev="1" fill="remove"/>
                                        <p:tgtEl>
                                          <p:spTgt spid="19"/>
                                        </p:tgtEl>
                                        <p:attrNameLst>
                                          <p:attrName>fillcolor</p:attrName>
                                        </p:attrNameLst>
                                      </p:cBhvr>
                                      <p:to>
                                        <a:schemeClr val="bg1"/>
                                      </p:to>
                                    </p:animClr>
                                    <p:set>
                                      <p:cBhvr>
                                        <p:cTn id="13" dur="250" autoRev="1" fill="remove"/>
                                        <p:tgtEl>
                                          <p:spTgt spid="19"/>
                                        </p:tgtEl>
                                        <p:attrNameLst>
                                          <p:attrName>fill.type</p:attrName>
                                        </p:attrNameLst>
                                      </p:cBhvr>
                                      <p:to>
                                        <p:strVal val="solid"/>
                                      </p:to>
                                    </p:set>
                                    <p:set>
                                      <p:cBhvr>
                                        <p:cTn id="14" dur="250" autoRev="1" fill="remove"/>
                                        <p:tgtEl>
                                          <p:spTgt spid="19"/>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nodeType="clickEffect">
                                  <p:stCondLst>
                                    <p:cond delay="0"/>
                                  </p:stCondLst>
                                  <p:childTnLst>
                                    <p:animClr clrSpc="rgb" dir="cw">
                                      <p:cBhvr override="childStyle">
                                        <p:cTn id="18" dur="250" autoRev="1" fill="remove"/>
                                        <p:tgtEl>
                                          <p:spTgt spid="20"/>
                                        </p:tgtEl>
                                        <p:attrNameLst>
                                          <p:attrName>style.color</p:attrName>
                                        </p:attrNameLst>
                                      </p:cBhvr>
                                      <p:to>
                                        <a:schemeClr val="bg1"/>
                                      </p:to>
                                    </p:animClr>
                                    <p:animClr clrSpc="rgb" dir="cw">
                                      <p:cBhvr>
                                        <p:cTn id="19" dur="250" autoRev="1" fill="remove"/>
                                        <p:tgtEl>
                                          <p:spTgt spid="20"/>
                                        </p:tgtEl>
                                        <p:attrNameLst>
                                          <p:attrName>fillcolor</p:attrName>
                                        </p:attrNameLst>
                                      </p:cBhvr>
                                      <p:to>
                                        <a:schemeClr val="bg1"/>
                                      </p:to>
                                    </p:animClr>
                                    <p:set>
                                      <p:cBhvr>
                                        <p:cTn id="20" dur="250" autoRev="1" fill="remove"/>
                                        <p:tgtEl>
                                          <p:spTgt spid="20"/>
                                        </p:tgtEl>
                                        <p:attrNameLst>
                                          <p:attrName>fill.type</p:attrName>
                                        </p:attrNameLst>
                                      </p:cBhvr>
                                      <p:to>
                                        <p:strVal val="solid"/>
                                      </p:to>
                                    </p:set>
                                    <p:set>
                                      <p:cBhvr>
                                        <p:cTn id="21" dur="250" autoRev="1" fill="remove"/>
                                        <p:tgtEl>
                                          <p:spTgt spid="20"/>
                                        </p:tgtEl>
                                        <p:attrNameLst>
                                          <p:attrName>fill.on</p:attrName>
                                        </p:attrNameLst>
                                      </p:cBhvr>
                                      <p:to>
                                        <p:strVal val="true"/>
                                      </p:to>
                                    </p:set>
                                  </p:childTnLst>
                                </p:cTn>
                              </p:par>
                              <p:par>
                                <p:cTn id="22" presetID="27" presetClass="emph" presetSubtype="0" fill="remove" grpId="0" nodeType="withEffect">
                                  <p:stCondLst>
                                    <p:cond delay="0"/>
                                  </p:stCondLst>
                                  <p:childTnLst>
                                    <p:animClr clrSpc="rgb" dir="cw">
                                      <p:cBhvr override="childStyle">
                                        <p:cTn id="23" dur="250" autoRev="1" fill="remove"/>
                                        <p:tgtEl>
                                          <p:spTgt spid="21"/>
                                        </p:tgtEl>
                                        <p:attrNameLst>
                                          <p:attrName>style.color</p:attrName>
                                        </p:attrNameLst>
                                      </p:cBhvr>
                                      <p:to>
                                        <a:schemeClr val="bg1"/>
                                      </p:to>
                                    </p:animClr>
                                    <p:animClr clrSpc="rgb" dir="cw">
                                      <p:cBhvr>
                                        <p:cTn id="24" dur="250" autoRev="1" fill="remove"/>
                                        <p:tgtEl>
                                          <p:spTgt spid="21"/>
                                        </p:tgtEl>
                                        <p:attrNameLst>
                                          <p:attrName>fillcolor</p:attrName>
                                        </p:attrNameLst>
                                      </p:cBhvr>
                                      <p:to>
                                        <a:schemeClr val="bg1"/>
                                      </p:to>
                                    </p:animClr>
                                    <p:set>
                                      <p:cBhvr>
                                        <p:cTn id="25" dur="250" autoRev="1" fill="remove"/>
                                        <p:tgtEl>
                                          <p:spTgt spid="21"/>
                                        </p:tgtEl>
                                        <p:attrNameLst>
                                          <p:attrName>fill.type</p:attrName>
                                        </p:attrNameLst>
                                      </p:cBhvr>
                                      <p:to>
                                        <p:strVal val="solid"/>
                                      </p:to>
                                    </p:set>
                                    <p:set>
                                      <p:cBhvr>
                                        <p:cTn id="26" dur="250" autoRev="1" fill="remove"/>
                                        <p:tgtEl>
                                          <p:spTgt spid="21"/>
                                        </p:tgtEl>
                                        <p:attrNameLst>
                                          <p:attrName>fill.on</p:attrName>
                                        </p:attrNameLst>
                                      </p:cBhvr>
                                      <p:to>
                                        <p:strVal val="true"/>
                                      </p:to>
                                    </p:set>
                                  </p:childTnLst>
                                </p:cTn>
                              </p:par>
                              <p:par>
                                <p:cTn id="27" presetID="27" presetClass="emph" presetSubtype="0" fill="remove" nodeType="withEffect">
                                  <p:stCondLst>
                                    <p:cond delay="0"/>
                                  </p:stCondLst>
                                  <p:childTnLst>
                                    <p:animClr clrSpc="rgb" dir="cw">
                                      <p:cBhvr override="childStyle">
                                        <p:cTn id="28" dur="250" autoRev="1" fill="remove"/>
                                        <p:tgtEl>
                                          <p:spTgt spid="22"/>
                                        </p:tgtEl>
                                        <p:attrNameLst>
                                          <p:attrName>style.color</p:attrName>
                                        </p:attrNameLst>
                                      </p:cBhvr>
                                      <p:to>
                                        <a:schemeClr val="bg1"/>
                                      </p:to>
                                    </p:animClr>
                                    <p:animClr clrSpc="rgb" dir="cw">
                                      <p:cBhvr>
                                        <p:cTn id="29" dur="250" autoRev="1" fill="remove"/>
                                        <p:tgtEl>
                                          <p:spTgt spid="22"/>
                                        </p:tgtEl>
                                        <p:attrNameLst>
                                          <p:attrName>fillcolor</p:attrName>
                                        </p:attrNameLst>
                                      </p:cBhvr>
                                      <p:to>
                                        <a:schemeClr val="bg1"/>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par>
                                <p:cTn id="32" presetID="27" presetClass="emph" presetSubtype="0" fill="remove" grpId="0" nodeType="withEffect">
                                  <p:stCondLst>
                                    <p:cond delay="0"/>
                                  </p:stCondLst>
                                  <p:childTnLst>
                                    <p:animClr clrSpc="rgb" dir="cw">
                                      <p:cBhvr override="childStyle">
                                        <p:cTn id="33" dur="250" autoRev="1" fill="remove"/>
                                        <p:tgtEl>
                                          <p:spTgt spid="23"/>
                                        </p:tgtEl>
                                        <p:attrNameLst>
                                          <p:attrName>style.color</p:attrName>
                                        </p:attrNameLst>
                                      </p:cBhvr>
                                      <p:to>
                                        <a:schemeClr val="bg1"/>
                                      </p:to>
                                    </p:animClr>
                                    <p:animClr clrSpc="rgb" dir="cw">
                                      <p:cBhvr>
                                        <p:cTn id="34" dur="250" autoRev="1" fill="remove"/>
                                        <p:tgtEl>
                                          <p:spTgt spid="23"/>
                                        </p:tgtEl>
                                        <p:attrNameLst>
                                          <p:attrName>fillcolor</p:attrName>
                                        </p:attrNameLst>
                                      </p:cBhvr>
                                      <p:to>
                                        <a:schemeClr val="bg1"/>
                                      </p:to>
                                    </p:animClr>
                                    <p:set>
                                      <p:cBhvr>
                                        <p:cTn id="35" dur="250" autoRev="1" fill="remove"/>
                                        <p:tgtEl>
                                          <p:spTgt spid="23"/>
                                        </p:tgtEl>
                                        <p:attrNameLst>
                                          <p:attrName>fill.type</p:attrName>
                                        </p:attrNameLst>
                                      </p:cBhvr>
                                      <p:to>
                                        <p:strVal val="solid"/>
                                      </p:to>
                                    </p:set>
                                    <p:set>
                                      <p:cBhvr>
                                        <p:cTn id="36" dur="250" autoRev="1" fill="remove"/>
                                        <p:tgtEl>
                                          <p:spTgt spid="23"/>
                                        </p:tgtEl>
                                        <p:attrNameLst>
                                          <p:attrName>fill.on</p:attrName>
                                        </p:attrNameLst>
                                      </p:cBhvr>
                                      <p:to>
                                        <p:strVal val="true"/>
                                      </p:to>
                                    </p:set>
                                  </p:childTnLst>
                                </p:cTn>
                              </p:par>
                              <p:par>
                                <p:cTn id="37" presetID="27" presetClass="emph" presetSubtype="0" fill="remove" nodeType="withEffect">
                                  <p:stCondLst>
                                    <p:cond delay="0"/>
                                  </p:stCondLst>
                                  <p:childTnLst>
                                    <p:animClr clrSpc="rgb" dir="cw">
                                      <p:cBhvr override="childStyle">
                                        <p:cTn id="38" dur="250" autoRev="1" fill="remove"/>
                                        <p:tgtEl>
                                          <p:spTgt spid="24"/>
                                        </p:tgtEl>
                                        <p:attrNameLst>
                                          <p:attrName>style.color</p:attrName>
                                        </p:attrNameLst>
                                      </p:cBhvr>
                                      <p:to>
                                        <a:schemeClr val="bg1"/>
                                      </p:to>
                                    </p:animClr>
                                    <p:animClr clrSpc="rgb" dir="cw">
                                      <p:cBhvr>
                                        <p:cTn id="39" dur="250" autoRev="1" fill="remove"/>
                                        <p:tgtEl>
                                          <p:spTgt spid="24"/>
                                        </p:tgtEl>
                                        <p:attrNameLst>
                                          <p:attrName>fillcolor</p:attrName>
                                        </p:attrNameLst>
                                      </p:cBhvr>
                                      <p:to>
                                        <a:schemeClr val="bg1"/>
                                      </p:to>
                                    </p:animClr>
                                    <p:set>
                                      <p:cBhvr>
                                        <p:cTn id="40" dur="250" autoRev="1" fill="remove"/>
                                        <p:tgtEl>
                                          <p:spTgt spid="24"/>
                                        </p:tgtEl>
                                        <p:attrNameLst>
                                          <p:attrName>fill.type</p:attrName>
                                        </p:attrNameLst>
                                      </p:cBhvr>
                                      <p:to>
                                        <p:strVal val="solid"/>
                                      </p:to>
                                    </p:set>
                                    <p:set>
                                      <p:cBhvr>
                                        <p:cTn id="41" dur="250" autoRev="1" fill="remove"/>
                                        <p:tgtEl>
                                          <p:spTgt spid="24"/>
                                        </p:tgtEl>
                                        <p:attrNameLst>
                                          <p:attrName>fill.on</p:attrName>
                                        </p:attrNameLst>
                                      </p:cBhvr>
                                      <p:to>
                                        <p:strVal val="true"/>
                                      </p:to>
                                    </p:set>
                                  </p:childTnLst>
                                </p:cTn>
                              </p:par>
                              <p:par>
                                <p:cTn id="42" presetID="27" presetClass="emph" presetSubtype="0" fill="remove" grpId="0" nodeType="withEffect">
                                  <p:stCondLst>
                                    <p:cond delay="0"/>
                                  </p:stCondLst>
                                  <p:childTnLst>
                                    <p:animClr clrSpc="rgb" dir="cw">
                                      <p:cBhvr override="childStyle">
                                        <p:cTn id="43" dur="250" autoRev="1" fill="remove"/>
                                        <p:tgtEl>
                                          <p:spTgt spid="25"/>
                                        </p:tgtEl>
                                        <p:attrNameLst>
                                          <p:attrName>style.color</p:attrName>
                                        </p:attrNameLst>
                                      </p:cBhvr>
                                      <p:to>
                                        <a:schemeClr val="bg1"/>
                                      </p:to>
                                    </p:animClr>
                                    <p:animClr clrSpc="rgb" dir="cw">
                                      <p:cBhvr>
                                        <p:cTn id="44" dur="250" autoRev="1" fill="remove"/>
                                        <p:tgtEl>
                                          <p:spTgt spid="25"/>
                                        </p:tgtEl>
                                        <p:attrNameLst>
                                          <p:attrName>fillcolor</p:attrName>
                                        </p:attrNameLst>
                                      </p:cBhvr>
                                      <p:to>
                                        <a:schemeClr val="bg1"/>
                                      </p:to>
                                    </p:animClr>
                                    <p:set>
                                      <p:cBhvr>
                                        <p:cTn id="45" dur="250" autoRev="1" fill="remove"/>
                                        <p:tgtEl>
                                          <p:spTgt spid="25"/>
                                        </p:tgtEl>
                                        <p:attrNameLst>
                                          <p:attrName>fill.type</p:attrName>
                                        </p:attrNameLst>
                                      </p:cBhvr>
                                      <p:to>
                                        <p:strVal val="solid"/>
                                      </p:to>
                                    </p:set>
                                    <p:set>
                                      <p:cBhvr>
                                        <p:cTn id="46" dur="25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75360"/>
          </a:xfrm>
        </p:spPr>
        <p:txBody>
          <a:bodyPr>
            <a:normAutofit/>
          </a:bodyPr>
          <a:lstStyle/>
          <a:p>
            <a:r>
              <a:rPr lang="en-US" dirty="0"/>
              <a:t>Class I – Nondegradation Waters</a:t>
            </a:r>
          </a:p>
        </p:txBody>
      </p:sp>
      <p:sp>
        <p:nvSpPr>
          <p:cNvPr id="3" name="Content Placeholder 2"/>
          <p:cNvSpPr>
            <a:spLocks noGrp="1"/>
          </p:cNvSpPr>
          <p:nvPr>
            <p:ph idx="1"/>
          </p:nvPr>
        </p:nvSpPr>
        <p:spPr>
          <a:xfrm>
            <a:off x="950976" y="853440"/>
            <a:ext cx="9765792" cy="5471160"/>
          </a:xfrm>
        </p:spPr>
        <p:txBody>
          <a:bodyPr>
            <a:noAutofit/>
          </a:bodyPr>
          <a:lstStyle/>
          <a:p>
            <a:pPr marL="274320" lvl="1" indent="-274320">
              <a:spcBef>
                <a:spcPts val="0"/>
              </a:spcBef>
              <a:buClr>
                <a:schemeClr val="accent3"/>
              </a:buClr>
              <a:buSzPct val="95000"/>
            </a:pPr>
            <a:r>
              <a:rPr lang="en-US" sz="2800" b="1" dirty="0">
                <a:latin typeface="+mj-lt"/>
                <a:ea typeface="Verdana" panose="020B0604030504040204" pitchFamily="34" charset="0"/>
              </a:rPr>
              <a:t>Designated Uses: </a:t>
            </a:r>
            <a:r>
              <a:rPr lang="en-US" sz="2800" dirty="0">
                <a:latin typeface="+mj-lt"/>
                <a:ea typeface="Verdana" panose="020B0604030504040204" pitchFamily="34" charset="0"/>
              </a:rPr>
              <a:t>Maintenance of special ecological resources and potable, agricultural and industrial water supplies (secondary use). </a:t>
            </a:r>
          </a:p>
          <a:p>
            <a:pPr marL="548640" lvl="2" indent="-274320">
              <a:spcBef>
                <a:spcPts val="0"/>
              </a:spcBef>
              <a:buClr>
                <a:srgbClr val="0070C0"/>
              </a:buClr>
              <a:buSzPct val="95000"/>
            </a:pPr>
            <a:r>
              <a:rPr lang="en-US" sz="2800" dirty="0">
                <a:latin typeface="+mj-lt"/>
                <a:ea typeface="Verdana" panose="020B0604030504040204" pitchFamily="34" charset="0"/>
              </a:rPr>
              <a:t>Class I-A: Watersheds of FW1 surface waters and State-owned Natural Areas </a:t>
            </a:r>
          </a:p>
          <a:p>
            <a:pPr marL="548640" lvl="2" indent="-274320">
              <a:spcBef>
                <a:spcPts val="0"/>
              </a:spcBef>
              <a:buClr>
                <a:srgbClr val="0070C0"/>
              </a:buClr>
              <a:buSzPct val="95000"/>
            </a:pPr>
            <a:r>
              <a:rPr lang="en-US" sz="2800" dirty="0">
                <a:latin typeface="+mj-lt"/>
                <a:ea typeface="Verdana" panose="020B0604030504040204" pitchFamily="34" charset="0"/>
              </a:rPr>
              <a:t>Class I-PL (Pinelands Protection Area)</a:t>
            </a:r>
          </a:p>
          <a:p>
            <a:pPr marL="548640" lvl="2" indent="-274320">
              <a:spcBef>
                <a:spcPts val="0"/>
              </a:spcBef>
              <a:buClr>
                <a:srgbClr val="0070C0"/>
              </a:buClr>
              <a:buSzPct val="95000"/>
            </a:pPr>
            <a:r>
              <a:rPr lang="en-US" sz="2800" dirty="0">
                <a:latin typeface="+mj-lt"/>
                <a:ea typeface="Verdana" panose="020B0604030504040204" pitchFamily="34" charset="0"/>
              </a:rPr>
              <a:t>Class I-PL (Pinelands Preservation Area)</a:t>
            </a:r>
          </a:p>
          <a:p>
            <a:pPr marL="274320" lvl="1" indent="-274320">
              <a:spcBef>
                <a:spcPts val="0"/>
              </a:spcBef>
              <a:buClr>
                <a:srgbClr val="00B0F0"/>
              </a:buClr>
              <a:buSzPct val="95000"/>
            </a:pPr>
            <a:r>
              <a:rPr lang="en-US" sz="2800" b="1" dirty="0">
                <a:latin typeface="+mj-lt"/>
                <a:ea typeface="Verdana" panose="020B0604030504040204" pitchFamily="34" charset="0"/>
              </a:rPr>
              <a:t>Ground Water Quality Criteria: </a:t>
            </a:r>
          </a:p>
          <a:p>
            <a:pPr marL="548640" lvl="2" indent="-274320">
              <a:spcBef>
                <a:spcPts val="0"/>
              </a:spcBef>
              <a:buClr>
                <a:srgbClr val="0070C0"/>
              </a:buClr>
              <a:buSzPct val="95000"/>
            </a:pPr>
            <a:r>
              <a:rPr lang="en-US" sz="2800" u="sng" dirty="0">
                <a:latin typeface="+mj-lt"/>
                <a:ea typeface="Verdana" panose="020B0604030504040204" pitchFamily="34" charset="0"/>
              </a:rPr>
              <a:t>“Natural quality</a:t>
            </a:r>
            <a:r>
              <a:rPr lang="en-US" sz="2800" dirty="0">
                <a:latin typeface="+mj-lt"/>
                <a:ea typeface="Verdana" panose="020B0604030504040204" pitchFamily="34" charset="0"/>
              </a:rPr>
              <a:t>”: Class I-A and Class I-PL (Pinelands Preservation Area)</a:t>
            </a:r>
          </a:p>
          <a:p>
            <a:pPr marL="548640" lvl="2" indent="-274320">
              <a:spcBef>
                <a:spcPts val="0"/>
              </a:spcBef>
              <a:buClr>
                <a:srgbClr val="0070C0"/>
              </a:buClr>
              <a:buSzPct val="95000"/>
            </a:pPr>
            <a:r>
              <a:rPr lang="en-US" sz="2800" dirty="0">
                <a:latin typeface="+mj-lt"/>
                <a:ea typeface="Verdana" panose="020B0604030504040204" pitchFamily="34" charset="0"/>
              </a:rPr>
              <a:t>“</a:t>
            </a:r>
            <a:r>
              <a:rPr lang="en-US" sz="2800" u="sng" dirty="0">
                <a:latin typeface="+mj-lt"/>
                <a:ea typeface="Verdana" panose="020B0604030504040204" pitchFamily="34" charset="0"/>
              </a:rPr>
              <a:t>Background water quality</a:t>
            </a:r>
            <a:r>
              <a:rPr lang="en-US" sz="2800" dirty="0">
                <a:latin typeface="+mj-lt"/>
                <a:ea typeface="Verdana" panose="020B0604030504040204" pitchFamily="34" charset="0"/>
              </a:rPr>
              <a:t>”: Class I-PL (Pinelands Protection Area):</a:t>
            </a:r>
          </a:p>
        </p:txBody>
      </p:sp>
    </p:spTree>
    <p:extLst>
      <p:ext uri="{BB962C8B-B14F-4D97-AF65-F5344CB8AC3E}">
        <p14:creationId xmlns:p14="http://schemas.microsoft.com/office/powerpoint/2010/main" val="322179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819912"/>
          </a:xfrm>
        </p:spPr>
        <p:txBody>
          <a:bodyPr/>
          <a:lstStyle/>
          <a:p>
            <a:r>
              <a:rPr lang="en-US" dirty="0"/>
              <a:t>Class II – Potable Supplies</a:t>
            </a:r>
          </a:p>
        </p:txBody>
      </p:sp>
      <p:sp>
        <p:nvSpPr>
          <p:cNvPr id="3" name="Content Placeholder 2"/>
          <p:cNvSpPr>
            <a:spLocks noGrp="1"/>
          </p:cNvSpPr>
          <p:nvPr>
            <p:ph idx="1"/>
          </p:nvPr>
        </p:nvSpPr>
        <p:spPr>
          <a:xfrm>
            <a:off x="1146048" y="1426464"/>
            <a:ext cx="9948672" cy="4898136"/>
          </a:xfrm>
        </p:spPr>
        <p:txBody>
          <a:bodyPr>
            <a:noAutofit/>
          </a:bodyPr>
          <a:lstStyle/>
          <a:p>
            <a:pPr>
              <a:spcBef>
                <a:spcPts val="0"/>
              </a:spcBef>
            </a:pPr>
            <a:r>
              <a:rPr lang="en-US" sz="2800" b="1" dirty="0"/>
              <a:t>Designated Use: </a:t>
            </a:r>
            <a:r>
              <a:rPr lang="en-US" sz="2800" dirty="0"/>
              <a:t>Potable water supplies. </a:t>
            </a:r>
          </a:p>
          <a:p>
            <a:pPr lvl="1">
              <a:spcBef>
                <a:spcPts val="0"/>
              </a:spcBef>
            </a:pPr>
            <a:r>
              <a:rPr lang="en-US" sz="2800" dirty="0"/>
              <a:t>Class II-A: Used as potable water supplies with conventional treatment at current water quality</a:t>
            </a:r>
          </a:p>
          <a:p>
            <a:pPr lvl="1">
              <a:spcBef>
                <a:spcPts val="0"/>
              </a:spcBef>
            </a:pPr>
            <a:r>
              <a:rPr lang="en-US" sz="2800" dirty="0"/>
              <a:t>Class II-B: Potential for use as potable water supplies after enhancement or restoration of regional water quality</a:t>
            </a:r>
          </a:p>
          <a:p>
            <a:pPr>
              <a:spcBef>
                <a:spcPts val="0"/>
              </a:spcBef>
            </a:pPr>
            <a:r>
              <a:rPr lang="en-US" sz="2800" b="1" dirty="0"/>
              <a:t>Ground Water Quality Criteria: </a:t>
            </a:r>
            <a:r>
              <a:rPr lang="en-US" sz="2800" dirty="0"/>
              <a:t>Specific, Interim Specific, or Interim Generic</a:t>
            </a:r>
          </a:p>
          <a:p>
            <a:r>
              <a:rPr lang="en-US" sz="2800" b="1" dirty="0"/>
              <a:t>Constituent Standard: </a:t>
            </a:r>
            <a:r>
              <a:rPr lang="en-US" sz="2800" dirty="0"/>
              <a:t>Higher of the Criterion and the PQL = GWQS=Remediation Standard</a:t>
            </a:r>
          </a:p>
        </p:txBody>
      </p:sp>
    </p:spTree>
    <p:extLst>
      <p:ext uri="{BB962C8B-B14F-4D97-AF65-F5344CB8AC3E}">
        <p14:creationId xmlns:p14="http://schemas.microsoft.com/office/powerpoint/2010/main" val="3973282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83" t="35726" r="11279" b="-2051"/>
          <a:stretch/>
        </p:blipFill>
        <p:spPr bwMode="auto">
          <a:xfrm>
            <a:off x="1707704" y="1101970"/>
            <a:ext cx="8960297" cy="515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33600" y="12032"/>
            <a:ext cx="8229600" cy="1143000"/>
          </a:xfrm>
        </p:spPr>
        <p:txBody>
          <a:bodyPr/>
          <a:lstStyle/>
          <a:p>
            <a:r>
              <a:rPr lang="en-US" dirty="0"/>
              <a:t>Specific Criteria</a:t>
            </a:r>
          </a:p>
        </p:txBody>
      </p:sp>
    </p:spTree>
    <p:extLst>
      <p:ext uri="{BB962C8B-B14F-4D97-AF65-F5344CB8AC3E}">
        <p14:creationId xmlns:p14="http://schemas.microsoft.com/office/powerpoint/2010/main" val="232473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704088"/>
            <a:ext cx="8229600" cy="819912"/>
          </a:xfrm>
        </p:spPr>
        <p:txBody>
          <a:bodyPr/>
          <a:lstStyle/>
          <a:p>
            <a:r>
              <a:rPr lang="en-US" dirty="0"/>
              <a:t>Interim Specific Criteria</a:t>
            </a:r>
          </a:p>
        </p:txBody>
      </p:sp>
      <p:sp>
        <p:nvSpPr>
          <p:cNvPr id="6" name="Content Placeholder 5"/>
          <p:cNvSpPr>
            <a:spLocks noGrp="1"/>
          </p:cNvSpPr>
          <p:nvPr>
            <p:ph idx="1"/>
          </p:nvPr>
        </p:nvSpPr>
        <p:spPr>
          <a:xfrm>
            <a:off x="1048512" y="1600200"/>
            <a:ext cx="10326624" cy="4724400"/>
          </a:xfrm>
        </p:spPr>
        <p:txBody>
          <a:bodyPr>
            <a:normAutofit lnSpcReduction="10000"/>
          </a:bodyPr>
          <a:lstStyle/>
          <a:p>
            <a:r>
              <a:rPr lang="en-US" dirty="0"/>
              <a:t>GWQS rules allow Department to establish interim specific criteria and interim PQLs prior to rulemaking:</a:t>
            </a:r>
          </a:p>
          <a:p>
            <a:pPr lvl="1"/>
            <a:r>
              <a:rPr lang="en-US" dirty="0"/>
              <a:t>For Class II constituents without a specific criterion or PQL (i.e., not on Appendix Table 1)</a:t>
            </a:r>
          </a:p>
          <a:p>
            <a:pPr lvl="1"/>
            <a:r>
              <a:rPr lang="en-US" dirty="0"/>
              <a:t>Sufficient information available to determine human health risk and derive toxicity factor</a:t>
            </a:r>
          </a:p>
          <a:p>
            <a:pPr lvl="1"/>
            <a:r>
              <a:rPr lang="en-US" dirty="0"/>
              <a:t>Usually in response to cleanup of contaminated site</a:t>
            </a:r>
          </a:p>
          <a:p>
            <a:pPr lvl="1"/>
            <a:r>
              <a:rPr lang="en-US" dirty="0"/>
              <a:t>Higher of criterion and PQL = Interim GWQS</a:t>
            </a:r>
          </a:p>
          <a:p>
            <a:r>
              <a:rPr lang="en-US" dirty="0">
                <a:highlight>
                  <a:srgbClr val="FFFF00"/>
                </a:highlight>
              </a:rPr>
              <a:t>Currently there are no interim specific GWQS</a:t>
            </a:r>
          </a:p>
          <a:p>
            <a:r>
              <a:rPr lang="en-US" dirty="0"/>
              <a:t>Posted on Department website </a:t>
            </a:r>
          </a:p>
          <a:p>
            <a:pPr lvl="1"/>
            <a:r>
              <a:rPr lang="en-US" dirty="0"/>
              <a:t>See “Interim Ground Water Quality Criteria Table”</a:t>
            </a:r>
          </a:p>
          <a:p>
            <a:pPr marL="667512" lvl="2" indent="0">
              <a:buNone/>
            </a:pPr>
            <a:r>
              <a:rPr lang="en-US" dirty="0">
                <a:hlinkClick r:id="rId3"/>
              </a:rPr>
              <a:t>http://www.state.nj.us/dep/wms/bears/gwqs_interim_criteria_table.htm</a:t>
            </a:r>
            <a:r>
              <a:rPr lang="en-US" dirty="0"/>
              <a:t> </a:t>
            </a:r>
          </a:p>
          <a:p>
            <a:pPr lvl="1"/>
            <a:endParaRPr lang="en-US" dirty="0"/>
          </a:p>
          <a:p>
            <a:pPr lvl="1"/>
            <a:endParaRPr lang="en-US" dirty="0"/>
          </a:p>
        </p:txBody>
      </p:sp>
    </p:spTree>
    <p:extLst>
      <p:ext uri="{BB962C8B-B14F-4D97-AF65-F5344CB8AC3E}">
        <p14:creationId xmlns:p14="http://schemas.microsoft.com/office/powerpoint/2010/main" val="308832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533400"/>
            <a:ext cx="8229600" cy="743712"/>
          </a:xfrm>
        </p:spPr>
        <p:txBody>
          <a:bodyPr>
            <a:normAutofit/>
          </a:bodyPr>
          <a:lstStyle/>
          <a:p>
            <a:r>
              <a:rPr lang="en-US" dirty="0"/>
              <a:t>Interim Specific Criteria</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669" t="45161" r="10141"/>
          <a:stretch/>
        </p:blipFill>
        <p:spPr bwMode="auto">
          <a:xfrm>
            <a:off x="1524000" y="1676400"/>
            <a:ext cx="914826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449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75" t="35215" r="13763" b="25982"/>
          <a:stretch/>
        </p:blipFill>
        <p:spPr bwMode="auto">
          <a:xfrm>
            <a:off x="1717353" y="1725742"/>
            <a:ext cx="8950648" cy="314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981200" y="704088"/>
            <a:ext cx="8229600" cy="819912"/>
          </a:xfrm>
        </p:spPr>
        <p:txBody>
          <a:bodyPr/>
          <a:lstStyle/>
          <a:p>
            <a:r>
              <a:rPr lang="en-US" dirty="0"/>
              <a:t>Interim Generic Criteria</a:t>
            </a:r>
          </a:p>
        </p:txBody>
      </p:sp>
      <p:sp>
        <p:nvSpPr>
          <p:cNvPr id="6" name="Rectangle 5">
            <a:extLst>
              <a:ext uri="{FF2B5EF4-FFF2-40B4-BE49-F238E27FC236}">
                <a16:creationId xmlns:a16="http://schemas.microsoft.com/office/drawing/2014/main" id="{1FF29F72-3C58-46EF-9070-A75EFDA054C6}"/>
              </a:ext>
            </a:extLst>
          </p:cNvPr>
          <p:cNvSpPr/>
          <p:nvPr/>
        </p:nvSpPr>
        <p:spPr>
          <a:xfrm>
            <a:off x="134112" y="4813994"/>
            <a:ext cx="11716511" cy="1508105"/>
          </a:xfrm>
          <a:prstGeom prst="rect">
            <a:avLst/>
          </a:prstGeom>
        </p:spPr>
        <p:txBody>
          <a:bodyPr wrap="square">
            <a:spAutoFit/>
          </a:bodyPr>
          <a:lstStyle/>
          <a:p>
            <a:endParaRPr lang="en-US" dirty="0"/>
          </a:p>
          <a:p>
            <a:endParaRPr lang="en-US" dirty="0"/>
          </a:p>
          <a:p>
            <a:r>
              <a:rPr lang="en-US" sz="2800" dirty="0"/>
              <a:t>The standard for a constituent not found on Appendix Table I is the interim generic criterion listed in Appendix Table II (based on carcinogenicity)</a:t>
            </a:r>
          </a:p>
        </p:txBody>
      </p:sp>
    </p:spTree>
    <p:extLst>
      <p:ext uri="{BB962C8B-B14F-4D97-AF65-F5344CB8AC3E}">
        <p14:creationId xmlns:p14="http://schemas.microsoft.com/office/powerpoint/2010/main" val="1384650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9705" y="618517"/>
            <a:ext cx="11742295" cy="2454467"/>
          </a:xfrm>
        </p:spPr>
        <p:txBody>
          <a:bodyPr>
            <a:normAutofit fontScale="90000"/>
          </a:bodyPr>
          <a:lstStyle/>
          <a:p>
            <a:pPr marL="571500" indent="-571500" algn="l">
              <a:buFont typeface="Arial" panose="020B0604020202020204" pitchFamily="34" charset="0"/>
              <a:buChar char="•"/>
            </a:pPr>
            <a:br>
              <a:rPr lang="en-US" dirty="0"/>
            </a:br>
            <a:br>
              <a:rPr lang="en-US" dirty="0"/>
            </a:br>
            <a:br>
              <a:rPr lang="en-US" dirty="0"/>
            </a:br>
            <a:br>
              <a:rPr lang="en-US" dirty="0"/>
            </a:br>
            <a:br>
              <a:rPr lang="en-US" dirty="0"/>
            </a:br>
            <a:br>
              <a:rPr lang="en-US" dirty="0"/>
            </a:br>
            <a:br>
              <a:rPr lang="en-US" dirty="0"/>
            </a:br>
            <a:r>
              <a:rPr lang="en-US" sz="4400" dirty="0"/>
              <a:t>Recent GWQS Rule Amendments </a:t>
            </a:r>
            <a:br>
              <a:rPr lang="en-US" sz="4000" dirty="0"/>
            </a:br>
            <a:br>
              <a:rPr lang="en-US" dirty="0"/>
            </a:br>
            <a:r>
              <a:rPr lang="en-US" dirty="0"/>
              <a:t>23 interim specific criteria were proposed to be replaced with specific criteria and added to Appendix Table 1 as part of the January 2018 Rulemaking.</a:t>
            </a:r>
            <a:br>
              <a:rPr lang="en-US" dirty="0"/>
            </a:br>
            <a:br>
              <a:rPr lang="en-US" dirty="0"/>
            </a:br>
            <a:r>
              <a:rPr lang="en-US" dirty="0"/>
              <a:t>three constituent standards </a:t>
            </a:r>
            <a:r>
              <a:rPr lang="en-US" dirty="0" err="1"/>
              <a:t>becAme</a:t>
            </a:r>
            <a:r>
              <a:rPr lang="en-US" dirty="0"/>
              <a:t> more stringent based on updated criterion or PQL:</a:t>
            </a:r>
            <a:br>
              <a:rPr lang="en-US" dirty="0"/>
            </a:br>
            <a:r>
              <a:rPr lang="en-US" dirty="0"/>
              <a:t>2-Hexanone: 300 </a:t>
            </a:r>
            <a:r>
              <a:rPr lang="en-US" dirty="0" err="1"/>
              <a:t>ug</a:t>
            </a:r>
            <a:r>
              <a:rPr lang="en-US" dirty="0"/>
              <a:t>/L to 40 </a:t>
            </a:r>
            <a:r>
              <a:rPr lang="en-US" dirty="0" err="1"/>
              <a:t>ug</a:t>
            </a:r>
            <a:r>
              <a:rPr lang="en-US" dirty="0"/>
              <a:t>/L</a:t>
            </a:r>
            <a:br>
              <a:rPr lang="en-US" dirty="0"/>
            </a:br>
            <a:r>
              <a:rPr lang="en-US" dirty="0"/>
              <a:t>4,6-Dinitro-o-cresol: 1 </a:t>
            </a:r>
            <a:r>
              <a:rPr lang="en-US" dirty="0" err="1"/>
              <a:t>ug</a:t>
            </a:r>
            <a:r>
              <a:rPr lang="en-US" dirty="0"/>
              <a:t>/L to 0.7 </a:t>
            </a:r>
            <a:r>
              <a:rPr lang="en-US" dirty="0" err="1"/>
              <a:t>ug</a:t>
            </a:r>
            <a:r>
              <a:rPr lang="en-US" dirty="0"/>
              <a:t>/L</a:t>
            </a:r>
            <a:br>
              <a:rPr lang="en-US" dirty="0"/>
            </a:br>
            <a:r>
              <a:rPr lang="en-US" dirty="0"/>
              <a:t>Caprolactam: 5,000 </a:t>
            </a:r>
            <a:r>
              <a:rPr lang="en-US" dirty="0" err="1"/>
              <a:t>ug</a:t>
            </a:r>
            <a:r>
              <a:rPr lang="en-US" dirty="0"/>
              <a:t>/L to 4,000 </a:t>
            </a:r>
            <a:r>
              <a:rPr lang="en-US" dirty="0" err="1"/>
              <a:t>ug</a:t>
            </a:r>
            <a:r>
              <a:rPr lang="en-US" dirty="0"/>
              <a:t>/L</a:t>
            </a:r>
            <a:br>
              <a:rPr lang="en-US" dirty="0"/>
            </a:br>
            <a:br>
              <a:rPr lang="en-US" dirty="0"/>
            </a:br>
            <a:r>
              <a:rPr lang="en-US" dirty="0">
                <a:highlight>
                  <a:srgbClr val="FFFF00"/>
                </a:highlight>
              </a:rPr>
              <a:t>PFNA Adopted 0.013 </a:t>
            </a:r>
            <a:r>
              <a:rPr lang="en-US" dirty="0" err="1">
                <a:highlight>
                  <a:srgbClr val="FFFF00"/>
                </a:highlight>
              </a:rPr>
              <a:t>ug</a:t>
            </a:r>
            <a:r>
              <a:rPr lang="en-US" dirty="0">
                <a:highlight>
                  <a:srgbClr val="FFFF00"/>
                </a:highlight>
              </a:rPr>
              <a:t>/l to GWQS &amp; Hazardous substance list (making cleanups eligible for Spill </a:t>
            </a:r>
            <a:r>
              <a:rPr lang="en-US" dirty="0" err="1">
                <a:highlight>
                  <a:srgbClr val="FFFF00"/>
                </a:highlight>
              </a:rPr>
              <a:t>FundS</a:t>
            </a:r>
            <a:r>
              <a:rPr lang="en-US" dirty="0">
                <a:highlight>
                  <a:srgbClr val="FFFF00"/>
                </a:highlight>
              </a:rPr>
              <a:t>)</a:t>
            </a:r>
          </a:p>
        </p:txBody>
      </p:sp>
      <p:sp>
        <p:nvSpPr>
          <p:cNvPr id="7" name="Content Placeholder 6"/>
          <p:cNvSpPr>
            <a:spLocks noGrp="1"/>
          </p:cNvSpPr>
          <p:nvPr>
            <p:ph idx="1"/>
          </p:nvPr>
        </p:nvSpPr>
        <p:spPr/>
        <p:txBody>
          <a:bodyPr>
            <a:normAutofit fontScale="25000" lnSpcReduction="20000"/>
          </a:bodyPr>
          <a:lstStyle/>
          <a:p>
            <a:pPr lvl="1"/>
            <a:endParaRPr lang="en-US" dirty="0"/>
          </a:p>
        </p:txBody>
      </p:sp>
    </p:spTree>
    <p:extLst>
      <p:ext uri="{BB962C8B-B14F-4D97-AF65-F5344CB8AC3E}">
        <p14:creationId xmlns:p14="http://schemas.microsoft.com/office/powerpoint/2010/main" val="2897755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 III – Nonpotable </a:t>
            </a:r>
          </a:p>
        </p:txBody>
      </p:sp>
      <p:sp>
        <p:nvSpPr>
          <p:cNvPr id="3" name="Content Placeholder 2"/>
          <p:cNvSpPr>
            <a:spLocks noGrp="1"/>
          </p:cNvSpPr>
          <p:nvPr>
            <p:ph idx="1"/>
          </p:nvPr>
        </p:nvSpPr>
        <p:spPr/>
        <p:txBody>
          <a:bodyPr>
            <a:normAutofit fontScale="25000" lnSpcReduction="20000"/>
          </a:bodyPr>
          <a:lstStyle/>
          <a:p>
            <a:pPr>
              <a:spcBef>
                <a:spcPts val="0"/>
              </a:spcBef>
            </a:pPr>
            <a:endParaRPr lang="en-US" dirty="0"/>
          </a:p>
        </p:txBody>
      </p:sp>
      <p:sp>
        <p:nvSpPr>
          <p:cNvPr id="7" name="Rectangle 6">
            <a:extLst>
              <a:ext uri="{FF2B5EF4-FFF2-40B4-BE49-F238E27FC236}">
                <a16:creationId xmlns:a16="http://schemas.microsoft.com/office/drawing/2014/main" id="{F29E34ED-DC24-4AA9-8A0D-D41C772C5A94}"/>
              </a:ext>
            </a:extLst>
          </p:cNvPr>
          <p:cNvSpPr/>
          <p:nvPr/>
        </p:nvSpPr>
        <p:spPr>
          <a:xfrm>
            <a:off x="374754" y="151177"/>
            <a:ext cx="11137691" cy="6247864"/>
          </a:xfrm>
          <a:prstGeom prst="rect">
            <a:avLst/>
          </a:prstGeom>
        </p:spPr>
        <p:txBody>
          <a:bodyPr wrap="square">
            <a:spAutoFit/>
          </a:bodyPr>
          <a:lstStyle/>
          <a:p>
            <a:pPr>
              <a:spcBef>
                <a:spcPts val="0"/>
              </a:spcBef>
            </a:pPr>
            <a:endParaRPr lang="en-US" sz="2800" b="1" dirty="0"/>
          </a:p>
          <a:p>
            <a:pPr>
              <a:spcBef>
                <a:spcPts val="0"/>
              </a:spcBef>
            </a:pPr>
            <a:endParaRPr lang="en-US" sz="2800" b="1" dirty="0"/>
          </a:p>
          <a:p>
            <a:pPr>
              <a:spcBef>
                <a:spcPts val="0"/>
              </a:spcBef>
            </a:pPr>
            <a:endParaRPr lang="en-US" sz="2800" b="1" dirty="0"/>
          </a:p>
          <a:p>
            <a:pPr>
              <a:spcBef>
                <a:spcPts val="0"/>
              </a:spcBef>
            </a:pPr>
            <a:endParaRPr lang="en-US" sz="2800" b="1" dirty="0"/>
          </a:p>
          <a:p>
            <a:pPr>
              <a:spcBef>
                <a:spcPts val="0"/>
              </a:spcBef>
            </a:pPr>
            <a:r>
              <a:rPr lang="en-US" sz="3200" b="1" dirty="0"/>
              <a:t>Designated Use: </a:t>
            </a:r>
            <a:r>
              <a:rPr lang="en-US" sz="3200" dirty="0"/>
              <a:t>Not suitable for potable supplies due to natural hydrogeologic characteristics or natural water quality. </a:t>
            </a:r>
          </a:p>
          <a:p>
            <a:pPr lvl="1">
              <a:spcBef>
                <a:spcPts val="0"/>
              </a:spcBef>
            </a:pPr>
            <a:r>
              <a:rPr lang="en-US" sz="3200" dirty="0"/>
              <a:t>Class III-A: Release or transmittal of adjacent ground or surface waters</a:t>
            </a:r>
          </a:p>
          <a:p>
            <a:pPr lvl="1"/>
            <a:r>
              <a:rPr lang="en-US" sz="3200" dirty="0"/>
              <a:t>Class III-B: Any reasonable use at existing water quality, other than potable water. </a:t>
            </a:r>
          </a:p>
          <a:p>
            <a:r>
              <a:rPr lang="en-US" sz="3200" dirty="0">
                <a:highlight>
                  <a:srgbClr val="FFFF00"/>
                </a:highlight>
              </a:rPr>
              <a:t>Ground Water Quality Criteria: </a:t>
            </a:r>
            <a:r>
              <a:rPr lang="en-US" sz="3200" dirty="0"/>
              <a:t>The ground water quality criteria for Class III ground water are determined by the Department on a site-specific, case-by-case basis pursuant to N.J.A.C. 7:9C-1.7(e)-(f).</a:t>
            </a:r>
          </a:p>
        </p:txBody>
      </p:sp>
    </p:spTree>
    <p:extLst>
      <p:ext uri="{BB962C8B-B14F-4D97-AF65-F5344CB8AC3E}">
        <p14:creationId xmlns:p14="http://schemas.microsoft.com/office/powerpoint/2010/main" val="56128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896112"/>
          </a:xfrm>
        </p:spPr>
        <p:txBody>
          <a:bodyPr>
            <a:normAutofit/>
          </a:bodyPr>
          <a:lstStyle/>
          <a:p>
            <a:r>
              <a:rPr lang="en-US" sz="4400"/>
              <a:t>GWQS </a:t>
            </a:r>
            <a:r>
              <a:rPr lang="en-US" sz="4400" dirty="0"/>
              <a:t>Rule Amendments</a:t>
            </a:r>
          </a:p>
        </p:txBody>
      </p:sp>
      <p:sp>
        <p:nvSpPr>
          <p:cNvPr id="3" name="Content Placeholder 2"/>
          <p:cNvSpPr>
            <a:spLocks noGrp="1"/>
          </p:cNvSpPr>
          <p:nvPr>
            <p:ph idx="1"/>
          </p:nvPr>
        </p:nvSpPr>
        <p:spPr>
          <a:xfrm>
            <a:off x="989351" y="1752600"/>
            <a:ext cx="10178321" cy="4906992"/>
          </a:xfrm>
        </p:spPr>
        <p:txBody>
          <a:bodyPr>
            <a:normAutofit fontScale="92500" lnSpcReduction="10000"/>
          </a:bodyPr>
          <a:lstStyle/>
          <a:p>
            <a:pPr>
              <a:buClr>
                <a:schemeClr val="accent3">
                  <a:lumMod val="40000"/>
                  <a:lumOff val="60000"/>
                </a:schemeClr>
              </a:buClr>
            </a:pPr>
            <a:r>
              <a:rPr lang="en-US" sz="3200" dirty="0"/>
              <a:t>Key Issues Under Consideration:</a:t>
            </a:r>
          </a:p>
          <a:p>
            <a:pPr marL="880110" lvl="1" indent="-514350">
              <a:buClr>
                <a:schemeClr val="accent1">
                  <a:lumMod val="75000"/>
                </a:schemeClr>
              </a:buClr>
              <a:buFont typeface="+mj-lt"/>
              <a:buAutoNum type="arabicPeriod"/>
            </a:pPr>
            <a:r>
              <a:rPr lang="en-US" sz="3000" dirty="0"/>
              <a:t>Update current numeric ground water quality criteria and PQLs and Consider adopting new standards in response to Emerging contaminants</a:t>
            </a:r>
          </a:p>
          <a:p>
            <a:pPr marL="880110" lvl="1" indent="-514350">
              <a:buClr>
                <a:schemeClr val="accent1">
                  <a:lumMod val="75000"/>
                </a:schemeClr>
              </a:buClr>
              <a:buFont typeface="+mj-lt"/>
              <a:buAutoNum type="arabicPeriod"/>
            </a:pPr>
            <a:r>
              <a:rPr lang="en-US" sz="3000" dirty="0"/>
              <a:t>Changes to designated uses, classification areas, and/or classification area maps</a:t>
            </a:r>
          </a:p>
          <a:p>
            <a:pPr marL="880110" lvl="1" indent="-514350">
              <a:buClr>
                <a:schemeClr val="accent1">
                  <a:lumMod val="75000"/>
                </a:schemeClr>
              </a:buClr>
              <a:buFont typeface="+mj-lt"/>
              <a:buAutoNum type="arabicPeriod"/>
            </a:pPr>
            <a:r>
              <a:rPr lang="en-US" sz="3000" dirty="0"/>
              <a:t>Clarify, simplify and streamline the rules and their implementation</a:t>
            </a:r>
          </a:p>
          <a:p>
            <a:pPr marL="365760" lvl="1" indent="0">
              <a:buClr>
                <a:schemeClr val="accent1">
                  <a:lumMod val="75000"/>
                </a:schemeClr>
              </a:buClr>
              <a:buNone/>
            </a:pPr>
            <a:r>
              <a:rPr lang="en-US" sz="3000" dirty="0"/>
              <a:t>Stakeholder Input will be sought</a:t>
            </a:r>
          </a:p>
          <a:p>
            <a:endParaRPr lang="en-US" dirty="0"/>
          </a:p>
          <a:p>
            <a:endParaRPr lang="en-US" dirty="0"/>
          </a:p>
          <a:p>
            <a:endParaRPr lang="en-US" dirty="0"/>
          </a:p>
        </p:txBody>
      </p:sp>
    </p:spTree>
    <p:extLst>
      <p:ext uri="{BB962C8B-B14F-4D97-AF65-F5344CB8AC3E}">
        <p14:creationId xmlns:p14="http://schemas.microsoft.com/office/powerpoint/2010/main" val="3780644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4B5E-4395-4FA1-9CDB-5F1869473B23}"/>
              </a:ext>
            </a:extLst>
          </p:cNvPr>
          <p:cNvSpPr>
            <a:spLocks noGrp="1"/>
          </p:cNvSpPr>
          <p:nvPr>
            <p:ph type="ctrTitle"/>
          </p:nvPr>
        </p:nvSpPr>
        <p:spPr>
          <a:xfrm>
            <a:off x="2209800" y="1973943"/>
            <a:ext cx="7772400" cy="2387600"/>
          </a:xfrm>
        </p:spPr>
        <p:txBody>
          <a:bodyPr>
            <a:noAutofit/>
          </a:bodyPr>
          <a:lstStyle/>
          <a:p>
            <a:r>
              <a:rPr lang="en-US" sz="4400" dirty="0"/>
              <a:t>Health-based Standard Development Process for New Ground Water Contaminants</a:t>
            </a:r>
          </a:p>
        </p:txBody>
      </p:sp>
    </p:spTree>
    <p:extLst>
      <p:ext uri="{BB962C8B-B14F-4D97-AF65-F5344CB8AC3E}">
        <p14:creationId xmlns:p14="http://schemas.microsoft.com/office/powerpoint/2010/main" val="244880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81200" y="76200"/>
            <a:ext cx="8229600" cy="1143000"/>
          </a:xfrm>
        </p:spPr>
        <p:txBody>
          <a:bodyPr>
            <a:normAutofit/>
          </a:bodyPr>
          <a:lstStyle/>
          <a:p>
            <a:pPr algn="ctr"/>
            <a:r>
              <a:rPr lang="en-US" sz="4000" dirty="0"/>
              <a:t>Who We Are</a:t>
            </a:r>
          </a:p>
        </p:txBody>
      </p:sp>
      <p:pic>
        <p:nvPicPr>
          <p:cNvPr id="2" name="Picture 1">
            <a:extLst>
              <a:ext uri="{FF2B5EF4-FFF2-40B4-BE49-F238E27FC236}">
                <a16:creationId xmlns:a16="http://schemas.microsoft.com/office/drawing/2014/main" id="{C5C85A13-D7FB-46D3-833A-BFE3B965C3F0}"/>
              </a:ext>
            </a:extLst>
          </p:cNvPr>
          <p:cNvPicPr>
            <a:picLocks noChangeAspect="1"/>
          </p:cNvPicPr>
          <p:nvPr/>
        </p:nvPicPr>
        <p:blipFill rotWithShape="1">
          <a:blip r:embed="rId2"/>
          <a:srcRect l="21667" t="18711" r="8334" b="9771"/>
          <a:stretch/>
        </p:blipFill>
        <p:spPr>
          <a:xfrm>
            <a:off x="2133600" y="1236406"/>
            <a:ext cx="8370940" cy="4783394"/>
          </a:xfrm>
          <a:prstGeom prst="rect">
            <a:avLst/>
          </a:prstGeom>
        </p:spPr>
      </p:pic>
    </p:spTree>
    <p:extLst>
      <p:ext uri="{BB962C8B-B14F-4D97-AF65-F5344CB8AC3E}">
        <p14:creationId xmlns:p14="http://schemas.microsoft.com/office/powerpoint/2010/main" val="587912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276970D-2AB8-4AD9-A964-3DA764319715}"/>
              </a:ext>
            </a:extLst>
          </p:cNvPr>
          <p:cNvGrpSpPr/>
          <p:nvPr/>
        </p:nvGrpSpPr>
        <p:grpSpPr>
          <a:xfrm>
            <a:off x="1622201" y="513934"/>
            <a:ext cx="6311931" cy="750607"/>
            <a:chOff x="3229513" y="4120762"/>
            <a:chExt cx="7703249" cy="1230627"/>
          </a:xfrm>
        </p:grpSpPr>
        <p:grpSp>
          <p:nvGrpSpPr>
            <p:cNvPr id="5" name="Group 4">
              <a:extLst>
                <a:ext uri="{FF2B5EF4-FFF2-40B4-BE49-F238E27FC236}">
                  <a16:creationId xmlns:a16="http://schemas.microsoft.com/office/drawing/2014/main" id="{9634AE92-B655-4B0F-9FE8-57AD4043C022}"/>
                </a:ext>
              </a:extLst>
            </p:cNvPr>
            <p:cNvGrpSpPr/>
            <p:nvPr/>
          </p:nvGrpSpPr>
          <p:grpSpPr>
            <a:xfrm>
              <a:off x="3229513" y="4120762"/>
              <a:ext cx="5770518" cy="1230627"/>
              <a:chOff x="753971" y="4719959"/>
              <a:chExt cx="6643020" cy="1358289"/>
            </a:xfrm>
          </p:grpSpPr>
          <p:sp>
            <p:nvSpPr>
              <p:cNvPr id="7" name="Rectangle 72">
                <a:extLst>
                  <a:ext uri="{FF2B5EF4-FFF2-40B4-BE49-F238E27FC236}">
                    <a16:creationId xmlns:a16="http://schemas.microsoft.com/office/drawing/2014/main" id="{1EB71C39-1C7B-4BAA-906A-BEBA3484A3AF}"/>
                  </a:ext>
                </a:extLst>
              </p:cNvPr>
              <p:cNvSpPr>
                <a:spLocks noChangeArrowheads="1"/>
              </p:cNvSpPr>
              <p:nvPr/>
            </p:nvSpPr>
            <p:spPr bwMode="auto">
              <a:xfrm>
                <a:off x="2911929" y="4719960"/>
                <a:ext cx="2253487" cy="1358288"/>
              </a:xfrm>
              <a:prstGeom prst="rect">
                <a:avLst/>
              </a:prstGeom>
              <a:solidFill>
                <a:srgbClr val="FFFC8F"/>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latin typeface="+mn-lt"/>
                  </a:rPr>
                  <a:t>Need for remediation standard </a:t>
                </a:r>
              </a:p>
              <a:p>
                <a:pPr algn="ctr" eaLnBrk="1" hangingPunct="1">
                  <a:spcBef>
                    <a:spcPct val="0"/>
                  </a:spcBef>
                  <a:buFontTx/>
                  <a:buNone/>
                </a:pPr>
                <a:endParaRPr lang="en-US" altLang="en-US" sz="1000" dirty="0"/>
              </a:p>
            </p:txBody>
          </p:sp>
          <p:sp>
            <p:nvSpPr>
              <p:cNvPr id="8" name="Rectangle 73">
                <a:extLst>
                  <a:ext uri="{FF2B5EF4-FFF2-40B4-BE49-F238E27FC236}">
                    <a16:creationId xmlns:a16="http://schemas.microsoft.com/office/drawing/2014/main" id="{CB893368-29CA-485F-B39D-8B921DF5B585}"/>
                  </a:ext>
                </a:extLst>
              </p:cNvPr>
              <p:cNvSpPr>
                <a:spLocks noChangeArrowheads="1"/>
              </p:cNvSpPr>
              <p:nvPr/>
            </p:nvSpPr>
            <p:spPr bwMode="auto">
              <a:xfrm>
                <a:off x="753971" y="4719959"/>
                <a:ext cx="2081319" cy="1358289"/>
              </a:xfrm>
              <a:prstGeom prst="rect">
                <a:avLst/>
              </a:prstGeom>
              <a:solidFill>
                <a:srgbClr val="FFFC8F"/>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nchor="t">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400" b="1" dirty="0">
                    <a:latin typeface="+mn-lt"/>
                  </a:rPr>
                  <a:t>New data or scientific information</a:t>
                </a:r>
                <a:endParaRPr lang="en-US" altLang="en-US" sz="1400" dirty="0">
                  <a:latin typeface="+mn-lt"/>
                </a:endParaRPr>
              </a:p>
            </p:txBody>
          </p:sp>
          <p:sp>
            <p:nvSpPr>
              <p:cNvPr id="9" name="Rectangle 72">
                <a:extLst>
                  <a:ext uri="{FF2B5EF4-FFF2-40B4-BE49-F238E27FC236}">
                    <a16:creationId xmlns:a16="http://schemas.microsoft.com/office/drawing/2014/main" id="{3171154F-231E-47BA-A267-BC583B59E1C1}"/>
                  </a:ext>
                </a:extLst>
              </p:cNvPr>
              <p:cNvSpPr>
                <a:spLocks noChangeArrowheads="1"/>
              </p:cNvSpPr>
              <p:nvPr/>
            </p:nvSpPr>
            <p:spPr bwMode="auto">
              <a:xfrm>
                <a:off x="5315674" y="4719959"/>
                <a:ext cx="2081317" cy="1358289"/>
              </a:xfrm>
              <a:prstGeom prst="rect">
                <a:avLst/>
              </a:prstGeom>
              <a:solidFill>
                <a:srgbClr val="FFFC8F"/>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dirty="0">
                    <a:latin typeface="+mn-lt"/>
                  </a:rPr>
                  <a:t>New federal guidance or new/revised federal standard</a:t>
                </a:r>
              </a:p>
            </p:txBody>
          </p:sp>
        </p:grpSp>
        <p:sp>
          <p:nvSpPr>
            <p:cNvPr id="6" name="Rectangle 72">
              <a:extLst>
                <a:ext uri="{FF2B5EF4-FFF2-40B4-BE49-F238E27FC236}">
                  <a16:creationId xmlns:a16="http://schemas.microsoft.com/office/drawing/2014/main" id="{BC7FDD22-75B5-4CF8-A50F-5CD0D17714FC}"/>
                </a:ext>
              </a:extLst>
            </p:cNvPr>
            <p:cNvSpPr>
              <a:spLocks noChangeArrowheads="1"/>
            </p:cNvSpPr>
            <p:nvPr/>
          </p:nvSpPr>
          <p:spPr bwMode="auto">
            <a:xfrm>
              <a:off x="9124807" y="4120762"/>
              <a:ext cx="1807955" cy="1230627"/>
            </a:xfrm>
            <a:prstGeom prst="rect">
              <a:avLst/>
            </a:prstGeom>
            <a:solidFill>
              <a:srgbClr val="FFFC8F"/>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latin typeface="+mn-lt"/>
                </a:rPr>
                <a:t>Petition for rulemaking</a:t>
              </a:r>
            </a:p>
          </p:txBody>
        </p:sp>
      </p:grpSp>
      <p:sp>
        <p:nvSpPr>
          <p:cNvPr id="10" name="Freeform: Shape 9">
            <a:extLst>
              <a:ext uri="{FF2B5EF4-FFF2-40B4-BE49-F238E27FC236}">
                <a16:creationId xmlns:a16="http://schemas.microsoft.com/office/drawing/2014/main" id="{DD754554-D88E-409D-BA2B-7C45813C935B}"/>
              </a:ext>
            </a:extLst>
          </p:cNvPr>
          <p:cNvSpPr/>
          <p:nvPr/>
        </p:nvSpPr>
        <p:spPr>
          <a:xfrm rot="5400000">
            <a:off x="4397100" y="-666540"/>
            <a:ext cx="563430" cy="4631819"/>
          </a:xfrm>
          <a:custGeom>
            <a:avLst/>
            <a:gdLst>
              <a:gd name="connsiteX0" fmla="*/ 0 w 1447797"/>
              <a:gd name="connsiteY0" fmla="*/ 6650348 h 6650348"/>
              <a:gd name="connsiteX1" fmla="*/ 0 w 1447797"/>
              <a:gd name="connsiteY1" fmla="*/ 6569452 h 6650348"/>
              <a:gd name="connsiteX2" fmla="*/ 563739 w 1447797"/>
              <a:gd name="connsiteY2" fmla="*/ 6569452 h 6650348"/>
              <a:gd name="connsiteX3" fmla="*/ 563739 w 1447797"/>
              <a:gd name="connsiteY3" fmla="*/ 4521446 h 6650348"/>
              <a:gd name="connsiteX4" fmla="*/ 0 w 1447797"/>
              <a:gd name="connsiteY4" fmla="*/ 4521446 h 6650348"/>
              <a:gd name="connsiteX5" fmla="*/ 0 w 1447797"/>
              <a:gd name="connsiteY5" fmla="*/ 4440549 h 6650348"/>
              <a:gd name="connsiteX6" fmla="*/ 563739 w 1447797"/>
              <a:gd name="connsiteY6" fmla="*/ 4440549 h 6650348"/>
              <a:gd name="connsiteX7" fmla="*/ 563739 w 1447797"/>
              <a:gd name="connsiteY7" fmla="*/ 2230748 h 6650348"/>
              <a:gd name="connsiteX8" fmla="*/ 0 w 1447797"/>
              <a:gd name="connsiteY8" fmla="*/ 2230748 h 6650348"/>
              <a:gd name="connsiteX9" fmla="*/ 0 w 1447797"/>
              <a:gd name="connsiteY9" fmla="*/ 2149852 h 6650348"/>
              <a:gd name="connsiteX10" fmla="*/ 563739 w 1447797"/>
              <a:gd name="connsiteY10" fmla="*/ 2149852 h 6650348"/>
              <a:gd name="connsiteX11" fmla="*/ 563739 w 1447797"/>
              <a:gd name="connsiteY11" fmla="*/ 82157 h 6650348"/>
              <a:gd name="connsiteX12" fmla="*/ 0 w 1447797"/>
              <a:gd name="connsiteY12" fmla="*/ 82157 h 6650348"/>
              <a:gd name="connsiteX13" fmla="*/ 0 w 1447797"/>
              <a:gd name="connsiteY13" fmla="*/ 1261 h 6650348"/>
              <a:gd name="connsiteX14" fmla="*/ 563739 w 1447797"/>
              <a:gd name="connsiteY14" fmla="*/ 1261 h 6650348"/>
              <a:gd name="connsiteX15" fmla="*/ 563739 w 1447797"/>
              <a:gd name="connsiteY15" fmla="*/ 0 h 6650348"/>
              <a:gd name="connsiteX16" fmla="*/ 677652 w 1447797"/>
              <a:gd name="connsiteY16" fmla="*/ 0 h 6650348"/>
              <a:gd name="connsiteX17" fmla="*/ 677652 w 1447797"/>
              <a:gd name="connsiteY17" fmla="*/ 1261 h 6650348"/>
              <a:gd name="connsiteX18" fmla="*/ 677653 w 1447797"/>
              <a:gd name="connsiteY18" fmla="*/ 1261 h 6650348"/>
              <a:gd name="connsiteX19" fmla="*/ 677653 w 1447797"/>
              <a:gd name="connsiteY19" fmla="*/ 82157 h 6650348"/>
              <a:gd name="connsiteX20" fmla="*/ 677652 w 1447797"/>
              <a:gd name="connsiteY20" fmla="*/ 82157 h 6650348"/>
              <a:gd name="connsiteX21" fmla="*/ 677652 w 1447797"/>
              <a:gd name="connsiteY21" fmla="*/ 2149852 h 6650348"/>
              <a:gd name="connsiteX22" fmla="*/ 677653 w 1447797"/>
              <a:gd name="connsiteY22" fmla="*/ 2149852 h 6650348"/>
              <a:gd name="connsiteX23" fmla="*/ 677653 w 1447797"/>
              <a:gd name="connsiteY23" fmla="*/ 2230748 h 6650348"/>
              <a:gd name="connsiteX24" fmla="*/ 677652 w 1447797"/>
              <a:gd name="connsiteY24" fmla="*/ 2230748 h 6650348"/>
              <a:gd name="connsiteX25" fmla="*/ 677652 w 1447797"/>
              <a:gd name="connsiteY25" fmla="*/ 3279210 h 6650348"/>
              <a:gd name="connsiteX26" fmla="*/ 1272673 w 1447797"/>
              <a:gd name="connsiteY26" fmla="*/ 3279210 h 6650348"/>
              <a:gd name="connsiteX27" fmla="*/ 1272673 w 1447797"/>
              <a:gd name="connsiteY27" fmla="*/ 3152649 h 6650348"/>
              <a:gd name="connsiteX28" fmla="*/ 1447797 w 1447797"/>
              <a:gd name="connsiteY28" fmla="*/ 3346029 h 6650348"/>
              <a:gd name="connsiteX29" fmla="*/ 1272673 w 1447797"/>
              <a:gd name="connsiteY29" fmla="*/ 3539408 h 6650348"/>
              <a:gd name="connsiteX30" fmla="*/ 1272673 w 1447797"/>
              <a:gd name="connsiteY30" fmla="*/ 3412847 h 6650348"/>
              <a:gd name="connsiteX31" fmla="*/ 677652 w 1447797"/>
              <a:gd name="connsiteY31" fmla="*/ 3412847 h 6650348"/>
              <a:gd name="connsiteX32" fmla="*/ 677652 w 1447797"/>
              <a:gd name="connsiteY32" fmla="*/ 4440549 h 6650348"/>
              <a:gd name="connsiteX33" fmla="*/ 677653 w 1447797"/>
              <a:gd name="connsiteY33" fmla="*/ 4440549 h 6650348"/>
              <a:gd name="connsiteX34" fmla="*/ 677653 w 1447797"/>
              <a:gd name="connsiteY34" fmla="*/ 4521446 h 6650348"/>
              <a:gd name="connsiteX35" fmla="*/ 677652 w 1447797"/>
              <a:gd name="connsiteY35" fmla="*/ 4521446 h 6650348"/>
              <a:gd name="connsiteX36" fmla="*/ 677652 w 1447797"/>
              <a:gd name="connsiteY36" fmla="*/ 6569452 h 6650348"/>
              <a:gd name="connsiteX37" fmla="*/ 677653 w 1447797"/>
              <a:gd name="connsiteY37" fmla="*/ 6569452 h 6650348"/>
              <a:gd name="connsiteX38" fmla="*/ 677653 w 1447797"/>
              <a:gd name="connsiteY38" fmla="*/ 6650348 h 665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7797" h="6650348">
                <a:moveTo>
                  <a:pt x="0" y="6650348"/>
                </a:moveTo>
                <a:lnTo>
                  <a:pt x="0" y="6569452"/>
                </a:lnTo>
                <a:lnTo>
                  <a:pt x="563739" y="6569452"/>
                </a:lnTo>
                <a:lnTo>
                  <a:pt x="563739" y="4521446"/>
                </a:lnTo>
                <a:lnTo>
                  <a:pt x="0" y="4521446"/>
                </a:lnTo>
                <a:lnTo>
                  <a:pt x="0" y="4440549"/>
                </a:lnTo>
                <a:lnTo>
                  <a:pt x="563739" y="4440549"/>
                </a:lnTo>
                <a:lnTo>
                  <a:pt x="563739" y="2230748"/>
                </a:lnTo>
                <a:lnTo>
                  <a:pt x="0" y="2230748"/>
                </a:lnTo>
                <a:lnTo>
                  <a:pt x="0" y="2149852"/>
                </a:lnTo>
                <a:lnTo>
                  <a:pt x="563739" y="2149852"/>
                </a:lnTo>
                <a:lnTo>
                  <a:pt x="563739" y="82157"/>
                </a:lnTo>
                <a:lnTo>
                  <a:pt x="0" y="82157"/>
                </a:lnTo>
                <a:lnTo>
                  <a:pt x="0" y="1261"/>
                </a:lnTo>
                <a:lnTo>
                  <a:pt x="563739" y="1261"/>
                </a:lnTo>
                <a:lnTo>
                  <a:pt x="563739" y="0"/>
                </a:lnTo>
                <a:lnTo>
                  <a:pt x="677652" y="0"/>
                </a:lnTo>
                <a:lnTo>
                  <a:pt x="677652" y="1261"/>
                </a:lnTo>
                <a:lnTo>
                  <a:pt x="677653" y="1261"/>
                </a:lnTo>
                <a:lnTo>
                  <a:pt x="677653" y="82157"/>
                </a:lnTo>
                <a:lnTo>
                  <a:pt x="677652" y="82157"/>
                </a:lnTo>
                <a:lnTo>
                  <a:pt x="677652" y="2149852"/>
                </a:lnTo>
                <a:lnTo>
                  <a:pt x="677653" y="2149852"/>
                </a:lnTo>
                <a:lnTo>
                  <a:pt x="677653" y="2230748"/>
                </a:lnTo>
                <a:lnTo>
                  <a:pt x="677652" y="2230748"/>
                </a:lnTo>
                <a:lnTo>
                  <a:pt x="677652" y="3279210"/>
                </a:lnTo>
                <a:lnTo>
                  <a:pt x="1272673" y="3279210"/>
                </a:lnTo>
                <a:lnTo>
                  <a:pt x="1272673" y="3152649"/>
                </a:lnTo>
                <a:lnTo>
                  <a:pt x="1447797" y="3346029"/>
                </a:lnTo>
                <a:lnTo>
                  <a:pt x="1272673" y="3539408"/>
                </a:lnTo>
                <a:lnTo>
                  <a:pt x="1272673" y="3412847"/>
                </a:lnTo>
                <a:lnTo>
                  <a:pt x="677652" y="3412847"/>
                </a:lnTo>
                <a:lnTo>
                  <a:pt x="677652" y="4440549"/>
                </a:lnTo>
                <a:lnTo>
                  <a:pt x="677653" y="4440549"/>
                </a:lnTo>
                <a:lnTo>
                  <a:pt x="677653" y="4521446"/>
                </a:lnTo>
                <a:lnTo>
                  <a:pt x="677652" y="4521446"/>
                </a:lnTo>
                <a:lnTo>
                  <a:pt x="677652" y="6569452"/>
                </a:lnTo>
                <a:lnTo>
                  <a:pt x="677653" y="6569452"/>
                </a:lnTo>
                <a:lnTo>
                  <a:pt x="677653" y="6650348"/>
                </a:lnTo>
                <a:close/>
              </a:path>
            </a:pathLst>
          </a:custGeom>
          <a:solidFill>
            <a:srgbClr val="FFFC8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530"/>
          </a:p>
        </p:txBody>
      </p:sp>
      <p:sp>
        <p:nvSpPr>
          <p:cNvPr id="11" name="Callout: Right Arrow 10">
            <a:extLst>
              <a:ext uri="{FF2B5EF4-FFF2-40B4-BE49-F238E27FC236}">
                <a16:creationId xmlns:a16="http://schemas.microsoft.com/office/drawing/2014/main" id="{2B7E3E12-6D06-435E-9E41-651FF4F32B35}"/>
              </a:ext>
            </a:extLst>
          </p:cNvPr>
          <p:cNvSpPr/>
          <p:nvPr/>
        </p:nvSpPr>
        <p:spPr>
          <a:xfrm>
            <a:off x="3306661" y="2175068"/>
            <a:ext cx="2910916" cy="1565854"/>
          </a:xfrm>
          <a:prstGeom prst="rightArrowCallout">
            <a:avLst>
              <a:gd name="adj1" fmla="val 9165"/>
              <a:gd name="adj2" fmla="val 11427"/>
              <a:gd name="adj3" fmla="val 11427"/>
              <a:gd name="adj4" fmla="val 77002"/>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1400" dirty="0">
                <a:solidFill>
                  <a:schemeClr val="tx1"/>
                </a:solidFill>
              </a:rPr>
              <a:t>GWQS program requests review of new contaminant. </a:t>
            </a:r>
            <a:endParaRPr lang="en-US" altLang="en-US" sz="1400" b="1" dirty="0">
              <a:solidFill>
                <a:schemeClr val="tx1"/>
              </a:solidFill>
            </a:endParaRPr>
          </a:p>
        </p:txBody>
      </p:sp>
      <p:grpSp>
        <p:nvGrpSpPr>
          <p:cNvPr id="12" name="Group 11">
            <a:extLst>
              <a:ext uri="{FF2B5EF4-FFF2-40B4-BE49-F238E27FC236}">
                <a16:creationId xmlns:a16="http://schemas.microsoft.com/office/drawing/2014/main" id="{127A393A-6346-43F9-B04B-229293E5F40E}"/>
              </a:ext>
            </a:extLst>
          </p:cNvPr>
          <p:cNvGrpSpPr/>
          <p:nvPr/>
        </p:nvGrpSpPr>
        <p:grpSpPr>
          <a:xfrm>
            <a:off x="6434529" y="2116617"/>
            <a:ext cx="3916305" cy="2291210"/>
            <a:chOff x="7529819" y="8038767"/>
            <a:chExt cx="4596464" cy="3118404"/>
          </a:xfrm>
        </p:grpSpPr>
        <p:sp>
          <p:nvSpPr>
            <p:cNvPr id="13" name="Freeform: Shape 12">
              <a:extLst>
                <a:ext uri="{FF2B5EF4-FFF2-40B4-BE49-F238E27FC236}">
                  <a16:creationId xmlns:a16="http://schemas.microsoft.com/office/drawing/2014/main" id="{DEC78CA7-D750-42F4-9E67-5A846293B844}"/>
                </a:ext>
              </a:extLst>
            </p:cNvPr>
            <p:cNvSpPr/>
            <p:nvPr/>
          </p:nvSpPr>
          <p:spPr>
            <a:xfrm>
              <a:off x="7529819" y="8038767"/>
              <a:ext cx="4596464" cy="3118404"/>
            </a:xfrm>
            <a:custGeom>
              <a:avLst/>
              <a:gdLst>
                <a:gd name="connsiteX0" fmla="*/ 0 w 5648450"/>
                <a:gd name="connsiteY0" fmla="*/ 0 h 4627677"/>
                <a:gd name="connsiteX1" fmla="*/ 4217997 w 5648450"/>
                <a:gd name="connsiteY1" fmla="*/ 0 h 4627677"/>
                <a:gd name="connsiteX2" fmla="*/ 4217997 w 5648450"/>
                <a:gd name="connsiteY2" fmla="*/ 1579960 h 4627677"/>
                <a:gd name="connsiteX3" fmla="*/ 5326390 w 5648450"/>
                <a:gd name="connsiteY3" fmla="*/ 1579960 h 4627677"/>
                <a:gd name="connsiteX4" fmla="*/ 5326390 w 5648450"/>
                <a:gd name="connsiteY4" fmla="*/ 1370802 h 4627677"/>
                <a:gd name="connsiteX5" fmla="*/ 5648450 w 5648450"/>
                <a:gd name="connsiteY5" fmla="*/ 1692862 h 4627677"/>
                <a:gd name="connsiteX6" fmla="*/ 5326390 w 5648450"/>
                <a:gd name="connsiteY6" fmla="*/ 2014921 h 4627677"/>
                <a:gd name="connsiteX7" fmla="*/ 5326390 w 5648450"/>
                <a:gd name="connsiteY7" fmla="*/ 1805763 h 4627677"/>
                <a:gd name="connsiteX8" fmla="*/ 4217997 w 5648450"/>
                <a:gd name="connsiteY8" fmla="*/ 1805763 h 4627677"/>
                <a:gd name="connsiteX9" fmla="*/ 4217997 w 5648450"/>
                <a:gd name="connsiteY9" fmla="*/ 3349142 h 4627677"/>
                <a:gd name="connsiteX10" fmla="*/ 2197640 w 5648450"/>
                <a:gd name="connsiteY10" fmla="*/ 3349142 h 4627677"/>
                <a:gd name="connsiteX11" fmla="*/ 2197640 w 5648450"/>
                <a:gd name="connsiteY11" fmla="*/ 4299053 h 4627677"/>
                <a:gd name="connsiteX12" fmla="*/ 2460526 w 5648450"/>
                <a:gd name="connsiteY12" fmla="*/ 4299053 h 4627677"/>
                <a:gd name="connsiteX13" fmla="*/ 2108999 w 5648450"/>
                <a:gd name="connsiteY13" fmla="*/ 4627677 h 4627677"/>
                <a:gd name="connsiteX14" fmla="*/ 1757471 w 5648450"/>
                <a:gd name="connsiteY14" fmla="*/ 4299053 h 4627677"/>
                <a:gd name="connsiteX15" fmla="*/ 2020357 w 5648450"/>
                <a:gd name="connsiteY15" fmla="*/ 4299053 h 4627677"/>
                <a:gd name="connsiteX16" fmla="*/ 2020357 w 5648450"/>
                <a:gd name="connsiteY16" fmla="*/ 3349142 h 4627677"/>
                <a:gd name="connsiteX17" fmla="*/ 0 w 5648450"/>
                <a:gd name="connsiteY17" fmla="*/ 3349142 h 462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48450" h="4627677">
                  <a:moveTo>
                    <a:pt x="0" y="0"/>
                  </a:moveTo>
                  <a:lnTo>
                    <a:pt x="4217997" y="0"/>
                  </a:lnTo>
                  <a:lnTo>
                    <a:pt x="4217997" y="1579960"/>
                  </a:lnTo>
                  <a:lnTo>
                    <a:pt x="5326390" y="1579960"/>
                  </a:lnTo>
                  <a:lnTo>
                    <a:pt x="5326390" y="1370802"/>
                  </a:lnTo>
                  <a:lnTo>
                    <a:pt x="5648450" y="1692862"/>
                  </a:lnTo>
                  <a:lnTo>
                    <a:pt x="5326390" y="2014921"/>
                  </a:lnTo>
                  <a:lnTo>
                    <a:pt x="5326390" y="1805763"/>
                  </a:lnTo>
                  <a:lnTo>
                    <a:pt x="4217997" y="1805763"/>
                  </a:lnTo>
                  <a:lnTo>
                    <a:pt x="4217997" y="3349142"/>
                  </a:lnTo>
                  <a:lnTo>
                    <a:pt x="2197640" y="3349142"/>
                  </a:lnTo>
                  <a:lnTo>
                    <a:pt x="2197640" y="4299053"/>
                  </a:lnTo>
                  <a:lnTo>
                    <a:pt x="2460526" y="4299053"/>
                  </a:lnTo>
                  <a:lnTo>
                    <a:pt x="2108999" y="4627677"/>
                  </a:lnTo>
                  <a:lnTo>
                    <a:pt x="1757471" y="4299053"/>
                  </a:lnTo>
                  <a:lnTo>
                    <a:pt x="2020357" y="4299053"/>
                  </a:lnTo>
                  <a:lnTo>
                    <a:pt x="2020357" y="3349142"/>
                  </a:lnTo>
                  <a:lnTo>
                    <a:pt x="0" y="3349142"/>
                  </a:lnTo>
                  <a:close/>
                </a:path>
              </a:pathLst>
            </a:cu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7" dirty="0"/>
            </a:p>
          </p:txBody>
        </p:sp>
        <p:sp>
          <p:nvSpPr>
            <p:cNvPr id="15" name="TextBox 14">
              <a:extLst>
                <a:ext uri="{FF2B5EF4-FFF2-40B4-BE49-F238E27FC236}">
                  <a16:creationId xmlns:a16="http://schemas.microsoft.com/office/drawing/2014/main" id="{9AF74EA7-3BB2-474F-ACE8-978D0E7D37A7}"/>
                </a:ext>
              </a:extLst>
            </p:cNvPr>
            <p:cNvSpPr txBox="1"/>
            <p:nvPr/>
          </p:nvSpPr>
          <p:spPr>
            <a:xfrm>
              <a:off x="7796307" y="8118321"/>
              <a:ext cx="2933131" cy="1591793"/>
            </a:xfrm>
            <a:prstGeom prst="rect">
              <a:avLst/>
            </a:prstGeom>
            <a:noFill/>
          </p:spPr>
          <p:txBody>
            <a:bodyPr wrap="square" rtlCol="0">
              <a:spAutoFit/>
            </a:bodyPr>
            <a:lstStyle/>
            <a:p>
              <a:pPr algn="ctr"/>
              <a:r>
                <a:rPr lang="en-US" sz="1400" dirty="0"/>
                <a:t>Division of Science and Research evaluates scientific literature and other government agencies’ evaluations for information on contaminant’s health effects.</a:t>
              </a:r>
            </a:p>
          </p:txBody>
        </p:sp>
      </p:grpSp>
      <p:sp>
        <p:nvSpPr>
          <p:cNvPr id="20" name="TextBox 19">
            <a:extLst>
              <a:ext uri="{FF2B5EF4-FFF2-40B4-BE49-F238E27FC236}">
                <a16:creationId xmlns:a16="http://schemas.microsoft.com/office/drawing/2014/main" id="{19A66480-2862-47BF-BA4D-C7A2167EC0FB}"/>
              </a:ext>
            </a:extLst>
          </p:cNvPr>
          <p:cNvSpPr txBox="1"/>
          <p:nvPr/>
        </p:nvSpPr>
        <p:spPr>
          <a:xfrm>
            <a:off x="6452720" y="4699956"/>
            <a:ext cx="2916833" cy="1417380"/>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noAutofit/>
          </a:bodyPr>
          <a:lstStyle/>
          <a:p>
            <a:pPr algn="ctr"/>
            <a:endParaRPr lang="en-US" sz="1400" dirty="0"/>
          </a:p>
          <a:p>
            <a:pPr algn="ctr"/>
            <a:r>
              <a:rPr lang="en-US" sz="1400" dirty="0"/>
              <a:t>GWQS program and Division of Science and Research continue to review data and relevant information as it comes out. </a:t>
            </a:r>
          </a:p>
        </p:txBody>
      </p:sp>
      <p:sp>
        <p:nvSpPr>
          <p:cNvPr id="21" name="Rectangle 20">
            <a:extLst>
              <a:ext uri="{FF2B5EF4-FFF2-40B4-BE49-F238E27FC236}">
                <a16:creationId xmlns:a16="http://schemas.microsoft.com/office/drawing/2014/main" id="{57D46E8A-887B-498B-B0F4-77470285E67E}"/>
              </a:ext>
            </a:extLst>
          </p:cNvPr>
          <p:cNvSpPr/>
          <p:nvPr/>
        </p:nvSpPr>
        <p:spPr>
          <a:xfrm>
            <a:off x="9526147" y="1667237"/>
            <a:ext cx="1395277" cy="830997"/>
          </a:xfrm>
          <a:prstGeom prst="rect">
            <a:avLst/>
          </a:prstGeom>
        </p:spPr>
        <p:txBody>
          <a:bodyPr wrap="square">
            <a:spAutoFit/>
          </a:bodyPr>
          <a:lstStyle/>
          <a:p>
            <a:pPr>
              <a:spcBef>
                <a:spcPct val="0"/>
              </a:spcBef>
            </a:pPr>
            <a:r>
              <a:rPr lang="en-US" altLang="en-US" sz="1200" i="1" dirty="0"/>
              <a:t>If sufficient information is available to develop a standard.</a:t>
            </a:r>
            <a:endParaRPr lang="en-US" altLang="en-US" sz="1200" i="1" dirty="0">
              <a:latin typeface="Times New Roman" panose="02020603050405020304" pitchFamily="18" charset="0"/>
            </a:endParaRPr>
          </a:p>
        </p:txBody>
      </p:sp>
      <p:sp>
        <p:nvSpPr>
          <p:cNvPr id="22" name="Rectangle 21">
            <a:extLst>
              <a:ext uri="{FF2B5EF4-FFF2-40B4-BE49-F238E27FC236}">
                <a16:creationId xmlns:a16="http://schemas.microsoft.com/office/drawing/2014/main" id="{A9B0141A-303E-4317-A8ED-F3E39CE8BF92}"/>
              </a:ext>
            </a:extLst>
          </p:cNvPr>
          <p:cNvSpPr/>
          <p:nvPr/>
        </p:nvSpPr>
        <p:spPr>
          <a:xfrm>
            <a:off x="8345447" y="3905994"/>
            <a:ext cx="1389735" cy="646331"/>
          </a:xfrm>
          <a:prstGeom prst="rect">
            <a:avLst/>
          </a:prstGeom>
        </p:spPr>
        <p:txBody>
          <a:bodyPr wrap="square">
            <a:spAutoFit/>
          </a:bodyPr>
          <a:lstStyle/>
          <a:p>
            <a:pPr>
              <a:spcBef>
                <a:spcPct val="0"/>
              </a:spcBef>
            </a:pPr>
            <a:r>
              <a:rPr lang="en-US" altLang="en-US" sz="1200" i="1" dirty="0"/>
              <a:t>If sufficient information is not available.</a:t>
            </a:r>
            <a:endParaRPr lang="en-US" altLang="en-US" sz="1200" i="1" dirty="0">
              <a:latin typeface="Times New Roman" panose="02020603050405020304" pitchFamily="18" charset="0"/>
            </a:endParaRPr>
          </a:p>
        </p:txBody>
      </p:sp>
      <p:grpSp>
        <p:nvGrpSpPr>
          <p:cNvPr id="23" name="Group 22">
            <a:extLst>
              <a:ext uri="{FF2B5EF4-FFF2-40B4-BE49-F238E27FC236}">
                <a16:creationId xmlns:a16="http://schemas.microsoft.com/office/drawing/2014/main" id="{EFC3FBE2-C149-4C84-A245-6552F902B736}"/>
              </a:ext>
            </a:extLst>
          </p:cNvPr>
          <p:cNvGrpSpPr/>
          <p:nvPr/>
        </p:nvGrpSpPr>
        <p:grpSpPr>
          <a:xfrm>
            <a:off x="1745509" y="5878682"/>
            <a:ext cx="4107896" cy="563428"/>
            <a:chOff x="15859162" y="10551834"/>
            <a:chExt cx="4867238" cy="732055"/>
          </a:xfrm>
        </p:grpSpPr>
        <p:grpSp>
          <p:nvGrpSpPr>
            <p:cNvPr id="24" name="Group 23">
              <a:extLst>
                <a:ext uri="{FF2B5EF4-FFF2-40B4-BE49-F238E27FC236}">
                  <a16:creationId xmlns:a16="http://schemas.microsoft.com/office/drawing/2014/main" id="{5E59C904-20B0-4F4C-8028-D7835E469D5B}"/>
                </a:ext>
              </a:extLst>
            </p:cNvPr>
            <p:cNvGrpSpPr/>
            <p:nvPr/>
          </p:nvGrpSpPr>
          <p:grpSpPr>
            <a:xfrm>
              <a:off x="15859162" y="10551834"/>
              <a:ext cx="4867238" cy="732055"/>
              <a:chOff x="9757878" y="2701128"/>
              <a:chExt cx="5726162" cy="861241"/>
            </a:xfrm>
          </p:grpSpPr>
          <p:grpSp>
            <p:nvGrpSpPr>
              <p:cNvPr id="26" name="Group 3150">
                <a:extLst>
                  <a:ext uri="{FF2B5EF4-FFF2-40B4-BE49-F238E27FC236}">
                    <a16:creationId xmlns:a16="http://schemas.microsoft.com/office/drawing/2014/main" id="{1569D0E4-BC78-43F4-BD49-506F5DED185B}"/>
                  </a:ext>
                </a:extLst>
              </p:cNvPr>
              <p:cNvGrpSpPr>
                <a:grpSpLocks/>
              </p:cNvGrpSpPr>
              <p:nvPr/>
            </p:nvGrpSpPr>
            <p:grpSpPr bwMode="auto">
              <a:xfrm>
                <a:off x="9757878" y="2701128"/>
                <a:ext cx="5726162" cy="861241"/>
                <a:chOff x="3274388" y="565166"/>
                <a:chExt cx="3867817" cy="533400"/>
              </a:xfrm>
            </p:grpSpPr>
            <p:sp>
              <p:nvSpPr>
                <p:cNvPr id="28" name="Rectangle 103">
                  <a:extLst>
                    <a:ext uri="{FF2B5EF4-FFF2-40B4-BE49-F238E27FC236}">
                      <a16:creationId xmlns:a16="http://schemas.microsoft.com/office/drawing/2014/main" id="{3E05DE9C-6886-4BCF-9115-0FAA2BBC4021}"/>
                    </a:ext>
                  </a:extLst>
                </p:cNvPr>
                <p:cNvSpPr>
                  <a:spLocks noChangeArrowheads="1"/>
                </p:cNvSpPr>
                <p:nvPr/>
              </p:nvSpPr>
              <p:spPr bwMode="auto">
                <a:xfrm>
                  <a:off x="3274388" y="565166"/>
                  <a:ext cx="3867817" cy="533400"/>
                </a:xfrm>
                <a:prstGeom prst="rect">
                  <a:avLst/>
                </a:prstGeom>
                <a:noFill/>
                <a:ln w="19050">
                  <a:solidFill>
                    <a:schemeClr val="tx1"/>
                  </a:solidFill>
                  <a:miter lim="800000"/>
                  <a:headEnd/>
                  <a:tailEnd/>
                </a:ln>
                <a:effectLst>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740" dirty="0"/>
                </a:p>
              </p:txBody>
            </p:sp>
            <p:sp>
              <p:nvSpPr>
                <p:cNvPr id="29" name="Text Box 104">
                  <a:extLst>
                    <a:ext uri="{FF2B5EF4-FFF2-40B4-BE49-F238E27FC236}">
                      <a16:creationId xmlns:a16="http://schemas.microsoft.com/office/drawing/2014/main" id="{5779F5E5-37D6-4DEB-A422-3AB47C62F8AE}"/>
                    </a:ext>
                  </a:extLst>
                </p:cNvPr>
                <p:cNvSpPr txBox="1">
                  <a:spLocks noChangeArrowheads="1"/>
                </p:cNvSpPr>
                <p:nvPr/>
              </p:nvSpPr>
              <p:spPr bwMode="auto">
                <a:xfrm>
                  <a:off x="3294161" y="718219"/>
                  <a:ext cx="493437" cy="26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dirty="0">
                      <a:latin typeface="+mn-lt"/>
                    </a:rPr>
                    <a:t>KEY</a:t>
                  </a:r>
                  <a:endParaRPr lang="en-US" altLang="en-US" sz="1400" dirty="0">
                    <a:latin typeface="+mn-lt"/>
                  </a:endParaRPr>
                </a:p>
              </p:txBody>
            </p:sp>
            <p:sp>
              <p:nvSpPr>
                <p:cNvPr id="30" name="Rectangle 72">
                  <a:extLst>
                    <a:ext uri="{FF2B5EF4-FFF2-40B4-BE49-F238E27FC236}">
                      <a16:creationId xmlns:a16="http://schemas.microsoft.com/office/drawing/2014/main" id="{7EB960E8-A821-413A-871D-A5F3593EF8CC}"/>
                    </a:ext>
                  </a:extLst>
                </p:cNvPr>
                <p:cNvSpPr>
                  <a:spLocks noChangeArrowheads="1"/>
                </p:cNvSpPr>
                <p:nvPr/>
              </p:nvSpPr>
              <p:spPr bwMode="auto">
                <a:xfrm>
                  <a:off x="3750098" y="609131"/>
                  <a:ext cx="749222" cy="421843"/>
                </a:xfrm>
                <a:prstGeom prst="rect">
                  <a:avLst/>
                </a:prstGeom>
                <a:solidFill>
                  <a:srgbClr val="FFFB61"/>
                </a:solidFill>
                <a:ln w="9525">
                  <a:solidFill>
                    <a:schemeClr val="tx1"/>
                  </a:solidFill>
                  <a:miter lim="800000"/>
                  <a:headEnd/>
                  <a:tailEnd/>
                </a:ln>
                <a:scene3d>
                  <a:camera prst="orthographicFront"/>
                  <a:lightRig rig="threePt" dir="t"/>
                </a:scene3d>
                <a:sp3d>
                  <a:bevelT/>
                </a:sp3d>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00" b="1" dirty="0">
                      <a:latin typeface="+mj-lt"/>
                    </a:rPr>
                    <a:t>Triggers</a:t>
                  </a:r>
                  <a:endParaRPr lang="en-US" altLang="en-US" sz="800" b="1" dirty="0">
                    <a:latin typeface="+mj-lt"/>
                  </a:endParaRPr>
                </a:p>
              </p:txBody>
            </p:sp>
            <p:sp>
              <p:nvSpPr>
                <p:cNvPr id="31" name="Rectangle 2">
                  <a:extLst>
                    <a:ext uri="{FF2B5EF4-FFF2-40B4-BE49-F238E27FC236}">
                      <a16:creationId xmlns:a16="http://schemas.microsoft.com/office/drawing/2014/main" id="{0FBFCF64-099A-4878-85B2-FF043E5B5F7A}"/>
                    </a:ext>
                  </a:extLst>
                </p:cNvPr>
                <p:cNvSpPr>
                  <a:spLocks noChangeArrowheads="1"/>
                </p:cNvSpPr>
                <p:nvPr/>
              </p:nvSpPr>
              <p:spPr bwMode="auto">
                <a:xfrm>
                  <a:off x="4566956" y="609131"/>
                  <a:ext cx="818655" cy="424709"/>
                </a:xfrm>
                <a:prstGeom prst="rect">
                  <a:avLst/>
                </a:prstGeom>
                <a:solidFill>
                  <a:schemeClr val="accent1">
                    <a:lumMod val="60000"/>
                    <a:lumOff val="40000"/>
                    <a:alpha val="65882"/>
                  </a:schemeClr>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100" b="1" dirty="0">
                      <a:latin typeface="+mn-lt"/>
                    </a:rPr>
                    <a:t>Standards</a:t>
                  </a:r>
                  <a:r>
                    <a:rPr lang="en-US" altLang="en-US" sz="1200" b="1" dirty="0">
                      <a:latin typeface="+mn-lt"/>
                    </a:rPr>
                    <a:t> </a:t>
                  </a:r>
                </a:p>
                <a:p>
                  <a:pPr algn="ctr">
                    <a:spcBef>
                      <a:spcPct val="0"/>
                    </a:spcBef>
                    <a:buNone/>
                  </a:pPr>
                  <a:r>
                    <a:rPr lang="en-US" altLang="en-US" sz="1100" b="1" dirty="0">
                      <a:latin typeface="+mn-lt"/>
                    </a:rPr>
                    <a:t>Development</a:t>
                  </a:r>
                </a:p>
              </p:txBody>
            </p:sp>
          </p:grpSp>
          <p:sp>
            <p:nvSpPr>
              <p:cNvPr id="27" name="Scroll: Horizontal 26">
                <a:extLst>
                  <a:ext uri="{FF2B5EF4-FFF2-40B4-BE49-F238E27FC236}">
                    <a16:creationId xmlns:a16="http://schemas.microsoft.com/office/drawing/2014/main" id="{766BE936-5350-4AED-ABA7-003CCEDBE08D}"/>
                  </a:ext>
                </a:extLst>
              </p:cNvPr>
              <p:cNvSpPr/>
              <p:nvPr/>
            </p:nvSpPr>
            <p:spPr>
              <a:xfrm>
                <a:off x="14191072" y="2727627"/>
                <a:ext cx="1211989" cy="803603"/>
              </a:xfrm>
              <a:prstGeom prst="horizontalScroll">
                <a:avLst/>
              </a:prstGeom>
              <a:solidFill>
                <a:schemeClr val="accent1">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1100" dirty="0">
                    <a:solidFill>
                      <a:schemeClr val="tx1"/>
                    </a:solidFill>
                    <a:cs typeface="Arial" panose="020B0604020202020204" pitchFamily="34" charset="0"/>
                  </a:rPr>
                  <a:t>Adopted</a:t>
                </a:r>
              </a:p>
              <a:p>
                <a:pPr algn="ctr">
                  <a:spcBef>
                    <a:spcPct val="0"/>
                  </a:spcBef>
                </a:pPr>
                <a:r>
                  <a:rPr lang="en-US" altLang="en-US" sz="1100" dirty="0">
                    <a:solidFill>
                      <a:schemeClr val="tx1"/>
                    </a:solidFill>
                    <a:cs typeface="Arial" panose="020B0604020202020204" pitchFamily="34" charset="0"/>
                  </a:rPr>
                  <a:t>Standards</a:t>
                </a:r>
                <a:endParaRPr lang="en-US" altLang="en-US" sz="1050" dirty="0">
                  <a:solidFill>
                    <a:schemeClr val="tx1"/>
                  </a:solidFill>
                  <a:cs typeface="Arial" panose="020B0604020202020204" pitchFamily="34" charset="0"/>
                </a:endParaRPr>
              </a:p>
            </p:txBody>
          </p:sp>
        </p:grpSp>
        <p:sp>
          <p:nvSpPr>
            <p:cNvPr id="25" name="Rectangle 2">
              <a:extLst>
                <a:ext uri="{FF2B5EF4-FFF2-40B4-BE49-F238E27FC236}">
                  <a16:creationId xmlns:a16="http://schemas.microsoft.com/office/drawing/2014/main" id="{93113B35-19E7-42D8-BF02-D8D074D7A7F9}"/>
                </a:ext>
              </a:extLst>
            </p:cNvPr>
            <p:cNvSpPr>
              <a:spLocks noChangeArrowheads="1"/>
            </p:cNvSpPr>
            <p:nvPr/>
          </p:nvSpPr>
          <p:spPr bwMode="auto">
            <a:xfrm>
              <a:off x="18617988" y="10614691"/>
              <a:ext cx="942818" cy="582884"/>
            </a:xfrm>
            <a:prstGeom prst="rect">
              <a:avLst/>
            </a:prstGeom>
            <a:solidFill>
              <a:srgbClr val="CBA7A1">
                <a:alpha val="65098"/>
              </a:srgbClr>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100" b="1" dirty="0">
                  <a:latin typeface="+mn-lt"/>
                </a:rPr>
                <a:t>Rulemaking</a:t>
              </a:r>
              <a:endParaRPr lang="en-US" altLang="en-US" sz="987" b="1" dirty="0">
                <a:latin typeface="+mn-lt"/>
              </a:endParaRPr>
            </a:p>
          </p:txBody>
        </p:sp>
      </p:grpSp>
    </p:spTree>
    <p:extLst>
      <p:ext uri="{BB962C8B-B14F-4D97-AF65-F5344CB8AC3E}">
        <p14:creationId xmlns:p14="http://schemas.microsoft.com/office/powerpoint/2010/main" val="254722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6113EB6-6BDB-4841-9FE0-D2312A0E0D26}"/>
              </a:ext>
            </a:extLst>
          </p:cNvPr>
          <p:cNvGrpSpPr/>
          <p:nvPr/>
        </p:nvGrpSpPr>
        <p:grpSpPr>
          <a:xfrm>
            <a:off x="1898697" y="499273"/>
            <a:ext cx="4915761" cy="2150772"/>
            <a:chOff x="12440387" y="7865655"/>
            <a:chExt cx="6376015" cy="2530319"/>
          </a:xfrm>
        </p:grpSpPr>
        <p:grpSp>
          <p:nvGrpSpPr>
            <p:cNvPr id="5" name="Group 4">
              <a:extLst>
                <a:ext uri="{FF2B5EF4-FFF2-40B4-BE49-F238E27FC236}">
                  <a16:creationId xmlns:a16="http://schemas.microsoft.com/office/drawing/2014/main" id="{8D963C1C-5925-4E81-8AC7-23E7BC6AA5C1}"/>
                </a:ext>
              </a:extLst>
            </p:cNvPr>
            <p:cNvGrpSpPr/>
            <p:nvPr/>
          </p:nvGrpSpPr>
          <p:grpSpPr>
            <a:xfrm>
              <a:off x="12440387" y="7865655"/>
              <a:ext cx="6376015" cy="2530319"/>
              <a:chOff x="13084594" y="8106537"/>
              <a:chExt cx="6113001" cy="2307817"/>
            </a:xfrm>
          </p:grpSpPr>
          <p:sp>
            <p:nvSpPr>
              <p:cNvPr id="8" name="Callout: Right Arrow 7">
                <a:extLst>
                  <a:ext uri="{FF2B5EF4-FFF2-40B4-BE49-F238E27FC236}">
                    <a16:creationId xmlns:a16="http://schemas.microsoft.com/office/drawing/2014/main" id="{2B2D611B-D9AA-4FCB-8275-1BC1B333E266}"/>
                  </a:ext>
                </a:extLst>
              </p:cNvPr>
              <p:cNvSpPr/>
              <p:nvPr/>
            </p:nvSpPr>
            <p:spPr>
              <a:xfrm>
                <a:off x="13084594" y="8106537"/>
                <a:ext cx="6113001" cy="2307817"/>
              </a:xfrm>
              <a:prstGeom prst="rightArrowCallout">
                <a:avLst>
                  <a:gd name="adj1" fmla="val 7587"/>
                  <a:gd name="adj2" fmla="val 10852"/>
                  <a:gd name="adj3" fmla="val 9764"/>
                  <a:gd name="adj4" fmla="val 87783"/>
                </a:avLst>
              </a:prstGeom>
              <a:solidFill>
                <a:srgbClr val="B4C7E7"/>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spcBef>
                    <a:spcPct val="0"/>
                  </a:spcBef>
                </a:pPr>
                <a:endParaRPr lang="en-US" altLang="en-US" sz="1316" b="1" dirty="0">
                  <a:solidFill>
                    <a:schemeClr val="tx1"/>
                  </a:solidFill>
                </a:endParaRPr>
              </a:p>
              <a:p>
                <a:pPr algn="ctr">
                  <a:spcBef>
                    <a:spcPct val="0"/>
                  </a:spcBef>
                </a:pPr>
                <a:endParaRPr lang="en-US" altLang="en-US" sz="1316" b="1" dirty="0">
                  <a:solidFill>
                    <a:schemeClr val="tx1"/>
                  </a:solidFill>
                </a:endParaRPr>
              </a:p>
              <a:p>
                <a:pPr algn="ctr">
                  <a:spcBef>
                    <a:spcPct val="0"/>
                  </a:spcBef>
                </a:pPr>
                <a:endParaRPr lang="en-US" altLang="en-US" sz="1316" b="1" dirty="0">
                  <a:solidFill>
                    <a:schemeClr val="tx1"/>
                  </a:solidFill>
                </a:endParaRPr>
              </a:p>
              <a:p>
                <a:pPr algn="ctr">
                  <a:spcBef>
                    <a:spcPct val="0"/>
                  </a:spcBef>
                </a:pPr>
                <a:endParaRPr lang="en-US" altLang="en-US" sz="1316" b="1" dirty="0">
                  <a:solidFill>
                    <a:schemeClr val="tx1"/>
                  </a:solidFill>
                </a:endParaRPr>
              </a:p>
              <a:p>
                <a:pPr algn="ctr">
                  <a:spcBef>
                    <a:spcPct val="0"/>
                  </a:spcBef>
                </a:pPr>
                <a:endParaRPr lang="en-US" altLang="en-US" sz="1316" b="1" dirty="0">
                  <a:solidFill>
                    <a:schemeClr val="tx1"/>
                  </a:solidFill>
                </a:endParaRPr>
              </a:p>
              <a:p>
                <a:pPr algn="ctr">
                  <a:spcBef>
                    <a:spcPct val="0"/>
                  </a:spcBef>
                </a:pPr>
                <a:r>
                  <a:rPr lang="en-US" altLang="en-US" sz="1316" dirty="0">
                    <a:solidFill>
                      <a:schemeClr val="tx1"/>
                    </a:solidFill>
                  </a:rPr>
                  <a:t>.</a:t>
                </a:r>
              </a:p>
              <a:p>
                <a:pPr algn="ctr">
                  <a:spcBef>
                    <a:spcPct val="0"/>
                  </a:spcBef>
                </a:pPr>
                <a:endParaRPr lang="en-US" altLang="en-US" sz="1316" dirty="0">
                  <a:solidFill>
                    <a:schemeClr val="tx1"/>
                  </a:solidFill>
                </a:endParaRPr>
              </a:p>
              <a:p>
                <a:pPr algn="ctr"/>
                <a:endParaRPr lang="en-US" sz="987" dirty="0"/>
              </a:p>
            </p:txBody>
          </p:sp>
          <p:sp>
            <p:nvSpPr>
              <p:cNvPr id="9" name="Rectangle 8">
                <a:extLst>
                  <a:ext uri="{FF2B5EF4-FFF2-40B4-BE49-F238E27FC236}">
                    <a16:creationId xmlns:a16="http://schemas.microsoft.com/office/drawing/2014/main" id="{B8F6F7C3-7B50-47B8-B51E-87B9A715DF63}"/>
                  </a:ext>
                </a:extLst>
              </p:cNvPr>
              <p:cNvSpPr/>
              <p:nvPr/>
            </p:nvSpPr>
            <p:spPr>
              <a:xfrm>
                <a:off x="13207135" y="9389524"/>
                <a:ext cx="4518604" cy="792600"/>
              </a:xfrm>
              <a:prstGeom prst="rect">
                <a:avLst/>
              </a:prstGeom>
            </p:spPr>
            <p:txBody>
              <a:bodyPr wrap="square">
                <a:spAutoFit/>
              </a:bodyPr>
              <a:lstStyle/>
              <a:p>
                <a:pPr>
                  <a:spcBef>
                    <a:spcPct val="0"/>
                  </a:spcBef>
                </a:pPr>
                <a:r>
                  <a:rPr lang="en-US" altLang="en-US" sz="1400" b="1" dirty="0"/>
                  <a:t>PQL</a:t>
                </a:r>
                <a:r>
                  <a:rPr lang="en-US" altLang="en-US" sz="1400" dirty="0"/>
                  <a:t> derived/recommended based on analytical capabilities of NJ certified laboratory community.</a:t>
                </a:r>
                <a:endParaRPr lang="en-US" sz="1400" dirty="0"/>
              </a:p>
            </p:txBody>
          </p:sp>
          <p:sp>
            <p:nvSpPr>
              <p:cNvPr id="10" name="Rectangle 9">
                <a:extLst>
                  <a:ext uri="{FF2B5EF4-FFF2-40B4-BE49-F238E27FC236}">
                    <a16:creationId xmlns:a16="http://schemas.microsoft.com/office/drawing/2014/main" id="{0C63B59B-BB60-437A-A6D4-9B92A3901738}"/>
                  </a:ext>
                </a:extLst>
              </p:cNvPr>
              <p:cNvSpPr/>
              <p:nvPr/>
            </p:nvSpPr>
            <p:spPr>
              <a:xfrm>
                <a:off x="13160243" y="8126578"/>
                <a:ext cx="4397243" cy="792600"/>
              </a:xfrm>
              <a:prstGeom prst="rect">
                <a:avLst/>
              </a:prstGeom>
            </p:spPr>
            <p:txBody>
              <a:bodyPr wrap="square">
                <a:spAutoFit/>
              </a:bodyPr>
              <a:lstStyle/>
              <a:p>
                <a:pPr>
                  <a:spcBef>
                    <a:spcPct val="0"/>
                  </a:spcBef>
                </a:pPr>
                <a:r>
                  <a:rPr lang="en-US" altLang="en-US" sz="1400" b="1" dirty="0"/>
                  <a:t>Health-based</a:t>
                </a:r>
                <a:r>
                  <a:rPr lang="en-US" altLang="en-US" sz="1400" dirty="0"/>
                  <a:t> </a:t>
                </a:r>
                <a:r>
                  <a:rPr lang="en-US" altLang="en-US" sz="1400" b="1" dirty="0"/>
                  <a:t>criterion </a:t>
                </a:r>
                <a:r>
                  <a:rPr lang="en-US" altLang="en-US" sz="1400" dirty="0"/>
                  <a:t>derived/recommended based on health effects and exposure factors to protect the most sensitive groups.	</a:t>
                </a:r>
              </a:p>
            </p:txBody>
          </p:sp>
        </p:grpSp>
        <p:pic>
          <p:nvPicPr>
            <p:cNvPr id="6" name="Graphic 5" descr="Medical">
              <a:extLst>
                <a:ext uri="{FF2B5EF4-FFF2-40B4-BE49-F238E27FC236}">
                  <a16:creationId xmlns:a16="http://schemas.microsoft.com/office/drawing/2014/main" id="{9009C9AE-A468-432F-9EA0-8A43418BD1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05727" y="8082042"/>
              <a:ext cx="711601" cy="711601"/>
            </a:xfrm>
            <a:prstGeom prst="rect">
              <a:avLst/>
            </a:prstGeom>
          </p:spPr>
        </p:pic>
        <p:pic>
          <p:nvPicPr>
            <p:cNvPr id="7" name="Graphic 6" descr="Bar chart">
              <a:extLst>
                <a:ext uri="{FF2B5EF4-FFF2-40B4-BE49-F238E27FC236}">
                  <a16:creationId xmlns:a16="http://schemas.microsoft.com/office/drawing/2014/main" id="{12B8B318-62EF-43CE-85D2-DB4A22364D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52107" y="9438237"/>
              <a:ext cx="665221" cy="665221"/>
            </a:xfrm>
            <a:prstGeom prst="rect">
              <a:avLst/>
            </a:prstGeom>
          </p:spPr>
        </p:pic>
      </p:grpSp>
      <p:sp>
        <p:nvSpPr>
          <p:cNvPr id="11" name="Callout: Right Arrow 10">
            <a:extLst>
              <a:ext uri="{FF2B5EF4-FFF2-40B4-BE49-F238E27FC236}">
                <a16:creationId xmlns:a16="http://schemas.microsoft.com/office/drawing/2014/main" id="{1A8E6D60-F8DA-4417-B15B-991510008DDE}"/>
              </a:ext>
            </a:extLst>
          </p:cNvPr>
          <p:cNvSpPr/>
          <p:nvPr/>
        </p:nvSpPr>
        <p:spPr>
          <a:xfrm rot="5400000">
            <a:off x="6796832" y="642625"/>
            <a:ext cx="2614972" cy="2326579"/>
          </a:xfrm>
          <a:prstGeom prst="rightArrowCallout">
            <a:avLst>
              <a:gd name="adj1" fmla="val 6968"/>
              <a:gd name="adj2" fmla="val 11427"/>
              <a:gd name="adj3" fmla="val 11427"/>
              <a:gd name="adj4" fmla="val 77002"/>
            </a:avLst>
          </a:prstGeom>
          <a:solidFill>
            <a:srgbClr val="D5B8B3"/>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ct val="0"/>
              </a:spcBef>
            </a:pPr>
            <a:endParaRPr lang="en-US" altLang="en-US" sz="1600" dirty="0">
              <a:solidFill>
                <a:schemeClr val="tx1"/>
              </a:solidFill>
            </a:endParaRPr>
          </a:p>
        </p:txBody>
      </p:sp>
      <p:sp>
        <p:nvSpPr>
          <p:cNvPr id="12" name="Rectangle 11">
            <a:extLst>
              <a:ext uri="{FF2B5EF4-FFF2-40B4-BE49-F238E27FC236}">
                <a16:creationId xmlns:a16="http://schemas.microsoft.com/office/drawing/2014/main" id="{CBA32A59-2FCC-4C11-8781-5150A9C2A297}"/>
              </a:ext>
            </a:extLst>
          </p:cNvPr>
          <p:cNvSpPr/>
          <p:nvPr/>
        </p:nvSpPr>
        <p:spPr>
          <a:xfrm>
            <a:off x="6941028" y="887282"/>
            <a:ext cx="2326580" cy="1169551"/>
          </a:xfrm>
          <a:prstGeom prst="rect">
            <a:avLst/>
          </a:prstGeom>
        </p:spPr>
        <p:txBody>
          <a:bodyPr wrap="square">
            <a:spAutoFit/>
          </a:bodyPr>
          <a:lstStyle/>
          <a:p>
            <a:pPr algn="ctr">
              <a:spcBef>
                <a:spcPct val="0"/>
              </a:spcBef>
            </a:pPr>
            <a:r>
              <a:rPr lang="en-US" altLang="en-US" sz="1400" b="1" dirty="0"/>
              <a:t>Rulemaking</a:t>
            </a:r>
            <a:r>
              <a:rPr lang="en-US" altLang="en-US" sz="1400" dirty="0"/>
              <a:t> process with new criterion, PQL and standard. The new standard is the higher of the criterion and the PQL.</a:t>
            </a:r>
          </a:p>
        </p:txBody>
      </p:sp>
      <p:sp>
        <p:nvSpPr>
          <p:cNvPr id="13" name="Scroll: Horizontal 12">
            <a:extLst>
              <a:ext uri="{FF2B5EF4-FFF2-40B4-BE49-F238E27FC236}">
                <a16:creationId xmlns:a16="http://schemas.microsoft.com/office/drawing/2014/main" id="{2FDBD852-580C-4572-99D6-76549A269E0C}"/>
              </a:ext>
            </a:extLst>
          </p:cNvPr>
          <p:cNvSpPr/>
          <p:nvPr/>
        </p:nvSpPr>
        <p:spPr>
          <a:xfrm>
            <a:off x="6729233" y="3000592"/>
            <a:ext cx="2487467" cy="2048928"/>
          </a:xfrm>
          <a:prstGeom prst="horizontalScroll">
            <a:avLst/>
          </a:prstGeom>
          <a:solidFill>
            <a:schemeClr val="accent1">
              <a:lumMod val="20000"/>
              <a:lumOff val="80000"/>
            </a:schemeClr>
          </a:solidFill>
          <a:effectLst>
            <a:glow rad="1397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chemeClr val="tx1"/>
                </a:solidFill>
                <a:cs typeface="Arial" panose="020B0604020202020204" pitchFamily="34" charset="0"/>
              </a:rPr>
              <a:t>Adopted Ground Water Quality Standard</a:t>
            </a:r>
          </a:p>
        </p:txBody>
      </p:sp>
      <p:sp>
        <p:nvSpPr>
          <p:cNvPr id="14" name="Scroll: Horizontal 13">
            <a:extLst>
              <a:ext uri="{FF2B5EF4-FFF2-40B4-BE49-F238E27FC236}">
                <a16:creationId xmlns:a16="http://schemas.microsoft.com/office/drawing/2014/main" id="{0D84D7C0-7668-41C7-8017-2F55D8B19954}"/>
              </a:ext>
            </a:extLst>
          </p:cNvPr>
          <p:cNvSpPr/>
          <p:nvPr/>
        </p:nvSpPr>
        <p:spPr>
          <a:xfrm>
            <a:off x="3568434" y="3608073"/>
            <a:ext cx="1958851" cy="1487542"/>
          </a:xfrm>
          <a:prstGeom prst="horizontalScroll">
            <a:avLst/>
          </a:prstGeom>
          <a:solidFill>
            <a:schemeClr val="accent1">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dirty="0">
                <a:solidFill>
                  <a:schemeClr val="tx1"/>
                </a:solidFill>
                <a:cs typeface="Arial" panose="020B0604020202020204" pitchFamily="34" charset="0"/>
              </a:rPr>
              <a:t>Safe Drinking Water Maximum Contaminant Levels (MCLs)</a:t>
            </a:r>
          </a:p>
        </p:txBody>
      </p:sp>
      <p:sp useBgFill="1">
        <p:nvSpPr>
          <p:cNvPr id="15" name="Arrow: Right 14">
            <a:extLst>
              <a:ext uri="{FF2B5EF4-FFF2-40B4-BE49-F238E27FC236}">
                <a16:creationId xmlns:a16="http://schemas.microsoft.com/office/drawing/2014/main" id="{EDA73B33-3BC6-4F17-9DBD-432A8413595E}"/>
              </a:ext>
            </a:extLst>
          </p:cNvPr>
          <p:cNvSpPr/>
          <p:nvPr/>
        </p:nvSpPr>
        <p:spPr>
          <a:xfrm>
            <a:off x="5684475" y="4087014"/>
            <a:ext cx="939274" cy="264830"/>
          </a:xfrm>
          <a:prstGeom prst="rightArrow">
            <a:avLst/>
          </a:prstGeom>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7"/>
          </a:p>
        </p:txBody>
      </p:sp>
      <p:sp>
        <p:nvSpPr>
          <p:cNvPr id="16" name="Arrow: Right 15">
            <a:extLst>
              <a:ext uri="{FF2B5EF4-FFF2-40B4-BE49-F238E27FC236}">
                <a16:creationId xmlns:a16="http://schemas.microsoft.com/office/drawing/2014/main" id="{9E4F0542-CFA5-42C2-BFE0-2D438631FE11}"/>
              </a:ext>
            </a:extLst>
          </p:cNvPr>
          <p:cNvSpPr/>
          <p:nvPr/>
        </p:nvSpPr>
        <p:spPr>
          <a:xfrm rot="3717422">
            <a:off x="8935192" y="5020209"/>
            <a:ext cx="666017" cy="264830"/>
          </a:xfrm>
          <a:prstGeom prst="rightArrow">
            <a:avLst/>
          </a:prstGeom>
          <a:solidFill>
            <a:schemeClr val="accent1">
              <a:lumMod val="20000"/>
              <a:lumOff val="80000"/>
            </a:schemeClr>
          </a:solidFill>
          <a:ln w="31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7"/>
          </a:p>
        </p:txBody>
      </p:sp>
      <p:sp>
        <p:nvSpPr>
          <p:cNvPr id="17" name="Scroll: Horizontal 16">
            <a:extLst>
              <a:ext uri="{FF2B5EF4-FFF2-40B4-BE49-F238E27FC236}">
                <a16:creationId xmlns:a16="http://schemas.microsoft.com/office/drawing/2014/main" id="{7838C485-1D46-441C-B194-B4BEC2D3DB9D}"/>
              </a:ext>
            </a:extLst>
          </p:cNvPr>
          <p:cNvSpPr/>
          <p:nvPr/>
        </p:nvSpPr>
        <p:spPr>
          <a:xfrm>
            <a:off x="8625598" y="5370458"/>
            <a:ext cx="1832059" cy="1487542"/>
          </a:xfrm>
          <a:prstGeom prst="horizontalScroll">
            <a:avLst/>
          </a:prstGeom>
          <a:solidFill>
            <a:schemeClr val="accent1">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dirty="0">
                <a:solidFill>
                  <a:schemeClr val="tx1"/>
                </a:solidFill>
                <a:cs typeface="Arial" panose="020B0604020202020204" pitchFamily="34" charset="0"/>
              </a:rPr>
              <a:t>Ground Water Remediation Standards</a:t>
            </a:r>
          </a:p>
        </p:txBody>
      </p:sp>
      <p:sp>
        <p:nvSpPr>
          <p:cNvPr id="18" name="Rectangle 95">
            <a:extLst>
              <a:ext uri="{FF2B5EF4-FFF2-40B4-BE49-F238E27FC236}">
                <a16:creationId xmlns:a16="http://schemas.microsoft.com/office/drawing/2014/main" id="{7ECCBAF4-E33A-48EF-8915-F520F5F3B393}"/>
              </a:ext>
            </a:extLst>
          </p:cNvPr>
          <p:cNvSpPr>
            <a:spLocks noChangeArrowheads="1"/>
          </p:cNvSpPr>
          <p:nvPr/>
        </p:nvSpPr>
        <p:spPr bwMode="auto">
          <a:xfrm>
            <a:off x="5562807" y="4607544"/>
            <a:ext cx="12516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i="1" dirty="0">
                <a:latin typeface="+mn-lt"/>
                <a:cs typeface="Arial" panose="020B0604020202020204" pitchFamily="34" charset="0"/>
                <a:sym typeface="Wingdings" panose="05000000000000000000" pitchFamily="2" charset="2"/>
              </a:rPr>
              <a:t>NJR </a:t>
            </a:r>
            <a:r>
              <a:rPr lang="en-US" altLang="en-US" sz="1200" i="1" dirty="0">
                <a:latin typeface="+mn-lt"/>
                <a:cs typeface="Arial" panose="020B0604020202020204" pitchFamily="34" charset="0"/>
              </a:rPr>
              <a:t>Notice of Administrative Change</a:t>
            </a:r>
          </a:p>
        </p:txBody>
      </p:sp>
      <p:sp>
        <p:nvSpPr>
          <p:cNvPr id="19" name="Rectangle 18">
            <a:extLst>
              <a:ext uri="{FF2B5EF4-FFF2-40B4-BE49-F238E27FC236}">
                <a16:creationId xmlns:a16="http://schemas.microsoft.com/office/drawing/2014/main" id="{FC7F9654-24E4-4FCA-8059-B9F906C05A13}"/>
              </a:ext>
            </a:extLst>
          </p:cNvPr>
          <p:cNvSpPr/>
          <p:nvPr/>
        </p:nvSpPr>
        <p:spPr>
          <a:xfrm>
            <a:off x="6404911" y="5813795"/>
            <a:ext cx="2220686" cy="830997"/>
          </a:xfrm>
          <a:prstGeom prst="rect">
            <a:avLst/>
          </a:prstGeom>
        </p:spPr>
        <p:txBody>
          <a:bodyPr wrap="square">
            <a:spAutoFit/>
          </a:bodyPr>
          <a:lstStyle/>
          <a:p>
            <a:pPr>
              <a:spcBef>
                <a:spcPct val="0"/>
              </a:spcBef>
            </a:pPr>
            <a:r>
              <a:rPr lang="en-US" altLang="en-US" sz="1200" i="1" dirty="0">
                <a:cs typeface="Arial" panose="020B0604020202020204" pitchFamily="34" charset="0"/>
              </a:rPr>
              <a:t>Adopted ground water standards become the remediation standards for sites with contaminated groundwater.</a:t>
            </a:r>
          </a:p>
        </p:txBody>
      </p:sp>
      <p:grpSp>
        <p:nvGrpSpPr>
          <p:cNvPr id="20" name="Group 19">
            <a:extLst>
              <a:ext uri="{FF2B5EF4-FFF2-40B4-BE49-F238E27FC236}">
                <a16:creationId xmlns:a16="http://schemas.microsoft.com/office/drawing/2014/main" id="{C554ADA5-A4EA-46DC-BE32-1B68BE56658F}"/>
              </a:ext>
            </a:extLst>
          </p:cNvPr>
          <p:cNvGrpSpPr/>
          <p:nvPr/>
        </p:nvGrpSpPr>
        <p:grpSpPr>
          <a:xfrm>
            <a:off x="1745509" y="5878682"/>
            <a:ext cx="4107896" cy="563428"/>
            <a:chOff x="15859162" y="10551834"/>
            <a:chExt cx="4867238" cy="732055"/>
          </a:xfrm>
        </p:grpSpPr>
        <p:grpSp>
          <p:nvGrpSpPr>
            <p:cNvPr id="21" name="Group 20">
              <a:extLst>
                <a:ext uri="{FF2B5EF4-FFF2-40B4-BE49-F238E27FC236}">
                  <a16:creationId xmlns:a16="http://schemas.microsoft.com/office/drawing/2014/main" id="{5BC0534F-4C9A-4A35-A8CC-A76BB791E008}"/>
                </a:ext>
              </a:extLst>
            </p:cNvPr>
            <p:cNvGrpSpPr/>
            <p:nvPr/>
          </p:nvGrpSpPr>
          <p:grpSpPr>
            <a:xfrm>
              <a:off x="15859162" y="10551834"/>
              <a:ext cx="4867238" cy="732055"/>
              <a:chOff x="9757878" y="2701128"/>
              <a:chExt cx="5726162" cy="861241"/>
            </a:xfrm>
          </p:grpSpPr>
          <p:grpSp>
            <p:nvGrpSpPr>
              <p:cNvPr id="23" name="Group 3150">
                <a:extLst>
                  <a:ext uri="{FF2B5EF4-FFF2-40B4-BE49-F238E27FC236}">
                    <a16:creationId xmlns:a16="http://schemas.microsoft.com/office/drawing/2014/main" id="{F72478DD-66EB-4902-B0C9-0991FACF9563}"/>
                  </a:ext>
                </a:extLst>
              </p:cNvPr>
              <p:cNvGrpSpPr>
                <a:grpSpLocks/>
              </p:cNvGrpSpPr>
              <p:nvPr/>
            </p:nvGrpSpPr>
            <p:grpSpPr bwMode="auto">
              <a:xfrm>
                <a:off x="9757878" y="2701128"/>
                <a:ext cx="5726162" cy="861241"/>
                <a:chOff x="3274388" y="565166"/>
                <a:chExt cx="3867817" cy="533400"/>
              </a:xfrm>
            </p:grpSpPr>
            <p:sp>
              <p:nvSpPr>
                <p:cNvPr id="25" name="Rectangle 103">
                  <a:extLst>
                    <a:ext uri="{FF2B5EF4-FFF2-40B4-BE49-F238E27FC236}">
                      <a16:creationId xmlns:a16="http://schemas.microsoft.com/office/drawing/2014/main" id="{0DA40FDA-A3AA-4797-83C4-13C3BF14783B}"/>
                    </a:ext>
                  </a:extLst>
                </p:cNvPr>
                <p:cNvSpPr>
                  <a:spLocks noChangeArrowheads="1"/>
                </p:cNvSpPr>
                <p:nvPr/>
              </p:nvSpPr>
              <p:spPr bwMode="auto">
                <a:xfrm>
                  <a:off x="3274388" y="565166"/>
                  <a:ext cx="3867817" cy="533400"/>
                </a:xfrm>
                <a:prstGeom prst="rect">
                  <a:avLst/>
                </a:prstGeom>
                <a:noFill/>
                <a:ln w="19050">
                  <a:solidFill>
                    <a:schemeClr val="tx1"/>
                  </a:solidFill>
                  <a:miter lim="800000"/>
                  <a:headEnd/>
                  <a:tailEnd/>
                </a:ln>
                <a:effectLst>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740" dirty="0"/>
                </a:p>
              </p:txBody>
            </p:sp>
            <p:sp>
              <p:nvSpPr>
                <p:cNvPr id="26" name="Text Box 104">
                  <a:extLst>
                    <a:ext uri="{FF2B5EF4-FFF2-40B4-BE49-F238E27FC236}">
                      <a16:creationId xmlns:a16="http://schemas.microsoft.com/office/drawing/2014/main" id="{C86319A3-F3A8-4598-A83E-7CCB4081BDAD}"/>
                    </a:ext>
                  </a:extLst>
                </p:cNvPr>
                <p:cNvSpPr txBox="1">
                  <a:spLocks noChangeArrowheads="1"/>
                </p:cNvSpPr>
                <p:nvPr/>
              </p:nvSpPr>
              <p:spPr bwMode="auto">
                <a:xfrm>
                  <a:off x="3294161" y="718219"/>
                  <a:ext cx="493437" cy="26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dirty="0">
                      <a:latin typeface="+mn-lt"/>
                    </a:rPr>
                    <a:t>KEY</a:t>
                  </a:r>
                  <a:endParaRPr lang="en-US" altLang="en-US" sz="1400" dirty="0">
                    <a:latin typeface="+mn-lt"/>
                  </a:endParaRPr>
                </a:p>
              </p:txBody>
            </p:sp>
            <p:sp>
              <p:nvSpPr>
                <p:cNvPr id="27" name="Rectangle 72">
                  <a:extLst>
                    <a:ext uri="{FF2B5EF4-FFF2-40B4-BE49-F238E27FC236}">
                      <a16:creationId xmlns:a16="http://schemas.microsoft.com/office/drawing/2014/main" id="{3BC6424A-8580-4579-97D3-0C2AECD8C9D7}"/>
                    </a:ext>
                  </a:extLst>
                </p:cNvPr>
                <p:cNvSpPr>
                  <a:spLocks noChangeArrowheads="1"/>
                </p:cNvSpPr>
                <p:nvPr/>
              </p:nvSpPr>
              <p:spPr bwMode="auto">
                <a:xfrm>
                  <a:off x="3750098" y="609131"/>
                  <a:ext cx="749222" cy="421843"/>
                </a:xfrm>
                <a:prstGeom prst="rect">
                  <a:avLst/>
                </a:prstGeom>
                <a:solidFill>
                  <a:srgbClr val="FFFB61"/>
                </a:solidFill>
                <a:ln w="9525">
                  <a:solidFill>
                    <a:schemeClr val="tx1"/>
                  </a:solidFill>
                  <a:miter lim="800000"/>
                  <a:headEnd/>
                  <a:tailEnd/>
                </a:ln>
                <a:scene3d>
                  <a:camera prst="orthographicFront"/>
                  <a:lightRig rig="threePt" dir="t"/>
                </a:scene3d>
                <a:sp3d>
                  <a:bevelT/>
                </a:sp3d>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00" b="1" dirty="0">
                      <a:latin typeface="+mj-lt"/>
                    </a:rPr>
                    <a:t>Triggers</a:t>
                  </a:r>
                  <a:endParaRPr lang="en-US" altLang="en-US" sz="800" b="1" dirty="0">
                    <a:latin typeface="+mj-lt"/>
                  </a:endParaRPr>
                </a:p>
              </p:txBody>
            </p:sp>
            <p:sp>
              <p:nvSpPr>
                <p:cNvPr id="28" name="Rectangle 2">
                  <a:extLst>
                    <a:ext uri="{FF2B5EF4-FFF2-40B4-BE49-F238E27FC236}">
                      <a16:creationId xmlns:a16="http://schemas.microsoft.com/office/drawing/2014/main" id="{F61D1D50-34B2-4C69-87F7-621C312AA30D}"/>
                    </a:ext>
                  </a:extLst>
                </p:cNvPr>
                <p:cNvSpPr>
                  <a:spLocks noChangeArrowheads="1"/>
                </p:cNvSpPr>
                <p:nvPr/>
              </p:nvSpPr>
              <p:spPr bwMode="auto">
                <a:xfrm>
                  <a:off x="4566956" y="609131"/>
                  <a:ext cx="818655" cy="424709"/>
                </a:xfrm>
                <a:prstGeom prst="rect">
                  <a:avLst/>
                </a:prstGeom>
                <a:solidFill>
                  <a:schemeClr val="accent1">
                    <a:lumMod val="60000"/>
                    <a:lumOff val="40000"/>
                    <a:alpha val="65882"/>
                  </a:schemeClr>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100" b="1" dirty="0">
                      <a:latin typeface="+mn-lt"/>
                    </a:rPr>
                    <a:t>Standards</a:t>
                  </a:r>
                  <a:r>
                    <a:rPr lang="en-US" altLang="en-US" sz="1200" b="1" dirty="0">
                      <a:latin typeface="+mn-lt"/>
                    </a:rPr>
                    <a:t> </a:t>
                  </a:r>
                </a:p>
                <a:p>
                  <a:pPr algn="ctr">
                    <a:spcBef>
                      <a:spcPct val="0"/>
                    </a:spcBef>
                    <a:buNone/>
                  </a:pPr>
                  <a:r>
                    <a:rPr lang="en-US" altLang="en-US" sz="1100" b="1" dirty="0">
                      <a:latin typeface="+mn-lt"/>
                    </a:rPr>
                    <a:t>Development</a:t>
                  </a:r>
                </a:p>
              </p:txBody>
            </p:sp>
          </p:grpSp>
          <p:sp>
            <p:nvSpPr>
              <p:cNvPr id="24" name="Scroll: Horizontal 23">
                <a:extLst>
                  <a:ext uri="{FF2B5EF4-FFF2-40B4-BE49-F238E27FC236}">
                    <a16:creationId xmlns:a16="http://schemas.microsoft.com/office/drawing/2014/main" id="{0107F330-9287-4986-8DE4-1ECF49C66125}"/>
                  </a:ext>
                </a:extLst>
              </p:cNvPr>
              <p:cNvSpPr/>
              <p:nvPr/>
            </p:nvSpPr>
            <p:spPr>
              <a:xfrm>
                <a:off x="14191072" y="2727627"/>
                <a:ext cx="1211989" cy="803603"/>
              </a:xfrm>
              <a:prstGeom prst="horizontalScroll">
                <a:avLst/>
              </a:prstGeom>
              <a:solidFill>
                <a:schemeClr val="accent1">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1100" dirty="0">
                    <a:solidFill>
                      <a:schemeClr val="tx1"/>
                    </a:solidFill>
                    <a:cs typeface="Arial" panose="020B0604020202020204" pitchFamily="34" charset="0"/>
                  </a:rPr>
                  <a:t>Adopted</a:t>
                </a:r>
              </a:p>
              <a:p>
                <a:pPr algn="ctr">
                  <a:spcBef>
                    <a:spcPct val="0"/>
                  </a:spcBef>
                </a:pPr>
                <a:r>
                  <a:rPr lang="en-US" altLang="en-US" sz="1100" dirty="0">
                    <a:solidFill>
                      <a:schemeClr val="tx1"/>
                    </a:solidFill>
                    <a:cs typeface="Arial" panose="020B0604020202020204" pitchFamily="34" charset="0"/>
                  </a:rPr>
                  <a:t>Standards</a:t>
                </a:r>
                <a:endParaRPr lang="en-US" altLang="en-US" sz="1050" dirty="0">
                  <a:solidFill>
                    <a:schemeClr val="tx1"/>
                  </a:solidFill>
                  <a:cs typeface="Arial" panose="020B0604020202020204" pitchFamily="34" charset="0"/>
                </a:endParaRPr>
              </a:p>
            </p:txBody>
          </p:sp>
        </p:grpSp>
        <p:sp>
          <p:nvSpPr>
            <p:cNvPr id="22" name="Rectangle 2">
              <a:extLst>
                <a:ext uri="{FF2B5EF4-FFF2-40B4-BE49-F238E27FC236}">
                  <a16:creationId xmlns:a16="http://schemas.microsoft.com/office/drawing/2014/main" id="{87AFF779-A85E-41BA-9DD3-9D01573CDBE2}"/>
                </a:ext>
              </a:extLst>
            </p:cNvPr>
            <p:cNvSpPr>
              <a:spLocks noChangeArrowheads="1"/>
            </p:cNvSpPr>
            <p:nvPr/>
          </p:nvSpPr>
          <p:spPr bwMode="auto">
            <a:xfrm>
              <a:off x="18617988" y="10614691"/>
              <a:ext cx="942818" cy="582884"/>
            </a:xfrm>
            <a:prstGeom prst="rect">
              <a:avLst/>
            </a:prstGeom>
            <a:solidFill>
              <a:srgbClr val="CBA7A1">
                <a:alpha val="65098"/>
              </a:srgbClr>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100" b="1" dirty="0">
                  <a:latin typeface="+mn-lt"/>
                </a:rPr>
                <a:t>Rulemaking</a:t>
              </a:r>
              <a:endParaRPr lang="en-US" altLang="en-US" sz="987" b="1" dirty="0">
                <a:latin typeface="+mn-lt"/>
              </a:endParaRPr>
            </a:p>
          </p:txBody>
        </p:sp>
      </p:grpSp>
      <p:sp>
        <p:nvSpPr>
          <p:cNvPr id="29" name="Arrow: Right 28">
            <a:extLst>
              <a:ext uri="{FF2B5EF4-FFF2-40B4-BE49-F238E27FC236}">
                <a16:creationId xmlns:a16="http://schemas.microsoft.com/office/drawing/2014/main" id="{084BDB8B-5A83-4A0D-87B1-1767854F71A8}"/>
              </a:ext>
            </a:extLst>
          </p:cNvPr>
          <p:cNvSpPr/>
          <p:nvPr/>
        </p:nvSpPr>
        <p:spPr>
          <a:xfrm>
            <a:off x="1089074" y="2097678"/>
            <a:ext cx="746337" cy="264830"/>
          </a:xfrm>
          <a:prstGeom prst="rightArrow">
            <a:avLst/>
          </a:prstGeom>
          <a:solidFill>
            <a:srgbClr val="B4C7E7"/>
          </a:solidFill>
          <a:ln w="31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7"/>
          </a:p>
        </p:txBody>
      </p:sp>
    </p:spTree>
    <p:extLst>
      <p:ext uri="{BB962C8B-B14F-4D97-AF65-F5344CB8AC3E}">
        <p14:creationId xmlns:p14="http://schemas.microsoft.com/office/powerpoint/2010/main" val="2040868276"/>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1752600" y="1935480"/>
            <a:ext cx="9317736" cy="4389120"/>
          </a:xfrm>
        </p:spPr>
        <p:txBody>
          <a:bodyPr/>
          <a:lstStyle/>
          <a:p>
            <a:pPr marL="0" indent="0" algn="ctr">
              <a:buNone/>
            </a:pPr>
            <a:r>
              <a:rPr lang="en-US" sz="2400" dirty="0"/>
              <a:t>NJDEP Stakeholder </a:t>
            </a:r>
            <a:r>
              <a:rPr lang="en-US" sz="2400" dirty="0" err="1"/>
              <a:t>WorkgroupS</a:t>
            </a:r>
            <a:r>
              <a:rPr lang="en-US" sz="2400" dirty="0"/>
              <a:t> and Public Meeting Schedule</a:t>
            </a:r>
          </a:p>
          <a:p>
            <a:pPr marL="0" indent="0" algn="ctr">
              <a:buNone/>
            </a:pPr>
            <a:r>
              <a:rPr lang="en-US" sz="2400" dirty="0"/>
              <a:t>Materials posted on the Department’s website at</a:t>
            </a:r>
          </a:p>
          <a:p>
            <a:pPr marL="0" indent="0" algn="ctr">
              <a:buNone/>
            </a:pPr>
            <a:r>
              <a:rPr lang="en-US" sz="2800" dirty="0">
                <a:hlinkClick r:id="rId2"/>
              </a:rPr>
              <a:t>http://www.nj.gov/dep/workgroups/</a:t>
            </a:r>
            <a:endParaRPr lang="en-US" sz="2800" dirty="0"/>
          </a:p>
          <a:p>
            <a:pPr marL="0" indent="0" algn="ctr">
              <a:buNone/>
            </a:pPr>
            <a:endParaRPr lang="en-US" sz="2800" dirty="0"/>
          </a:p>
          <a:p>
            <a:pPr marL="0" indent="0" algn="ctr">
              <a:buNone/>
            </a:pPr>
            <a:r>
              <a:rPr lang="en-US" sz="2400" dirty="0"/>
              <a:t>NJDEP Division of Water Monitoring and Standards</a:t>
            </a:r>
          </a:p>
          <a:p>
            <a:pPr marL="0" indent="0" algn="ctr">
              <a:buNone/>
            </a:pPr>
            <a:r>
              <a:rPr lang="en-US" dirty="0"/>
              <a:t>Bureau of Environmental Analysis, Restoration &amp; Standards (BEARS)</a:t>
            </a:r>
          </a:p>
          <a:p>
            <a:pPr marL="0" indent="0" algn="ctr">
              <a:buNone/>
            </a:pPr>
            <a:r>
              <a:rPr lang="en-US" sz="2800" dirty="0">
                <a:hlinkClick r:id="rId3"/>
              </a:rPr>
              <a:t>httpS://www.state.nj.us/dep/wms/bears/index.html</a:t>
            </a:r>
            <a:r>
              <a:rPr lang="en-US" sz="2800" dirty="0"/>
              <a:t> </a:t>
            </a:r>
          </a:p>
          <a:p>
            <a:endParaRPr lang="en-US" dirty="0"/>
          </a:p>
        </p:txBody>
      </p:sp>
    </p:spTree>
    <p:extLst>
      <p:ext uri="{BB962C8B-B14F-4D97-AF65-F5344CB8AC3E}">
        <p14:creationId xmlns:p14="http://schemas.microsoft.com/office/powerpoint/2010/main" val="218299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90" y="-38196"/>
            <a:ext cx="10364451" cy="1596177"/>
          </a:xfrm>
        </p:spPr>
        <p:txBody>
          <a:bodyPr/>
          <a:lstStyle/>
          <a:p>
            <a:r>
              <a:rPr lang="en-US" b="1" cap="none" dirty="0"/>
              <a:t>NJ’s Surface Water Classification</a:t>
            </a:r>
          </a:p>
        </p:txBody>
      </p:sp>
      <p:sp>
        <p:nvSpPr>
          <p:cNvPr id="3" name="Content Placeholder 2"/>
          <p:cNvSpPr>
            <a:spLocks noGrp="1"/>
          </p:cNvSpPr>
          <p:nvPr>
            <p:ph sz="quarter" idx="13"/>
          </p:nvPr>
        </p:nvSpPr>
        <p:spPr>
          <a:xfrm>
            <a:off x="683910" y="997665"/>
            <a:ext cx="10363826" cy="5912804"/>
          </a:xfrm>
        </p:spPr>
        <p:txBody>
          <a:bodyPr>
            <a:normAutofit fontScale="92500" lnSpcReduction="20000"/>
          </a:bodyPr>
          <a:lstStyle/>
          <a:p>
            <a:r>
              <a:rPr lang="en-US" sz="3900" b="1" cap="none" dirty="0"/>
              <a:t>Freshwater (FW) </a:t>
            </a:r>
          </a:p>
          <a:p>
            <a:pPr lvl="1">
              <a:buFont typeface="Wingdings" panose="05000000000000000000" pitchFamily="2" charset="2"/>
              <a:buChar char="Ø"/>
            </a:pPr>
            <a:r>
              <a:rPr lang="en-US" sz="2100" cap="none" dirty="0">
                <a:highlight>
                  <a:srgbClr val="FFFF00"/>
                </a:highlight>
              </a:rPr>
              <a:t>Tidal &amp; Non-tidal Freshwaters</a:t>
            </a:r>
          </a:p>
          <a:p>
            <a:pPr marL="914400" lvl="2" indent="0">
              <a:buNone/>
            </a:pPr>
            <a:endParaRPr lang="en-US" sz="1900" cap="none" dirty="0"/>
          </a:p>
          <a:p>
            <a:pPr marL="914400" lvl="2" indent="0">
              <a:spcAft>
                <a:spcPts val="600"/>
              </a:spcAft>
              <a:buNone/>
            </a:pPr>
            <a:endParaRPr lang="en-US" sz="2200" cap="none" dirty="0"/>
          </a:p>
          <a:p>
            <a:pPr lvl="1">
              <a:buFont typeface="Wingdings" panose="05000000000000000000" pitchFamily="2" charset="2"/>
              <a:buChar char="Ø"/>
            </a:pPr>
            <a:r>
              <a:rPr lang="en-US" sz="2100" cap="none" dirty="0"/>
              <a:t>FW1 are preserved in their natural state</a:t>
            </a:r>
          </a:p>
          <a:p>
            <a:pPr lvl="2">
              <a:buFont typeface="Arial" panose="020B0604020202020204" pitchFamily="34" charset="0"/>
              <a:buChar char="•"/>
            </a:pPr>
            <a:r>
              <a:rPr lang="en-US" sz="1900" cap="none" dirty="0"/>
              <a:t>No dischargers permitted/No numeric criteria</a:t>
            </a:r>
          </a:p>
          <a:p>
            <a:pPr>
              <a:spcBef>
                <a:spcPts val="600"/>
              </a:spcBef>
            </a:pPr>
            <a:r>
              <a:rPr lang="en-US" sz="3900" b="1" cap="none" dirty="0"/>
              <a:t>Saline coastal (SC)</a:t>
            </a:r>
          </a:p>
          <a:p>
            <a:pPr lvl="1">
              <a:buFont typeface="Wingdings" panose="05000000000000000000" pitchFamily="2" charset="2"/>
              <a:buChar char="Ø"/>
            </a:pPr>
            <a:r>
              <a:rPr lang="en-US" sz="2200" cap="none" dirty="0"/>
              <a:t>Water from the Atlantic Ocean bordering NJ’s coast</a:t>
            </a:r>
          </a:p>
          <a:p>
            <a:pPr>
              <a:spcBef>
                <a:spcPts val="600"/>
              </a:spcBef>
            </a:pPr>
            <a:r>
              <a:rPr lang="en-US" sz="3900" b="1" cap="none" dirty="0"/>
              <a:t>Saline estuary (SE)</a:t>
            </a:r>
          </a:p>
          <a:p>
            <a:pPr lvl="1">
              <a:buFont typeface="Wingdings" panose="05000000000000000000" pitchFamily="2" charset="2"/>
              <a:buChar char="Ø"/>
            </a:pPr>
            <a:r>
              <a:rPr lang="en-US" sz="2200" cap="none" dirty="0"/>
              <a:t>Estuaries and rivers influenced by tidal forces </a:t>
            </a:r>
          </a:p>
          <a:p>
            <a:pPr lvl="1">
              <a:buFont typeface="Wingdings" panose="05000000000000000000" pitchFamily="2" charset="2"/>
              <a:buChar char="Ø"/>
            </a:pPr>
            <a:r>
              <a:rPr lang="en-US" sz="2200" cap="none" dirty="0"/>
              <a:t>Usually situated between FW &amp; SC waters</a:t>
            </a:r>
          </a:p>
          <a:p>
            <a:pPr lvl="2">
              <a:buFont typeface="Wingdings" panose="05000000000000000000" pitchFamily="2" charset="2"/>
              <a:buChar char="v"/>
            </a:pPr>
            <a:r>
              <a:rPr lang="en-US" sz="2000" cap="none" dirty="0"/>
              <a:t>SE1</a:t>
            </a:r>
          </a:p>
          <a:p>
            <a:pPr lvl="2">
              <a:buFont typeface="Wingdings" panose="05000000000000000000" pitchFamily="2" charset="2"/>
              <a:buChar char="v"/>
            </a:pPr>
            <a:r>
              <a:rPr lang="en-US" sz="2000" cap="none" dirty="0"/>
              <a:t>SE2</a:t>
            </a:r>
          </a:p>
          <a:p>
            <a:pPr lvl="2">
              <a:spcBef>
                <a:spcPts val="0"/>
              </a:spcBef>
              <a:buFont typeface="Wingdings" panose="05000000000000000000" pitchFamily="2" charset="2"/>
              <a:buChar char="v"/>
            </a:pPr>
            <a:r>
              <a:rPr lang="en-US" sz="2000" cap="none" dirty="0"/>
              <a:t>SE3</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189" y="4717989"/>
            <a:ext cx="3280300" cy="192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839" y="2925180"/>
            <a:ext cx="2782793" cy="205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2231" y="1058295"/>
            <a:ext cx="3364579" cy="223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D9BF0461-C142-4AB0-8774-76B0EAD60228}"/>
              </a:ext>
            </a:extLst>
          </p:cNvPr>
          <p:cNvSpPr txBox="1"/>
          <p:nvPr/>
        </p:nvSpPr>
        <p:spPr>
          <a:xfrm>
            <a:off x="2855157" y="1904015"/>
            <a:ext cx="1779287" cy="923330"/>
          </a:xfrm>
          <a:prstGeom prst="rect">
            <a:avLst/>
          </a:prstGeom>
          <a:noFill/>
        </p:spPr>
        <p:txBody>
          <a:bodyPr wrap="square" rtlCol="0">
            <a:spAutoFit/>
          </a:bodyPr>
          <a:lstStyle/>
          <a:p>
            <a:pPr marL="285750" indent="-285750">
              <a:buFont typeface="Wingdings" panose="05000000000000000000" pitchFamily="2" charset="2"/>
              <a:buChar char="v"/>
            </a:pPr>
            <a:r>
              <a:rPr lang="en-US" dirty="0"/>
              <a:t>FW2-TM, </a:t>
            </a:r>
          </a:p>
          <a:p>
            <a:pPr marL="285750" indent="-285750">
              <a:buFont typeface="Wingdings" panose="05000000000000000000" pitchFamily="2" charset="2"/>
              <a:buChar char="v"/>
            </a:pPr>
            <a:r>
              <a:rPr lang="en-US" dirty="0"/>
              <a:t>FW2-NT</a:t>
            </a:r>
          </a:p>
          <a:p>
            <a:endParaRPr lang="en-US" dirty="0"/>
          </a:p>
        </p:txBody>
      </p:sp>
      <p:sp>
        <p:nvSpPr>
          <p:cNvPr id="11" name="TextBox 10">
            <a:extLst>
              <a:ext uri="{FF2B5EF4-FFF2-40B4-BE49-F238E27FC236}">
                <a16:creationId xmlns:a16="http://schemas.microsoft.com/office/drawing/2014/main" id="{845AC75A-7EEE-4692-8899-015017942DFE}"/>
              </a:ext>
            </a:extLst>
          </p:cNvPr>
          <p:cNvSpPr txBox="1"/>
          <p:nvPr/>
        </p:nvSpPr>
        <p:spPr>
          <a:xfrm>
            <a:off x="1544914" y="1897637"/>
            <a:ext cx="1779287" cy="1200329"/>
          </a:xfrm>
          <a:prstGeom prst="rect">
            <a:avLst/>
          </a:prstGeom>
          <a:noFill/>
        </p:spPr>
        <p:txBody>
          <a:bodyPr wrap="square" rtlCol="0">
            <a:spAutoFit/>
          </a:bodyPr>
          <a:lstStyle/>
          <a:p>
            <a:pPr marL="285750" indent="-285750">
              <a:buFont typeface="Wingdings" panose="05000000000000000000" pitchFamily="2" charset="2"/>
              <a:buChar char="v"/>
            </a:pPr>
            <a:r>
              <a:rPr lang="en-US" dirty="0"/>
              <a:t>FW1, </a:t>
            </a:r>
          </a:p>
          <a:p>
            <a:pPr marL="285750" indent="-285750">
              <a:buFont typeface="Wingdings" panose="05000000000000000000" pitchFamily="2" charset="2"/>
              <a:buChar char="v"/>
            </a:pPr>
            <a:r>
              <a:rPr lang="en-US" dirty="0"/>
              <a:t>PL,</a:t>
            </a:r>
          </a:p>
          <a:p>
            <a:pPr marL="285750" indent="-285750">
              <a:buFont typeface="Wingdings" panose="05000000000000000000" pitchFamily="2" charset="2"/>
              <a:buChar char="v"/>
            </a:pPr>
            <a:r>
              <a:rPr lang="en-US" dirty="0"/>
              <a:t>FW2-TP,</a:t>
            </a:r>
          </a:p>
          <a:p>
            <a:endParaRPr lang="en-US" dirty="0"/>
          </a:p>
        </p:txBody>
      </p:sp>
    </p:spTree>
    <p:extLst>
      <p:ext uri="{BB962C8B-B14F-4D97-AF65-F5344CB8AC3E}">
        <p14:creationId xmlns:p14="http://schemas.microsoft.com/office/powerpoint/2010/main" val="211142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4ABDFFA-6BFE-4DFB-A0F0-20B9172AE951}"/>
              </a:ext>
            </a:extLst>
          </p:cNvPr>
          <p:cNvSpPr>
            <a:spLocks noGrp="1" noChangeArrowheads="1"/>
          </p:cNvSpPr>
          <p:nvPr>
            <p:ph type="title"/>
          </p:nvPr>
        </p:nvSpPr>
        <p:spPr bwMode="auto">
          <a:xfrm>
            <a:off x="1943100" y="-145973"/>
            <a:ext cx="8229600" cy="127895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p>
            <a:br>
              <a:rPr lang="en-US" altLang="en-US" sz="4000" dirty="0">
                <a:latin typeface="Times New Roman" panose="02020603050405020304" pitchFamily="18" charset="0"/>
              </a:rPr>
            </a:br>
            <a:r>
              <a:rPr lang="en-US" altLang="en-US" sz="4000" b="1" dirty="0">
                <a:latin typeface="Times New Roman" panose="02020603050405020304" pitchFamily="18" charset="0"/>
              </a:rPr>
              <a:t>Antidegradation Designations</a:t>
            </a:r>
          </a:p>
        </p:txBody>
      </p:sp>
      <p:pic>
        <p:nvPicPr>
          <p:cNvPr id="12293" name="Picture 5" descr="Beach 2007">
            <a:extLst>
              <a:ext uri="{FF2B5EF4-FFF2-40B4-BE49-F238E27FC236}">
                <a16:creationId xmlns:a16="http://schemas.microsoft.com/office/drawing/2014/main" id="{F6EE3806-4AB9-49C4-B0ED-E396B05E9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328" y="4355938"/>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a:extLst>
              <a:ext uri="{FF2B5EF4-FFF2-40B4-BE49-F238E27FC236}">
                <a16:creationId xmlns:a16="http://schemas.microsoft.com/office/drawing/2014/main" id="{D03C9F04-C8A5-4DAF-8E54-C97CCEDE82CE}"/>
              </a:ext>
            </a:extLst>
          </p:cNvPr>
          <p:cNvSpPr>
            <a:spLocks noGrp="1" noChangeArrowheads="1"/>
          </p:cNvSpPr>
          <p:nvPr>
            <p:ph sz="quarter" idx="13"/>
          </p:nvPr>
        </p:nvSpPr>
        <p:spPr bwMode="auto">
          <a:xfrm>
            <a:off x="149903" y="1753677"/>
            <a:ext cx="7794884" cy="284791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p>
            <a:pPr marL="0" indent="0">
              <a:lnSpc>
                <a:spcPct val="110000"/>
              </a:lnSpc>
              <a:buNone/>
            </a:pPr>
            <a:r>
              <a:rPr lang="en-US" altLang="en-US" sz="3300" cap="none" dirty="0">
                <a:latin typeface="Times New Roman" panose="02020603050405020304" pitchFamily="18" charset="0"/>
              </a:rPr>
              <a:t>All surface waters are assigned to one of the three antidegradation designations</a:t>
            </a:r>
          </a:p>
          <a:p>
            <a:pPr>
              <a:lnSpc>
                <a:spcPct val="110000"/>
              </a:lnSpc>
              <a:buFont typeface="Wingdings" panose="05000000000000000000" pitchFamily="2" charset="2"/>
              <a:buChar char="Ø"/>
            </a:pPr>
            <a:r>
              <a:rPr lang="en-US" altLang="en-US" sz="4000" dirty="0">
                <a:latin typeface="Tw Cen MT" panose="020B0602020104020603" pitchFamily="34" charset="0"/>
              </a:rPr>
              <a:t>ONRW – </a:t>
            </a:r>
            <a:r>
              <a:rPr lang="en-US" altLang="en-US" sz="4000" cap="none" dirty="0">
                <a:latin typeface="Tw Cen MT" panose="020B0602020104020603" pitchFamily="34" charset="0"/>
              </a:rPr>
              <a:t>Outstanding National Resource Waters (FW1 &amp; PL)</a:t>
            </a:r>
            <a:endParaRPr lang="en-US" altLang="en-US" sz="4000" dirty="0">
              <a:latin typeface="Tw Cen MT" panose="020B0602020104020603" pitchFamily="34" charset="0"/>
            </a:endParaRPr>
          </a:p>
          <a:p>
            <a:pPr>
              <a:lnSpc>
                <a:spcPct val="110000"/>
              </a:lnSpc>
              <a:buFont typeface="Wingdings" panose="05000000000000000000" pitchFamily="2" charset="2"/>
              <a:buChar char="Ø"/>
            </a:pPr>
            <a:r>
              <a:rPr lang="en-US" altLang="en-US" sz="4000" dirty="0">
                <a:latin typeface="Tw Cen MT" panose="020B0602020104020603" pitchFamily="34" charset="0"/>
              </a:rPr>
              <a:t>Category One </a:t>
            </a:r>
          </a:p>
          <a:p>
            <a:pPr>
              <a:lnSpc>
                <a:spcPct val="110000"/>
              </a:lnSpc>
              <a:buFont typeface="Wingdings" panose="05000000000000000000" pitchFamily="2" charset="2"/>
              <a:buChar char="Ø"/>
            </a:pPr>
            <a:r>
              <a:rPr lang="en-US" altLang="en-US" sz="4000" dirty="0">
                <a:latin typeface="Tw Cen MT" panose="020B0602020104020603" pitchFamily="34" charset="0"/>
              </a:rPr>
              <a:t>Category Two</a:t>
            </a:r>
          </a:p>
          <a:p>
            <a:pPr marL="563563" indent="-563563">
              <a:lnSpc>
                <a:spcPct val="110000"/>
              </a:lnSpc>
            </a:pPr>
            <a:endParaRPr lang="en-US" altLang="en-US" dirty="0">
              <a:latin typeface="Tw Cen MT" panose="020B0602020104020603" pitchFamily="34" charset="0"/>
            </a:endParaRPr>
          </a:p>
        </p:txBody>
      </p:sp>
      <p:pic>
        <p:nvPicPr>
          <p:cNvPr id="12292" name="Picture 4" descr="Cranberry harvest">
            <a:extLst>
              <a:ext uri="{FF2B5EF4-FFF2-40B4-BE49-F238E27FC236}">
                <a16:creationId xmlns:a16="http://schemas.microsoft.com/office/drawing/2014/main" id="{34C82BC9-DDB9-4283-BF0D-D11494C10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0105" y="1553592"/>
            <a:ext cx="3429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Monksville Res">
            <a:extLst>
              <a:ext uri="{FF2B5EF4-FFF2-40B4-BE49-F238E27FC236}">
                <a16:creationId xmlns:a16="http://schemas.microsoft.com/office/drawing/2014/main" id="{6239C9AF-9CAE-4F43-A2B2-4B766965A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9305" y="3735242"/>
            <a:ext cx="3860800" cy="201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51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492A0E4B-05D9-434A-9AAE-C2CF944B5E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2652" y="4572001"/>
            <a:ext cx="2805236" cy="198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05000" y="733647"/>
            <a:ext cx="7772400" cy="4050871"/>
          </a:xfrm>
        </p:spPr>
        <p:txBody>
          <a:bodyPr>
            <a:noAutofit/>
          </a:bodyPr>
          <a:lstStyle/>
          <a:p>
            <a:pPr marL="461963" indent="-461963">
              <a:lnSpc>
                <a:spcPct val="150000"/>
              </a:lnSpc>
              <a:defRPr/>
            </a:pPr>
            <a:r>
              <a:rPr lang="en-US" altLang="en-US" sz="2400" dirty="0"/>
              <a:t>Rules were originally promulgated in 1964</a:t>
            </a:r>
          </a:p>
          <a:p>
            <a:pPr marL="461963" indent="-461963">
              <a:lnSpc>
                <a:spcPct val="150000"/>
              </a:lnSpc>
              <a:defRPr/>
            </a:pPr>
            <a:r>
              <a:rPr lang="en-US" altLang="en-US" sz="2400" dirty="0"/>
              <a:t>Last Revised in 2011</a:t>
            </a:r>
          </a:p>
          <a:p>
            <a:pPr marL="461963" indent="-461963">
              <a:lnSpc>
                <a:spcPct val="150000"/>
              </a:lnSpc>
              <a:defRPr/>
            </a:pPr>
            <a:r>
              <a:rPr lang="en-US" altLang="en-US" sz="2400" dirty="0"/>
              <a:t>Readopted without change in October 2016</a:t>
            </a:r>
          </a:p>
          <a:p>
            <a:pPr marL="461963" indent="-461963">
              <a:lnSpc>
                <a:spcPct val="150000"/>
              </a:lnSpc>
              <a:defRPr/>
            </a:pPr>
            <a:r>
              <a:rPr lang="en-US" altLang="en-US" sz="2400" dirty="0"/>
              <a:t>New Expiration date – October 17, 2023</a:t>
            </a:r>
          </a:p>
          <a:p>
            <a:pPr marL="461963" indent="-461963">
              <a:lnSpc>
                <a:spcPct val="150000"/>
              </a:lnSpc>
              <a:defRPr/>
            </a:pPr>
            <a:r>
              <a:rPr lang="en-US" altLang="en-US" sz="2400" dirty="0"/>
              <a:t>Anticipated Revisions in 2019 - Triennial Review</a:t>
            </a:r>
          </a:p>
          <a:p>
            <a:pPr marL="461963" indent="-461963">
              <a:lnSpc>
                <a:spcPct val="150000"/>
              </a:lnSpc>
              <a:defRPr/>
            </a:pPr>
            <a:endParaRPr lang="en-US" altLang="en-US" sz="2400" dirty="0"/>
          </a:p>
          <a:p>
            <a:pPr marL="461963" indent="-461963">
              <a:defRPr/>
            </a:pPr>
            <a:endParaRPr lang="en-US" altLang="en-US" sz="2400" dirty="0"/>
          </a:p>
          <a:p>
            <a:pPr marL="0" indent="0">
              <a:buNone/>
              <a:defRPr/>
            </a:pPr>
            <a:endParaRPr lang="en-US" sz="2400" dirty="0"/>
          </a:p>
        </p:txBody>
      </p:sp>
      <p:pic>
        <p:nvPicPr>
          <p:cNvPr id="4" name="Picture 3">
            <a:extLst>
              <a:ext uri="{FF2B5EF4-FFF2-40B4-BE49-F238E27FC236}">
                <a16:creationId xmlns:a16="http://schemas.microsoft.com/office/drawing/2014/main" id="{A041A2C8-D054-4444-9D5D-BC39C37C9C31}"/>
              </a:ext>
            </a:extLst>
          </p:cNvPr>
          <p:cNvPicPr>
            <a:picLocks noChangeAspect="1"/>
          </p:cNvPicPr>
          <p:nvPr/>
        </p:nvPicPr>
        <p:blipFill>
          <a:blip r:embed="rId4"/>
          <a:stretch>
            <a:fillRect/>
          </a:stretch>
        </p:blipFill>
        <p:spPr>
          <a:xfrm>
            <a:off x="2209800" y="5105400"/>
            <a:ext cx="4267200" cy="1447799"/>
          </a:xfrm>
          <a:prstGeom prst="rect">
            <a:avLst/>
          </a:prstGeom>
        </p:spPr>
      </p:pic>
    </p:spTree>
    <p:extLst>
      <p:ext uri="{BB962C8B-B14F-4D97-AF65-F5344CB8AC3E}">
        <p14:creationId xmlns:p14="http://schemas.microsoft.com/office/powerpoint/2010/main" val="116562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0" y="457200"/>
            <a:ext cx="9144000" cy="762000"/>
          </a:xfrm>
          <a:noFill/>
        </p:spPr>
        <p:txBody>
          <a:bodyPr vert="horz" lIns="274320" tIns="45720" rIns="91440" bIns="45720" rtlCol="0" anchor="ctr">
            <a:normAutofit/>
          </a:bodyPr>
          <a:lstStyle/>
          <a:p>
            <a:pPr algn="ctr" eaLnBrk="1" hangingPunct="1">
              <a:defRPr/>
            </a:pPr>
            <a:r>
              <a:rPr lang="en-US" altLang="en-US" sz="4000" b="1" dirty="0"/>
              <a:t>Anticipated Revisions to SWQS</a:t>
            </a:r>
          </a:p>
        </p:txBody>
      </p:sp>
      <p:sp>
        <p:nvSpPr>
          <p:cNvPr id="8195" name="Content Placeholder 2"/>
          <p:cNvSpPr>
            <a:spLocks noGrp="1"/>
          </p:cNvSpPr>
          <p:nvPr>
            <p:ph idx="1"/>
          </p:nvPr>
        </p:nvSpPr>
        <p:spPr>
          <a:xfrm>
            <a:off x="1790700" y="3551330"/>
            <a:ext cx="8610600" cy="1706470"/>
          </a:xfrm>
        </p:spPr>
        <p:txBody>
          <a:bodyPr>
            <a:normAutofit/>
          </a:bodyPr>
          <a:lstStyle/>
          <a:p>
            <a:pPr marL="461963" indent="-449263">
              <a:spcAft>
                <a:spcPts val="600"/>
              </a:spcAft>
              <a:defRPr/>
            </a:pPr>
            <a:r>
              <a:rPr lang="en-US" altLang="en-US" sz="2400" b="1" dirty="0"/>
              <a:t>Nutrient Criteria </a:t>
            </a:r>
          </a:p>
        </p:txBody>
      </p:sp>
      <p:pic>
        <p:nvPicPr>
          <p:cNvPr id="4" name="Picture 3">
            <a:extLst>
              <a:ext uri="{FF2B5EF4-FFF2-40B4-BE49-F238E27FC236}">
                <a16:creationId xmlns:a16="http://schemas.microsoft.com/office/drawing/2014/main" id="{FCCC1EBB-EE58-48DF-BD3D-15AD6D812325}"/>
              </a:ext>
            </a:extLst>
          </p:cNvPr>
          <p:cNvPicPr>
            <a:picLocks noChangeAspect="1"/>
          </p:cNvPicPr>
          <p:nvPr/>
        </p:nvPicPr>
        <p:blipFill>
          <a:blip r:embed="rId3"/>
          <a:stretch>
            <a:fillRect/>
          </a:stretch>
        </p:blipFill>
        <p:spPr>
          <a:xfrm>
            <a:off x="8650655" y="4751886"/>
            <a:ext cx="3501289" cy="2053989"/>
          </a:xfrm>
          <a:prstGeom prst="rect">
            <a:avLst/>
          </a:prstGeom>
        </p:spPr>
      </p:pic>
      <p:pic>
        <p:nvPicPr>
          <p:cNvPr id="5" name="Picture 3">
            <a:extLst>
              <a:ext uri="{FF2B5EF4-FFF2-40B4-BE49-F238E27FC236}">
                <a16:creationId xmlns:a16="http://schemas.microsoft.com/office/drawing/2014/main" id="{BF1259B1-FF4C-4702-B1B5-16766D7F63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953" y="5070702"/>
            <a:ext cx="2484694" cy="166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50FECE6A-3F7F-40CC-A774-D71BAAE36A63}"/>
              </a:ext>
            </a:extLst>
          </p:cNvPr>
          <p:cNvSpPr txBox="1">
            <a:spLocks/>
          </p:cNvSpPr>
          <p:nvPr/>
        </p:nvSpPr>
        <p:spPr>
          <a:xfrm>
            <a:off x="1004342" y="1109272"/>
            <a:ext cx="10792918" cy="3961430"/>
          </a:xfrm>
          <a:prstGeom prst="rect">
            <a:avLst/>
          </a:prstGeom>
          <a:solidFill>
            <a:schemeClr val="tx2">
              <a:lumMod val="20000"/>
              <a:lumOff val="80000"/>
            </a:schemeClr>
          </a:solidFill>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61963" indent="-449263">
              <a:spcAft>
                <a:spcPts val="600"/>
              </a:spcAft>
              <a:defRPr/>
            </a:pPr>
            <a:r>
              <a:rPr lang="en-US" altLang="en-US" sz="3400" b="1" dirty="0">
                <a:solidFill>
                  <a:schemeClr val="accent1">
                    <a:lumMod val="75000"/>
                  </a:schemeClr>
                </a:solidFill>
              </a:rPr>
              <a:t>Recreational Criteria – Primary contact</a:t>
            </a:r>
          </a:p>
          <a:p>
            <a:pPr marL="461963" indent="-449263">
              <a:spcAft>
                <a:spcPts val="600"/>
              </a:spcAft>
              <a:defRPr/>
            </a:pPr>
            <a:r>
              <a:rPr lang="en-US" altLang="en-US" sz="3400" b="1" dirty="0">
                <a:solidFill>
                  <a:schemeClr val="accent1">
                    <a:lumMod val="75000"/>
                  </a:schemeClr>
                </a:solidFill>
              </a:rPr>
              <a:t>Freshwater Ammonia Criteria</a:t>
            </a:r>
          </a:p>
          <a:p>
            <a:pPr marL="461963" lvl="1" indent="-449263">
              <a:spcAft>
                <a:spcPts val="600"/>
              </a:spcAft>
              <a:buClr>
                <a:schemeClr val="accent3"/>
              </a:buClr>
              <a:buSzPct val="95000"/>
              <a:defRPr/>
            </a:pPr>
            <a:r>
              <a:rPr lang="en-US" altLang="en-US" sz="3400" b="1" dirty="0">
                <a:solidFill>
                  <a:schemeClr val="accent1">
                    <a:lumMod val="75000"/>
                  </a:schemeClr>
                </a:solidFill>
              </a:rPr>
              <a:t>Water Quality Standards Variance</a:t>
            </a:r>
          </a:p>
          <a:p>
            <a:pPr marL="461963" lvl="1" indent="-449263">
              <a:spcAft>
                <a:spcPts val="600"/>
              </a:spcAft>
              <a:buClr>
                <a:schemeClr val="accent3"/>
              </a:buClr>
              <a:buSzPct val="95000"/>
              <a:defRPr/>
            </a:pPr>
            <a:r>
              <a:rPr lang="en-US" altLang="en-US" sz="3400" b="1" dirty="0">
                <a:solidFill>
                  <a:schemeClr val="accent1">
                    <a:lumMod val="75000"/>
                  </a:schemeClr>
                </a:solidFill>
              </a:rPr>
              <a:t>Protection of Downstream Uses</a:t>
            </a:r>
          </a:p>
          <a:p>
            <a:pPr marL="461963" lvl="1" indent="-449263">
              <a:spcAft>
                <a:spcPts val="600"/>
              </a:spcAft>
              <a:buClr>
                <a:schemeClr val="accent3"/>
              </a:buClr>
              <a:buSzPct val="95000"/>
              <a:defRPr/>
            </a:pPr>
            <a:r>
              <a:rPr lang="en-US" altLang="en-US" sz="3400" b="1" dirty="0">
                <a:solidFill>
                  <a:schemeClr val="accent1">
                    <a:lumMod val="75000"/>
                  </a:schemeClr>
                </a:solidFill>
              </a:rPr>
              <a:t>Nutrient Criteria (Stakeholder Meetings 2015)</a:t>
            </a:r>
          </a:p>
          <a:p>
            <a:pPr marL="461963" lvl="1" indent="-449263">
              <a:spcAft>
                <a:spcPts val="600"/>
              </a:spcAft>
              <a:buClr>
                <a:schemeClr val="accent3"/>
              </a:buClr>
              <a:buSzPct val="95000"/>
              <a:defRPr/>
            </a:pPr>
            <a:r>
              <a:rPr lang="en-US" altLang="en-US" sz="3400" b="1" dirty="0">
                <a:solidFill>
                  <a:schemeClr val="accent1">
                    <a:lumMod val="75000"/>
                  </a:schemeClr>
                </a:solidFill>
              </a:rPr>
              <a:t>C1 Upgrades (To Be </a:t>
            </a:r>
            <a:r>
              <a:rPr lang="en-US" altLang="en-US" sz="3400" b="1" dirty="0" err="1">
                <a:solidFill>
                  <a:schemeClr val="accent1">
                    <a:lumMod val="75000"/>
                  </a:schemeClr>
                </a:solidFill>
              </a:rPr>
              <a:t>Stakeholdered</a:t>
            </a:r>
            <a:r>
              <a:rPr lang="en-US" altLang="en-US" sz="3400" b="1" dirty="0">
                <a:solidFill>
                  <a:schemeClr val="accent1">
                    <a:lumMod val="75000"/>
                  </a:schemeClr>
                </a:solidFill>
              </a:rPr>
              <a:t>)</a:t>
            </a:r>
          </a:p>
          <a:p>
            <a:pPr marL="461963" lvl="1" indent="-449263">
              <a:spcAft>
                <a:spcPts val="600"/>
              </a:spcAft>
              <a:buClr>
                <a:schemeClr val="accent3"/>
              </a:buClr>
              <a:buSzPct val="95000"/>
              <a:defRPr/>
            </a:pPr>
            <a:endParaRPr lang="en-US" altLang="en-US" sz="3400" b="1" dirty="0">
              <a:solidFill>
                <a:schemeClr val="accent1">
                  <a:lumMod val="75000"/>
                </a:schemeClr>
              </a:solidFill>
            </a:endParaRPr>
          </a:p>
          <a:p>
            <a:pPr marL="461963" lvl="1" indent="-449263">
              <a:spcAft>
                <a:spcPts val="600"/>
              </a:spcAft>
              <a:buClr>
                <a:schemeClr val="accent3"/>
              </a:buClr>
              <a:buSzPct val="95000"/>
              <a:defRPr/>
            </a:pPr>
            <a:endParaRPr lang="en-US" altLang="en-US" b="1" dirty="0"/>
          </a:p>
          <a:p>
            <a:pPr marL="96203" indent="-449263">
              <a:spcAft>
                <a:spcPts val="600"/>
              </a:spcAft>
              <a:defRPr/>
            </a:pPr>
            <a:endParaRPr lang="en-US" altLang="en-US" b="1" dirty="0"/>
          </a:p>
          <a:p>
            <a:pPr marL="461963" lvl="1" indent="-449263">
              <a:spcAft>
                <a:spcPts val="600"/>
              </a:spcAft>
              <a:buClr>
                <a:schemeClr val="accent3"/>
              </a:buClr>
              <a:buSzPct val="95000"/>
              <a:defRPr/>
            </a:pPr>
            <a:endParaRPr lang="en-US" altLang="en-US" b="1" dirty="0">
              <a:solidFill>
                <a:schemeClr val="accent1">
                  <a:lumMod val="75000"/>
                </a:schemeClr>
              </a:solidFill>
            </a:endParaRPr>
          </a:p>
        </p:txBody>
      </p:sp>
      <p:sp>
        <p:nvSpPr>
          <p:cNvPr id="3" name="TextBox 2">
            <a:extLst>
              <a:ext uri="{FF2B5EF4-FFF2-40B4-BE49-F238E27FC236}">
                <a16:creationId xmlns:a16="http://schemas.microsoft.com/office/drawing/2014/main" id="{3FD97401-A82B-4A69-8A51-4AECF94C9E88}"/>
              </a:ext>
            </a:extLst>
          </p:cNvPr>
          <p:cNvSpPr txBox="1"/>
          <p:nvPr/>
        </p:nvSpPr>
        <p:spPr>
          <a:xfrm>
            <a:off x="10151464" y="1252681"/>
            <a:ext cx="1450922" cy="923330"/>
          </a:xfrm>
          <a:prstGeom prst="rect">
            <a:avLst/>
          </a:prstGeom>
          <a:noFill/>
        </p:spPr>
        <p:txBody>
          <a:bodyPr wrap="square" rtlCol="0">
            <a:spAutoFit/>
          </a:bodyPr>
          <a:lstStyle/>
          <a:p>
            <a:r>
              <a:rPr lang="en-US" sz="5400" dirty="0"/>
              <a:t>EPA</a:t>
            </a:r>
          </a:p>
        </p:txBody>
      </p:sp>
      <p:pic>
        <p:nvPicPr>
          <p:cNvPr id="1028" name="Picture 4" descr="Image result for epa logo">
            <a:extLst>
              <a:ext uri="{FF2B5EF4-FFF2-40B4-BE49-F238E27FC236}">
                <a16:creationId xmlns:a16="http://schemas.microsoft.com/office/drawing/2014/main" id="{922601CF-E74F-4864-8226-37381E0041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1464" y="2580749"/>
            <a:ext cx="1277876" cy="139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454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32ED-A44A-48E6-AC55-B2AD989835F6}"/>
              </a:ext>
            </a:extLst>
          </p:cNvPr>
          <p:cNvSpPr>
            <a:spLocks noGrp="1"/>
          </p:cNvSpPr>
          <p:nvPr>
            <p:ph type="title"/>
          </p:nvPr>
        </p:nvSpPr>
        <p:spPr>
          <a:xfrm>
            <a:off x="913775" y="618517"/>
            <a:ext cx="11278225" cy="1060381"/>
          </a:xfrm>
        </p:spPr>
        <p:txBody>
          <a:bodyPr>
            <a:noAutofit/>
          </a:bodyPr>
          <a:lstStyle/>
          <a:p>
            <a:pPr algn="l"/>
            <a:r>
              <a:rPr lang="en-US" sz="2800" dirty="0"/>
              <a:t>Comparison of NJ and USEPA Recreational Criteria </a:t>
            </a:r>
            <a:r>
              <a:rPr lang="en-US" sz="2800" dirty="0" err="1"/>
              <a:t>Enteroccocus</a:t>
            </a:r>
            <a:r>
              <a:rPr lang="en-US" sz="2800" dirty="0"/>
              <a:t> for Marine Waters (Saline Estuarine  Coastal Waters)</a:t>
            </a:r>
            <a:br>
              <a:rPr lang="en-US" sz="2800" dirty="0"/>
            </a:br>
            <a:endParaRPr lang="en-US" sz="2800" dirty="0"/>
          </a:p>
        </p:txBody>
      </p:sp>
      <p:graphicFrame>
        <p:nvGraphicFramePr>
          <p:cNvPr id="5" name="Content Placeholder 4">
            <a:extLst>
              <a:ext uri="{FF2B5EF4-FFF2-40B4-BE49-F238E27FC236}">
                <a16:creationId xmlns:a16="http://schemas.microsoft.com/office/drawing/2014/main" id="{637900CC-B209-4EB8-9A04-928F3FEBA753}"/>
              </a:ext>
            </a:extLst>
          </p:cNvPr>
          <p:cNvGraphicFramePr>
            <a:graphicFrameLocks noGrp="1"/>
          </p:cNvGraphicFramePr>
          <p:nvPr>
            <p:ph sz="quarter" idx="13"/>
            <p:extLst>
              <p:ext uri="{D42A27DB-BD31-4B8C-83A1-F6EECF244321}">
                <p14:modId xmlns:p14="http://schemas.microsoft.com/office/powerpoint/2010/main" val="3536959428"/>
              </p:ext>
            </p:extLst>
          </p:nvPr>
        </p:nvGraphicFramePr>
        <p:xfrm>
          <a:off x="539965" y="1466491"/>
          <a:ext cx="11278224" cy="5193103"/>
        </p:xfrm>
        <a:graphic>
          <a:graphicData uri="http://schemas.openxmlformats.org/drawingml/2006/table">
            <a:tbl>
              <a:tblPr firstRow="1" firstCol="1" bandRow="1">
                <a:tableStyleId>{5C22544A-7EE6-4342-B048-85BDC9FD1C3A}</a:tableStyleId>
              </a:tblPr>
              <a:tblGrid>
                <a:gridCol w="2368427">
                  <a:extLst>
                    <a:ext uri="{9D8B030D-6E8A-4147-A177-3AD203B41FA5}">
                      <a16:colId xmlns:a16="http://schemas.microsoft.com/office/drawing/2014/main" val="1574604752"/>
                    </a:ext>
                  </a:extLst>
                </a:gridCol>
                <a:gridCol w="2533090">
                  <a:extLst>
                    <a:ext uri="{9D8B030D-6E8A-4147-A177-3AD203B41FA5}">
                      <a16:colId xmlns:a16="http://schemas.microsoft.com/office/drawing/2014/main" val="3320817397"/>
                    </a:ext>
                  </a:extLst>
                </a:gridCol>
                <a:gridCol w="2050381">
                  <a:extLst>
                    <a:ext uri="{9D8B030D-6E8A-4147-A177-3AD203B41FA5}">
                      <a16:colId xmlns:a16="http://schemas.microsoft.com/office/drawing/2014/main" val="3195796100"/>
                    </a:ext>
                  </a:extLst>
                </a:gridCol>
                <a:gridCol w="2079703">
                  <a:extLst>
                    <a:ext uri="{9D8B030D-6E8A-4147-A177-3AD203B41FA5}">
                      <a16:colId xmlns:a16="http://schemas.microsoft.com/office/drawing/2014/main" val="17284451"/>
                    </a:ext>
                  </a:extLst>
                </a:gridCol>
                <a:gridCol w="2246623">
                  <a:extLst>
                    <a:ext uri="{9D8B030D-6E8A-4147-A177-3AD203B41FA5}">
                      <a16:colId xmlns:a16="http://schemas.microsoft.com/office/drawing/2014/main" val="1873282861"/>
                    </a:ext>
                  </a:extLst>
                </a:gridCol>
              </a:tblGrid>
              <a:tr h="1257277">
                <a:tc>
                  <a:txBody>
                    <a:bodyPr/>
                    <a:lstStyle/>
                    <a:p>
                      <a:pPr marL="0" marR="0" algn="ctr">
                        <a:spcBef>
                          <a:spcPts val="600"/>
                        </a:spcBef>
                        <a:spcAft>
                          <a:spcPts val="0"/>
                        </a:spcAft>
                      </a:pPr>
                      <a:r>
                        <a:rPr lang="en-US" sz="1100" dirty="0">
                          <a:effectLst/>
                        </a:rPr>
                        <a:t>Enterococcus</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100">
                          <a:effectLst/>
                        </a:rPr>
                        <a:t>NJ Current </a:t>
                      </a:r>
                      <a:br>
                        <a:rPr lang="en-US" sz="1100">
                          <a:effectLst/>
                        </a:rPr>
                      </a:br>
                      <a:r>
                        <a:rPr lang="en-US" sz="1100">
                          <a:effectLst/>
                        </a:rPr>
                        <a:t>19 illness/1000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100">
                          <a:effectLst/>
                        </a:rPr>
                        <a:t>EPA Option 1</a:t>
                      </a:r>
                      <a:br>
                        <a:rPr lang="en-US" sz="1100">
                          <a:effectLst/>
                        </a:rPr>
                      </a:br>
                      <a:r>
                        <a:rPr lang="en-US" sz="1100">
                          <a:effectLst/>
                        </a:rPr>
                        <a:t>36 illness/1000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100">
                          <a:effectLst/>
                        </a:rPr>
                        <a:t>EPA Option 2</a:t>
                      </a:r>
                      <a:br>
                        <a:rPr lang="en-US" sz="1100">
                          <a:effectLst/>
                        </a:rPr>
                      </a:br>
                      <a:r>
                        <a:rPr lang="en-US" sz="1100">
                          <a:effectLst/>
                        </a:rPr>
                        <a:t>32 illness/1000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NJ Proposed </a:t>
                      </a:r>
                      <a:br>
                        <a:rPr lang="en-US" sz="1100">
                          <a:effectLst/>
                        </a:rPr>
                      </a:br>
                      <a:r>
                        <a:rPr lang="en-US" sz="1100">
                          <a:effectLst/>
                        </a:rPr>
                        <a:t>(SE1 &amp; SC)</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1372711"/>
                  </a:ext>
                </a:extLst>
              </a:tr>
              <a:tr h="655971">
                <a:tc>
                  <a:txBody>
                    <a:bodyPr/>
                    <a:lstStyle/>
                    <a:p>
                      <a:pPr marL="0" marR="0">
                        <a:spcBef>
                          <a:spcPts val="0"/>
                        </a:spcBef>
                        <a:spcAft>
                          <a:spcPts val="0"/>
                        </a:spcAft>
                      </a:pPr>
                      <a:r>
                        <a:rPr lang="en-US" sz="1100">
                          <a:effectLst/>
                        </a:rPr>
                        <a:t>Geometric mean</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35/100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35/100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highlight>
                            <a:srgbClr val="FFFF00"/>
                          </a:highlight>
                        </a:rPr>
                        <a:t>30/100 ml</a:t>
                      </a:r>
                      <a:endParaRPr lang="en-US" sz="1000"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24459387"/>
                  </a:ext>
                </a:extLst>
              </a:tr>
              <a:tr h="655971">
                <a:tc>
                  <a:txBody>
                    <a:bodyPr/>
                    <a:lstStyle/>
                    <a:p>
                      <a:pPr marL="0" marR="0">
                        <a:spcBef>
                          <a:spcPts val="0"/>
                        </a:spcBef>
                        <a:spcAft>
                          <a:spcPts val="0"/>
                        </a:spcAft>
                      </a:pPr>
                      <a:r>
                        <a:rPr lang="en-US" sz="1100">
                          <a:effectLst/>
                        </a:rPr>
                        <a:t>Single sample maximum</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104/100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N/A</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80551986"/>
                  </a:ext>
                </a:extLst>
              </a:tr>
              <a:tr h="655971">
                <a:tc>
                  <a:txBody>
                    <a:bodyPr/>
                    <a:lstStyle/>
                    <a:p>
                      <a:pPr marL="0" marR="0">
                        <a:spcBef>
                          <a:spcPts val="0"/>
                        </a:spcBef>
                        <a:spcAft>
                          <a:spcPts val="0"/>
                        </a:spcAft>
                      </a:pPr>
                      <a:r>
                        <a:rPr lang="en-US" sz="1100">
                          <a:effectLst/>
                        </a:rPr>
                        <a:t>Statistical threshold value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130/100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110/100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110/100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84849236"/>
                  </a:ext>
                </a:extLst>
              </a:tr>
              <a:tr h="655971">
                <a:tc>
                  <a:txBody>
                    <a:bodyPr/>
                    <a:lstStyle/>
                    <a:p>
                      <a:pPr marL="0" marR="0">
                        <a:spcBef>
                          <a:spcPts val="0"/>
                        </a:spcBef>
                        <a:spcAft>
                          <a:spcPts val="0"/>
                        </a:spcAft>
                      </a:pPr>
                      <a:r>
                        <a:rPr lang="en-US" sz="1100">
                          <a:effectLst/>
                        </a:rPr>
                        <a:t>No. of Samples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Minimum 5 in 30 days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Not specified</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Not specified</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Not specified</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94176862"/>
                  </a:ext>
                </a:extLst>
              </a:tr>
              <a:tr h="655971">
                <a:tc>
                  <a:txBody>
                    <a:bodyPr/>
                    <a:lstStyle/>
                    <a:p>
                      <a:pPr marL="0" marR="0">
                        <a:spcBef>
                          <a:spcPts val="0"/>
                        </a:spcBef>
                        <a:spcAft>
                          <a:spcPts val="0"/>
                        </a:spcAft>
                      </a:pPr>
                      <a:r>
                        <a:rPr lang="en-US" sz="1100">
                          <a:effectLst/>
                        </a:rPr>
                        <a:t>Averaging period</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30-days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30/90 days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30/90 days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highlight>
                            <a:srgbClr val="FFFF00"/>
                          </a:highlight>
                        </a:rPr>
                        <a:t>90 days</a:t>
                      </a:r>
                      <a:endParaRPr lang="en-US" sz="1000"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15897355"/>
                  </a:ext>
                </a:extLst>
              </a:tr>
              <a:tr h="655971">
                <a:tc>
                  <a:txBody>
                    <a:bodyPr/>
                    <a:lstStyle/>
                    <a:p>
                      <a:pPr marL="0" marR="0">
                        <a:spcBef>
                          <a:spcPts val="0"/>
                        </a:spcBef>
                        <a:spcAft>
                          <a:spcPts val="0"/>
                        </a:spcAft>
                      </a:pPr>
                      <a:r>
                        <a:rPr lang="en-US" sz="1100">
                          <a:effectLst/>
                        </a:rPr>
                        <a:t>Applicability </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Annual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Annual</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Annual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Annual</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29210775"/>
                  </a:ext>
                </a:extLst>
              </a:tr>
            </a:tbl>
          </a:graphicData>
        </a:graphic>
      </p:graphicFrame>
    </p:spTree>
    <p:extLst>
      <p:ext uri="{BB962C8B-B14F-4D97-AF65-F5344CB8AC3E}">
        <p14:creationId xmlns:p14="http://schemas.microsoft.com/office/powerpoint/2010/main" val="244714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487E-11AF-401F-8DAD-FCDA5CA9DAA2}"/>
              </a:ext>
            </a:extLst>
          </p:cNvPr>
          <p:cNvSpPr>
            <a:spLocks noGrp="1"/>
          </p:cNvSpPr>
          <p:nvPr>
            <p:ph type="title"/>
          </p:nvPr>
        </p:nvSpPr>
        <p:spPr>
          <a:xfrm>
            <a:off x="913775" y="618518"/>
            <a:ext cx="10364451" cy="925470"/>
          </a:xfrm>
        </p:spPr>
        <p:txBody>
          <a:bodyPr>
            <a:normAutofit fontScale="90000"/>
          </a:bodyPr>
          <a:lstStyle/>
          <a:p>
            <a:br>
              <a:rPr lang="en-US" dirty="0"/>
            </a:br>
            <a:r>
              <a:rPr lang="en-US" dirty="0"/>
              <a:t>Comparison of NJ and USEPA Recreational Criteria </a:t>
            </a:r>
            <a:br>
              <a:rPr lang="en-US" dirty="0"/>
            </a:br>
            <a:r>
              <a:rPr lang="en-US" dirty="0" err="1"/>
              <a:t>E.Coli</a:t>
            </a:r>
            <a:r>
              <a:rPr lang="en-US" dirty="0"/>
              <a:t> for Freshwater – Rivers, streams, lakes</a:t>
            </a:r>
            <a:br>
              <a:rPr lang="en-US" dirty="0"/>
            </a:br>
            <a:r>
              <a:rPr lang="en-US" cap="small" dirty="0"/>
              <a:t> </a:t>
            </a:r>
            <a:br>
              <a:rPr lang="en-US" dirty="0"/>
            </a:br>
            <a:endParaRPr lang="en-US" dirty="0"/>
          </a:p>
        </p:txBody>
      </p:sp>
      <p:graphicFrame>
        <p:nvGraphicFramePr>
          <p:cNvPr id="5" name="Content Placeholder 4">
            <a:extLst>
              <a:ext uri="{FF2B5EF4-FFF2-40B4-BE49-F238E27FC236}">
                <a16:creationId xmlns:a16="http://schemas.microsoft.com/office/drawing/2014/main" id="{E1FC0AD8-9DCE-43B1-BFF1-3AC090DF9015}"/>
              </a:ext>
            </a:extLst>
          </p:cNvPr>
          <p:cNvGraphicFramePr>
            <a:graphicFrameLocks noGrp="1"/>
          </p:cNvGraphicFramePr>
          <p:nvPr>
            <p:ph sz="quarter" idx="13"/>
            <p:extLst>
              <p:ext uri="{D42A27DB-BD31-4B8C-83A1-F6EECF244321}">
                <p14:modId xmlns:p14="http://schemas.microsoft.com/office/powerpoint/2010/main" val="2771486973"/>
              </p:ext>
            </p:extLst>
          </p:nvPr>
        </p:nvGraphicFramePr>
        <p:xfrm>
          <a:off x="464694" y="1768839"/>
          <a:ext cx="11197653" cy="4601981"/>
        </p:xfrm>
        <a:graphic>
          <a:graphicData uri="http://schemas.openxmlformats.org/drawingml/2006/table">
            <a:tbl>
              <a:tblPr firstRow="1" firstCol="1" bandRow="1">
                <a:tableStyleId>{5C22544A-7EE6-4342-B048-85BDC9FD1C3A}</a:tableStyleId>
              </a:tblPr>
              <a:tblGrid>
                <a:gridCol w="2351507">
                  <a:extLst>
                    <a:ext uri="{9D8B030D-6E8A-4147-A177-3AD203B41FA5}">
                      <a16:colId xmlns:a16="http://schemas.microsoft.com/office/drawing/2014/main" val="1089628757"/>
                    </a:ext>
                  </a:extLst>
                </a:gridCol>
                <a:gridCol w="2452286">
                  <a:extLst>
                    <a:ext uri="{9D8B030D-6E8A-4147-A177-3AD203B41FA5}">
                      <a16:colId xmlns:a16="http://schemas.microsoft.com/office/drawing/2014/main" val="2430483947"/>
                    </a:ext>
                  </a:extLst>
                </a:gridCol>
                <a:gridCol w="2006619">
                  <a:extLst>
                    <a:ext uri="{9D8B030D-6E8A-4147-A177-3AD203B41FA5}">
                      <a16:colId xmlns:a16="http://schemas.microsoft.com/office/drawing/2014/main" val="2273644643"/>
                    </a:ext>
                  </a:extLst>
                </a:gridCol>
                <a:gridCol w="2156668">
                  <a:extLst>
                    <a:ext uri="{9D8B030D-6E8A-4147-A177-3AD203B41FA5}">
                      <a16:colId xmlns:a16="http://schemas.microsoft.com/office/drawing/2014/main" val="2049590099"/>
                    </a:ext>
                  </a:extLst>
                </a:gridCol>
                <a:gridCol w="2230573">
                  <a:extLst>
                    <a:ext uri="{9D8B030D-6E8A-4147-A177-3AD203B41FA5}">
                      <a16:colId xmlns:a16="http://schemas.microsoft.com/office/drawing/2014/main" val="2375291305"/>
                    </a:ext>
                  </a:extLst>
                </a:gridCol>
              </a:tblGrid>
              <a:tr h="1077059">
                <a:tc>
                  <a:txBody>
                    <a:bodyPr/>
                    <a:lstStyle/>
                    <a:p>
                      <a:pPr marL="0" marR="0" algn="ctr">
                        <a:spcBef>
                          <a:spcPts val="600"/>
                        </a:spcBef>
                        <a:spcAft>
                          <a:spcPts val="0"/>
                        </a:spcAft>
                      </a:pPr>
                      <a:r>
                        <a:rPr lang="en-US" sz="1100" dirty="0">
                          <a:effectLst/>
                        </a:rPr>
                        <a:t>E. coli</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600"/>
                        </a:spcBef>
                        <a:spcAft>
                          <a:spcPts val="0"/>
                        </a:spcAft>
                      </a:pPr>
                      <a:r>
                        <a:rPr lang="en-US" sz="1100" dirty="0">
                          <a:effectLst/>
                        </a:rPr>
                        <a:t>NJ Current</a:t>
                      </a:r>
                      <a:br>
                        <a:rPr lang="en-US" sz="1100" dirty="0">
                          <a:effectLst/>
                        </a:rPr>
                      </a:br>
                      <a:r>
                        <a:rPr lang="en-US" sz="1100" dirty="0">
                          <a:effectLst/>
                        </a:rPr>
                        <a:t>8 illness/1000</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600"/>
                        </a:spcBef>
                        <a:spcAft>
                          <a:spcPts val="0"/>
                        </a:spcAft>
                      </a:pPr>
                      <a:r>
                        <a:rPr lang="en-US" sz="1100">
                          <a:effectLst/>
                        </a:rPr>
                        <a:t>EPA Option 1</a:t>
                      </a:r>
                      <a:br>
                        <a:rPr lang="en-US" sz="1100">
                          <a:effectLst/>
                        </a:rPr>
                      </a:br>
                      <a:r>
                        <a:rPr lang="en-US" sz="1100">
                          <a:effectLst/>
                        </a:rPr>
                        <a:t>36 illness/1000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600"/>
                        </a:spcBef>
                        <a:spcAft>
                          <a:spcPts val="0"/>
                        </a:spcAft>
                      </a:pPr>
                      <a:r>
                        <a:rPr lang="en-US" sz="1100">
                          <a:effectLst/>
                        </a:rPr>
                        <a:t>EPA Option 2</a:t>
                      </a:r>
                      <a:br>
                        <a:rPr lang="en-US" sz="1100">
                          <a:effectLst/>
                        </a:rPr>
                      </a:br>
                      <a:r>
                        <a:rPr lang="en-US" sz="1100">
                          <a:effectLst/>
                        </a:rPr>
                        <a:t>32 illness/1000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NJ Proposed (All FW2)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63909732"/>
                  </a:ext>
                </a:extLst>
              </a:tr>
              <a:tr h="587487">
                <a:tc>
                  <a:txBody>
                    <a:bodyPr/>
                    <a:lstStyle/>
                    <a:p>
                      <a:pPr marL="0" marR="0">
                        <a:spcBef>
                          <a:spcPts val="0"/>
                        </a:spcBef>
                        <a:spcAft>
                          <a:spcPts val="0"/>
                        </a:spcAft>
                      </a:pPr>
                      <a:r>
                        <a:rPr lang="en-US" sz="1100">
                          <a:effectLst/>
                        </a:rPr>
                        <a:t>Geometric mean</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126/100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126/100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100/100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highlight>
                            <a:srgbClr val="FFFF00"/>
                          </a:highlight>
                        </a:rPr>
                        <a:t>100/100 ml</a:t>
                      </a:r>
                      <a:endParaRPr lang="en-US" sz="1000"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29725098"/>
                  </a:ext>
                </a:extLst>
              </a:tr>
              <a:tr h="587487">
                <a:tc>
                  <a:txBody>
                    <a:bodyPr/>
                    <a:lstStyle/>
                    <a:p>
                      <a:pPr marL="0" marR="0">
                        <a:spcBef>
                          <a:spcPts val="0"/>
                        </a:spcBef>
                        <a:spcAft>
                          <a:spcPts val="0"/>
                        </a:spcAft>
                      </a:pPr>
                      <a:r>
                        <a:rPr lang="en-US" sz="1100">
                          <a:effectLst/>
                        </a:rPr>
                        <a:t>Single sample maximum</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235/100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89658067"/>
                  </a:ext>
                </a:extLst>
              </a:tr>
              <a:tr h="587487">
                <a:tc>
                  <a:txBody>
                    <a:bodyPr/>
                    <a:lstStyle/>
                    <a:p>
                      <a:pPr marL="0" marR="0">
                        <a:spcBef>
                          <a:spcPts val="0"/>
                        </a:spcBef>
                        <a:spcAft>
                          <a:spcPts val="0"/>
                        </a:spcAft>
                      </a:pPr>
                      <a:r>
                        <a:rPr lang="en-US" sz="1100">
                          <a:effectLst/>
                        </a:rPr>
                        <a:t>Statistical threshold value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410/100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320/100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320/100 ml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34507346"/>
                  </a:ext>
                </a:extLst>
              </a:tr>
              <a:tr h="587487">
                <a:tc>
                  <a:txBody>
                    <a:bodyPr/>
                    <a:lstStyle/>
                    <a:p>
                      <a:pPr marL="0" marR="0">
                        <a:spcBef>
                          <a:spcPts val="0"/>
                        </a:spcBef>
                        <a:spcAft>
                          <a:spcPts val="0"/>
                        </a:spcAft>
                      </a:pPr>
                      <a:r>
                        <a:rPr lang="en-US" sz="1100">
                          <a:effectLst/>
                        </a:rPr>
                        <a:t>Sampling frequency</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Minimum 5 in 30 days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Not specified</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Not specified</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Not specified</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86008160"/>
                  </a:ext>
                </a:extLst>
              </a:tr>
              <a:tr h="587487">
                <a:tc>
                  <a:txBody>
                    <a:bodyPr/>
                    <a:lstStyle/>
                    <a:p>
                      <a:pPr marL="0" marR="0">
                        <a:spcBef>
                          <a:spcPts val="0"/>
                        </a:spcBef>
                        <a:spcAft>
                          <a:spcPts val="0"/>
                        </a:spcAft>
                      </a:pPr>
                      <a:r>
                        <a:rPr lang="en-US" sz="1100">
                          <a:effectLst/>
                        </a:rPr>
                        <a:t>Averaging period</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30-days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30/90 days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30/90 days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highlight>
                            <a:srgbClr val="FFFF00"/>
                          </a:highlight>
                        </a:rPr>
                        <a:t>90 days</a:t>
                      </a:r>
                      <a:endParaRPr lang="en-US" sz="1000"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76603558"/>
                  </a:ext>
                </a:extLst>
              </a:tr>
              <a:tr h="587487">
                <a:tc>
                  <a:txBody>
                    <a:bodyPr/>
                    <a:lstStyle/>
                    <a:p>
                      <a:pPr marL="0" marR="0">
                        <a:spcBef>
                          <a:spcPts val="0"/>
                        </a:spcBef>
                        <a:spcAft>
                          <a:spcPts val="0"/>
                        </a:spcAft>
                      </a:pPr>
                      <a:r>
                        <a:rPr lang="en-US" sz="1100">
                          <a:effectLst/>
                        </a:rPr>
                        <a:t>Applicability</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Annual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Annual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Annual</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Annual</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38202031"/>
                  </a:ext>
                </a:extLst>
              </a:tr>
            </a:tbl>
          </a:graphicData>
        </a:graphic>
      </p:graphicFrame>
    </p:spTree>
    <p:extLst>
      <p:ext uri="{BB962C8B-B14F-4D97-AF65-F5344CB8AC3E}">
        <p14:creationId xmlns:p14="http://schemas.microsoft.com/office/powerpoint/2010/main" val="337088419"/>
      </p:ext>
    </p:extLst>
  </p:cSld>
  <p:clrMapOvr>
    <a:masterClrMapping/>
  </p:clrMapOvr>
</p:sld>
</file>

<file path=ppt/theme/theme1.xml><?xml version="1.0" encoding="utf-8"?>
<a:theme xmlns:a="http://schemas.openxmlformats.org/drawingml/2006/main" name="Drop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1767</TotalTime>
  <Words>3628</Words>
  <Application>Microsoft Office PowerPoint</Application>
  <PresentationFormat>Widescreen</PresentationFormat>
  <Paragraphs>452</Paragraphs>
  <Slides>32</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Century Gothic</vt:lpstr>
      <vt:lpstr>Times New Roman</vt:lpstr>
      <vt:lpstr>Tw Cen MT</vt:lpstr>
      <vt:lpstr>Verdana</vt:lpstr>
      <vt:lpstr>Wingdings</vt:lpstr>
      <vt:lpstr>Wingdings 2</vt:lpstr>
      <vt:lpstr>Droplet</vt:lpstr>
      <vt:lpstr>New Jersey Surface Water Quality and Ground Water Quality Standards Update November 16, 2018</vt:lpstr>
      <vt:lpstr>PowerPoint Presentation</vt:lpstr>
      <vt:lpstr>Who We Are</vt:lpstr>
      <vt:lpstr>NJ’s Surface Water Classification</vt:lpstr>
      <vt:lpstr> Antidegradation Designations</vt:lpstr>
      <vt:lpstr>PowerPoint Presentation</vt:lpstr>
      <vt:lpstr>Anticipated Revisions to SWQS</vt:lpstr>
      <vt:lpstr>Comparison of NJ and USEPA Recreational Criteria Enteroccocus for Marine Waters (Saline Estuarine  Coastal Waters) </vt:lpstr>
      <vt:lpstr> Comparison of NJ and USEPA Recreational Criteria  E.Coli for Freshwater – Rivers, streams, lakes   </vt:lpstr>
      <vt:lpstr>Water Quality Standards Variance (40 C.F.R. § 131.14)</vt:lpstr>
      <vt:lpstr>Water Quality Standards Variance</vt:lpstr>
      <vt:lpstr>Category 1 Waters</vt:lpstr>
      <vt:lpstr>Current C1 Waters</vt:lpstr>
      <vt:lpstr>EES C1 Water Aquatic Community Evaluation Process</vt:lpstr>
      <vt:lpstr>     Potential C1 Upgrades</vt:lpstr>
      <vt:lpstr>Integrated Report</vt:lpstr>
      <vt:lpstr>Suite of Parameters</vt:lpstr>
      <vt:lpstr>Statewide Water Quality Trends Analysis</vt:lpstr>
      <vt:lpstr>GWQS Rules, N.J.A.C. 7:9C</vt:lpstr>
      <vt:lpstr>Class I – Nondegradation Waters</vt:lpstr>
      <vt:lpstr>Class II – Potable Supplies</vt:lpstr>
      <vt:lpstr>Specific Criteria</vt:lpstr>
      <vt:lpstr>Interim Specific Criteria</vt:lpstr>
      <vt:lpstr>Interim Specific Criteria</vt:lpstr>
      <vt:lpstr>Interim Generic Criteria</vt:lpstr>
      <vt:lpstr>       Recent GWQS Rule Amendments   23 interim specific criteria were proposed to be replaced with specific criteria and added to Appendix Table 1 as part of the January 2018 Rulemaking.  three constituent standards becAme more stringent based on updated criterion or PQL: 2-Hexanone: 300 ug/L to 40 ug/L 4,6-Dinitro-o-cresol: 1 ug/L to 0.7 ug/L Caprolactam: 5,000 ug/L to 4,000 ug/L  PFNA Adopted 0.013 ug/l to GWQS &amp; Hazardous substance list (making cleanups eligible for Spill FundS)</vt:lpstr>
      <vt:lpstr>Class III – Nonpotable </vt:lpstr>
      <vt:lpstr>GWQS Rule Amendments</vt:lpstr>
      <vt:lpstr>Health-based Standard Development Process for New Ground Water Contaminants</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Surface Waterbodies for C1 Antidegredation designation</dc:title>
  <dc:creator>Johnson, Kevin</dc:creator>
  <cp:lastModifiedBy>Rozanova, Valentina</cp:lastModifiedBy>
  <cp:revision>175</cp:revision>
  <cp:lastPrinted>2018-11-16T15:05:10Z</cp:lastPrinted>
  <dcterms:created xsi:type="dcterms:W3CDTF">2018-02-22T20:24:53Z</dcterms:created>
  <dcterms:modified xsi:type="dcterms:W3CDTF">2018-11-16T16:33:36Z</dcterms:modified>
</cp:coreProperties>
</file>