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8" r:id="rId2"/>
    <p:sldId id="318" r:id="rId3"/>
    <p:sldId id="394" r:id="rId4"/>
    <p:sldId id="362" r:id="rId5"/>
    <p:sldId id="315" r:id="rId6"/>
    <p:sldId id="258" r:id="rId7"/>
    <p:sldId id="366" r:id="rId8"/>
    <p:sldId id="434" r:id="rId9"/>
    <p:sldId id="409" r:id="rId10"/>
    <p:sldId id="438" r:id="rId11"/>
    <p:sldId id="351" r:id="rId12"/>
    <p:sldId id="437" r:id="rId13"/>
    <p:sldId id="290" r:id="rId14"/>
    <p:sldId id="296" r:id="rId15"/>
    <p:sldId id="435" r:id="rId16"/>
    <p:sldId id="319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el, Marwa" initials="KM" lastIdx="1" clrIdx="0">
    <p:extLst>
      <p:ext uri="{19B8F6BF-5375-455C-9EA6-DF929625EA0E}">
        <p15:presenceInfo xmlns:p15="http://schemas.microsoft.com/office/powerpoint/2012/main" userId="S::Marwa.Kamel@dep.nj.gov::44c81b9a-0c1c-4eb3-b09b-d1662e6217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4912" autoAdjust="0"/>
  </p:normalViewPr>
  <p:slideViewPr>
    <p:cSldViewPr snapToGrid="0">
      <p:cViewPr varScale="1">
        <p:scale>
          <a:sx n="62" d="100"/>
          <a:sy n="62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ep-tcshared\shared\AQES\Bureau%20of%20Energy%20and%20Sustainability\GWRA%202050\Projections\GHG%20Targets_with_2030_11_14_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barr\Documents\2018%20GHG%20Emissions%20Graphics%20Master_7_19_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ep-tcshared\shared\AQES\Bureau%20of%20Energy%20and%20Sustainability\GWRA%202050\Management\Graphs\Non-energy%20emissions%20inven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'GHG Targets'!$B$1</c:f>
              <c:strCache>
                <c:ptCount val="1"/>
                <c:pt idx="0">
                  <c:v>MMTCO2e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ysClr val="windowText" lastClr="0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0E-429C-BCB0-EFE628A42609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ysClr val="windowText" lastClr="0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0E-429C-BCB0-EFE628A42609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ysClr val="windowText" lastClr="0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00E-429C-BCB0-EFE628A42609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tx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00E-429C-BCB0-EFE628A42609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tx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00E-429C-BCB0-EFE628A42609}"/>
              </c:ext>
            </c:extLst>
          </c:dPt>
          <c:dLbls>
            <c:dLbl>
              <c:idx val="0"/>
              <c:layout>
                <c:manualLayout>
                  <c:x val="1.706641783413437E-2"/>
                  <c:y val="-5.369455612207484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Reference Year,</a:t>
                    </a:r>
                    <a:r>
                      <a:rPr lang="en-US" baseline="0"/>
                      <a:t> 2006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0E-429C-BCB0-EFE628A42609}"/>
                </c:ext>
              </c:extLst>
            </c:dLbl>
            <c:dLbl>
              <c:idx val="1"/>
              <c:layout>
                <c:manualLayout>
                  <c:x val="1.517022019974772E-2"/>
                  <c:y val="-4.59137976980950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2018 GHG Emissions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34906687956623"/>
                      <c:h val="9.10699763252832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00E-429C-BCB0-EFE628A42609}"/>
                </c:ext>
              </c:extLst>
            </c:dLbl>
            <c:dLbl>
              <c:idx val="2"/>
              <c:layout>
                <c:manualLayout>
                  <c:x val="3.2654156866755292E-3"/>
                  <c:y val="-5.7628505673484175E-2"/>
                </c:manualLayout>
              </c:layout>
              <c:tx>
                <c:rich>
                  <a:bodyPr/>
                  <a:lstStyle/>
                  <a:p>
                    <a:fld id="{DCE2FEFD-9AAB-487B-A4D4-FBE2C006677E}" type="XVALUE">
                      <a:rPr lang="en-US"/>
                      <a:pPr/>
                      <a:t>[X VALUE]</a:t>
                    </a:fld>
                    <a:r>
                      <a:rPr lang="en-US"/>
                      <a:t> Limit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00E-429C-BCB0-EFE628A42609}"/>
                </c:ext>
              </c:extLst>
            </c:dLbl>
            <c:dLbl>
              <c:idx val="3"/>
              <c:layout>
                <c:manualLayout>
                  <c:x val="3.1413232436854482E-2"/>
                  <c:y val="-1.205711023226324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2030</a:t>
                    </a:r>
                    <a:r>
                      <a:rPr lang="en-US" baseline="0"/>
                      <a:t> Estimated Emissions*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47619047619046"/>
                      <c:h val="0.118492444396397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00E-429C-BCB0-EFE628A42609}"/>
                </c:ext>
              </c:extLst>
            </c:dLbl>
            <c:dLbl>
              <c:idx val="4"/>
              <c:layout>
                <c:manualLayout>
                  <c:x val="2.383747486109683E-2"/>
                  <c:y val="-3.094020718615494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2020 Limit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0E-429C-BCB0-EFE628A426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'GHG Targets'!$A$2:$A$6</c:f>
              <c:numCache>
                <c:formatCode>General</c:formatCode>
                <c:ptCount val="5"/>
                <c:pt idx="0">
                  <c:v>2006</c:v>
                </c:pt>
                <c:pt idx="1">
                  <c:v>2018</c:v>
                </c:pt>
                <c:pt idx="2">
                  <c:v>2050</c:v>
                </c:pt>
                <c:pt idx="3">
                  <c:v>2030</c:v>
                </c:pt>
                <c:pt idx="4">
                  <c:v>2020</c:v>
                </c:pt>
              </c:numCache>
            </c:numRef>
          </c:xVal>
          <c:yVal>
            <c:numRef>
              <c:f>'GHG Targets'!$B$2:$B$6</c:f>
              <c:numCache>
                <c:formatCode>General</c:formatCode>
                <c:ptCount val="5"/>
                <c:pt idx="0">
                  <c:v>120.6</c:v>
                </c:pt>
                <c:pt idx="1">
                  <c:v>97</c:v>
                </c:pt>
                <c:pt idx="2">
                  <c:v>24.1</c:v>
                </c:pt>
                <c:pt idx="3">
                  <c:v>85</c:v>
                </c:pt>
                <c:pt idx="4">
                  <c:v>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200E-429C-BCB0-EFE628A42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9259792"/>
        <c:axId val="489259136"/>
      </c:scatterChart>
      <c:valAx>
        <c:axId val="489259792"/>
        <c:scaling>
          <c:orientation val="minMax"/>
          <c:min val="200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259136"/>
        <c:crosses val="autoZero"/>
        <c:crossBetween val="midCat"/>
      </c:valAx>
      <c:valAx>
        <c:axId val="48925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MMTCO2e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259792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Estimated</a:t>
            </a:r>
            <a:r>
              <a:rPr lang="en-US" sz="1600" b="1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NJ Greenhouse Gas Emissions, 2018</a:t>
            </a:r>
          </a:p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r>
              <a:rPr lang="en-US" sz="1200" b="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(in million metric tons CO</a:t>
            </a:r>
            <a:r>
              <a:rPr lang="en-US" sz="1200" b="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200" b="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e)</a:t>
            </a:r>
          </a:p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r>
              <a:rPr lang="en-US" sz="1200" b="1" i="1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Net Emissions, 97.0 million metric tons CO</a:t>
            </a:r>
            <a:r>
              <a:rPr lang="en-US" sz="1200" b="1" i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200" b="1" i="1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endParaRPr lang="en-US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>
        <c:manualLayout>
          <c:xMode val="edge"/>
          <c:yMode val="edge"/>
          <c:x val="0.20785149000156863"/>
          <c:y val="2.938473384833204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860616793071"/>
          <c:y val="0.16396250941818391"/>
          <c:w val="0.7871447319765269"/>
          <c:h val="0.835017696200246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'2018 GHG Emissions Bar Char C&amp;I'!$A$2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29A-4C78-8957-A26FE9B54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'2018 GHG Emissions Bar Char C&amp;I'!$B$2</c:f>
              <c:numCache>
                <c:formatCode>General</c:formatCode>
                <c:ptCount val="1"/>
                <c:pt idx="0">
                  <c:v>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9A-4C78-8957-A26FE9B54D5A}"/>
            </c:ext>
          </c:extLst>
        </c:ser>
        <c:ser>
          <c:idx val="1"/>
          <c:order val="1"/>
          <c:tx>
            <c:strRef>
              <c:f>'2018 GHG Emissions Bar Char C&amp;I'!$A$3</c:f>
              <c:strCache>
                <c:ptCount val="1"/>
                <c:pt idx="0">
                  <c:v>Electric Generation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658133916739487E-3"/>
                  <c:y val="-8.2797221286696861E-8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98165360417673"/>
                      <c:h val="6.2797055730809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29A-4C78-8957-A26FE9B54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'2018 GHG Emissions Bar Char C&amp;I'!$B$3</c:f>
              <c:numCache>
                <c:formatCode>General</c:formatCode>
                <c:ptCount val="1"/>
                <c:pt idx="0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9A-4C78-8957-A26FE9B54D5A}"/>
            </c:ext>
          </c:extLst>
        </c:ser>
        <c:ser>
          <c:idx val="3"/>
          <c:order val="2"/>
          <c:tx>
            <c:strRef>
              <c:f>'2018 GHG Emissions Bar Char C&amp;I'!$A$5</c:f>
              <c:strCache>
                <c:ptCount val="1"/>
                <c:pt idx="0">
                  <c:v>Commercial and Industrial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'2018 GHG Emissions Bar Char C&amp;I'!$B$5</c:f>
              <c:numCache>
                <c:formatCode>General</c:formatCode>
                <c:ptCount val="1"/>
                <c:pt idx="0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9A-4C78-8957-A26FE9B54D5A}"/>
            </c:ext>
          </c:extLst>
        </c:ser>
        <c:ser>
          <c:idx val="2"/>
          <c:order val="3"/>
          <c:tx>
            <c:strRef>
              <c:f>'2018 GHG Emissions Bar Char C&amp;I'!$A$4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'2018 GHG Emissions Bar Char C&amp;I'!$B$4</c:f>
              <c:numCache>
                <c:formatCode>General</c:formatCode>
                <c:ptCount val="1"/>
                <c:pt idx="0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9A-4C78-8957-A26FE9B54D5A}"/>
            </c:ext>
          </c:extLst>
        </c:ser>
        <c:ser>
          <c:idx val="5"/>
          <c:order val="4"/>
          <c:tx>
            <c:strRef>
              <c:f>'2018 GHG Emissions Bar Char C&amp;I'!$A$6</c:f>
              <c:strCache>
                <c:ptCount val="1"/>
                <c:pt idx="0">
                  <c:v>Highly Warming Gases</c:v>
                </c:pt>
              </c:strCache>
            </c:strRef>
          </c:tx>
          <c:spPr>
            <a:solidFill>
              <a:srgbClr val="660066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29A-4C78-8957-A26FE9B54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'2018 GHG Emissions Bar Char C&amp;I'!$B$6</c:f>
              <c:numCache>
                <c:formatCode>0.0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29A-4C78-8957-A26FE9B54D5A}"/>
            </c:ext>
          </c:extLst>
        </c:ser>
        <c:ser>
          <c:idx val="10"/>
          <c:order val="5"/>
          <c:tx>
            <c:strRef>
              <c:f>'2018 GHG Emissions Bar Char C&amp;I'!$A$9</c:f>
              <c:strCache>
                <c:ptCount val="1"/>
                <c:pt idx="0">
                  <c:v>Waste Management</c:v>
                </c:pt>
              </c:strCache>
            </c:strRef>
          </c:tx>
          <c:spPr>
            <a:solidFill>
              <a:srgbClr val="B0C8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CDBEA7-6DBC-4C48-A0D9-F0D9CF6E86A8}" type="SERIESNAME">
                      <a:rPr lang="en-US"/>
                      <a:pPr algn="l">
                        <a:defRPr sz="1100" b="1">
                          <a:solidFill>
                            <a:sysClr val="windowText" lastClr="000000"/>
                          </a:solidFill>
                        </a:defRPr>
                      </a:pPr>
                      <a:t>[SERIES NAME]</a:t>
                    </a:fld>
                    <a:r>
                      <a:rPr lang="en-US" baseline="0"/>
                      <a:t>,  5.3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29A-4C78-8957-A26FE9B54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Lit>
              <c:formatCode>General</c:formatCode>
              <c:ptCount val="1"/>
              <c:pt idx="0">
                <c:v>5.5</c:v>
              </c:pt>
            </c:numLit>
          </c:val>
          <c:extLst>
            <c:ext xmlns:c16="http://schemas.microsoft.com/office/drawing/2014/chart" uri="{C3380CC4-5D6E-409C-BE32-E72D297353CC}">
              <c16:uniqueId val="{00000009-029A-4C78-8957-A26FE9B54D5A}"/>
            </c:ext>
          </c:extLst>
        </c:ser>
        <c:ser>
          <c:idx val="8"/>
          <c:order val="6"/>
          <c:tx>
            <c:strRef>
              <c:f>'2018 GHG Emissions Bar Char C&amp;I'!$A$8</c:f>
              <c:strCache>
                <c:ptCount val="1"/>
                <c:pt idx="0">
                  <c:v>Land Clearing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29A-4C78-8957-A26FE9B54D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'2018 GHG Emissions Bar Char C&amp;I'!$B$8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29A-4C78-8957-A26FE9B54D5A}"/>
            </c:ext>
          </c:extLst>
        </c:ser>
        <c:ser>
          <c:idx val="7"/>
          <c:order val="7"/>
          <c:tx>
            <c:strRef>
              <c:f>'2018 GHG Emissions Bar Char C&amp;I'!$A$7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C49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'2018 GHG Emissions Bar Char C&amp;I'!$B$7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29A-4C78-8957-A26FE9B54D5A}"/>
            </c:ext>
          </c:extLst>
        </c:ser>
        <c:ser>
          <c:idx val="9"/>
          <c:order val="8"/>
          <c:tx>
            <c:strRef>
              <c:f>'2018 GHG Emissions Bar Char C&amp;I'!$A$10</c:f>
              <c:strCache>
                <c:ptCount val="1"/>
                <c:pt idx="0">
                  <c:v>Terrestrial Carbon Sequestration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4007473655837611"/>
                  <c:y val="2.103629002210840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364979143803229"/>
                      <c:h val="6.2797055730809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029A-4C78-8957-A26FE9B54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'2018 GHG Emissions Bar Char C&amp;I'!$B$10</c:f>
              <c:numCache>
                <c:formatCode>General</c:formatCode>
                <c:ptCount val="1"/>
                <c:pt idx="0">
                  <c:v>-8.1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29A-4C78-8957-A26FE9B54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1"/>
        <c:overlap val="-62"/>
        <c:axId val="533889144"/>
        <c:axId val="533884224"/>
      </c:barChart>
      <c:catAx>
        <c:axId val="5338891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3884224"/>
        <c:crosses val="autoZero"/>
        <c:auto val="1"/>
        <c:lblAlgn val="ctr"/>
        <c:lblOffset val="100"/>
        <c:noMultiLvlLbl val="0"/>
      </c:catAx>
      <c:valAx>
        <c:axId val="533884224"/>
        <c:scaling>
          <c:orientation val="minMax"/>
          <c:min val="-10"/>
        </c:scaling>
        <c:delete val="0"/>
        <c:axPos val="t"/>
        <c:majorGridlines>
          <c:spPr>
            <a:ln w="9525" cap="flat" cmpd="sng" algn="ctr">
              <a:solidFill>
                <a:srgbClr val="ECECEC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889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Breakdown of NJ Greenhouse Gas Emissions for Non-energy Sectors, 2018</a:t>
            </a:r>
          </a:p>
          <a:p>
            <a:pPr>
              <a:defRPr/>
            </a:pPr>
            <a:r>
              <a:rPr lang="en-US" sz="1200" dirty="0"/>
              <a:t>(in million metric tons CO</a:t>
            </a:r>
            <a:r>
              <a:rPr lang="en-US" sz="1200" baseline="-25000" dirty="0"/>
              <a:t>2</a:t>
            </a:r>
            <a:r>
              <a:rPr lang="en-US" sz="1200" dirty="0"/>
              <a:t>e)</a:t>
            </a:r>
          </a:p>
          <a:p>
            <a:pPr>
              <a:defRPr/>
            </a:pPr>
            <a:r>
              <a:rPr lang="en-US" sz="1200" b="1" i="1" dirty="0"/>
              <a:t>Total Net Emissions,</a:t>
            </a:r>
            <a:r>
              <a:rPr lang="en-US" sz="1200" b="1" i="1" baseline="0" dirty="0"/>
              <a:t> 14.6 million metric tons CO</a:t>
            </a:r>
            <a:r>
              <a:rPr lang="en-US" sz="1200" b="1" i="1" baseline="-25000" dirty="0"/>
              <a:t>2</a:t>
            </a:r>
            <a:r>
              <a:rPr lang="en-US" sz="1200" b="1" i="1" baseline="0" dirty="0"/>
              <a:t>e</a:t>
            </a:r>
            <a:endParaRPr lang="en-US" sz="1200" b="1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797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D7-4F0C-A5CD-0A1A7A8B2887}"/>
              </c:ext>
            </c:extLst>
          </c:dPt>
          <c:dPt>
            <c:idx val="1"/>
            <c:invertIfNegative val="0"/>
            <c:bubble3D val="0"/>
            <c:spPr>
              <a:solidFill>
                <a:srgbClr val="0000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D7-4F0C-A5CD-0A1A7A8B288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D7-4F0C-A5CD-0A1A7A8B2887}"/>
              </c:ext>
            </c:extLst>
          </c:dPt>
          <c:dPt>
            <c:idx val="3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D7-4F0C-A5CD-0A1A7A8B2887}"/>
              </c:ext>
            </c:extLst>
          </c:dPt>
          <c:dPt>
            <c:idx val="4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7D7-4F0C-A5CD-0A1A7A8B2887}"/>
              </c:ext>
            </c:extLst>
          </c:dPt>
          <c:dPt>
            <c:idx val="5"/>
            <c:invertIfNegative val="0"/>
            <c:bubble3D val="0"/>
            <c:spPr>
              <a:solidFill>
                <a:srgbClr val="B400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7D7-4F0C-A5CD-0A1A7A8B2887}"/>
              </c:ext>
            </c:extLst>
          </c:dPt>
          <c:dPt>
            <c:idx val="6"/>
            <c:invertIfNegative val="0"/>
            <c:bubble3D val="0"/>
            <c:spPr>
              <a:solidFill>
                <a:srgbClr val="B0C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7D7-4F0C-A5CD-0A1A7A8B2887}"/>
              </c:ext>
            </c:extLst>
          </c:dPt>
          <c:cat>
            <c:strRef>
              <c:f>Sheet1!$A$2:$A$8</c:f>
              <c:strCache>
                <c:ptCount val="7"/>
                <c:pt idx="0">
                  <c:v>SF6</c:v>
                </c:pt>
                <c:pt idx="1">
                  <c:v>Industrial non-Fuel</c:v>
                </c:pt>
                <c:pt idx="2">
                  <c:v>Agriculture</c:v>
                </c:pt>
                <c:pt idx="3">
                  <c:v>Land Clearing</c:v>
                </c:pt>
                <c:pt idx="4">
                  <c:v>Natural Gas Transmission &amp; Distribution</c:v>
                </c:pt>
                <c:pt idx="5">
                  <c:v>Halogenated gases</c:v>
                </c:pt>
                <c:pt idx="6">
                  <c:v>Waste Management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0.1</c:v>
                </c:pt>
                <c:pt idx="1">
                  <c:v>0.3</c:v>
                </c:pt>
                <c:pt idx="2">
                  <c:v>0.4</c:v>
                </c:pt>
                <c:pt idx="3">
                  <c:v>1</c:v>
                </c:pt>
                <c:pt idx="4">
                  <c:v>2.5</c:v>
                </c:pt>
                <c:pt idx="5">
                  <c:v>5</c:v>
                </c:pt>
                <c:pt idx="6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7D7-4F0C-A5CD-0A1A7A8B2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1790288"/>
        <c:axId val="461792912"/>
      </c:barChart>
      <c:catAx>
        <c:axId val="461790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1792912"/>
        <c:crosses val="autoZero"/>
        <c:auto val="1"/>
        <c:lblAlgn val="ctr"/>
        <c:lblOffset val="100"/>
        <c:noMultiLvlLbl val="0"/>
      </c:catAx>
      <c:valAx>
        <c:axId val="461792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79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26C1B5-2E0F-4319-8ADB-5B09FAB6A03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B8486801-4CF6-4E89-96BA-C9A9E86A885F}">
      <dgm:prSet phldrT="[Text]"/>
      <dgm:spPr/>
      <dgm:t>
        <a:bodyPr/>
        <a:lstStyle/>
        <a:p>
          <a:r>
            <a:rPr lang="en-US" dirty="0"/>
            <a:t>June 2019</a:t>
          </a:r>
        </a:p>
        <a:p>
          <a:r>
            <a:rPr lang="en-US" dirty="0"/>
            <a:t>Draft EMP Released</a:t>
          </a:r>
        </a:p>
      </dgm:t>
    </dgm:pt>
    <dgm:pt modelId="{A43937A9-E445-4F59-BE95-DC0D76FED888}" type="parTrans" cxnId="{D449F80A-C2D7-4D2D-BF1A-E286A7C0670E}">
      <dgm:prSet/>
      <dgm:spPr/>
      <dgm:t>
        <a:bodyPr/>
        <a:lstStyle/>
        <a:p>
          <a:endParaRPr lang="en-US"/>
        </a:p>
      </dgm:t>
    </dgm:pt>
    <dgm:pt modelId="{4B4665DE-16CB-4D61-804C-D6D396740828}" type="sibTrans" cxnId="{D449F80A-C2D7-4D2D-BF1A-E286A7C0670E}">
      <dgm:prSet/>
      <dgm:spPr/>
      <dgm:t>
        <a:bodyPr/>
        <a:lstStyle/>
        <a:p>
          <a:endParaRPr lang="en-US"/>
        </a:p>
      </dgm:t>
    </dgm:pt>
    <dgm:pt modelId="{E2A5056E-98B6-463B-B520-D866DA72A42C}">
      <dgm:prSet phldrT="[Text]"/>
      <dgm:spPr/>
      <dgm:t>
        <a:bodyPr/>
        <a:lstStyle/>
        <a:p>
          <a:r>
            <a:rPr lang="en-US" dirty="0"/>
            <a:t>December 2019</a:t>
          </a:r>
        </a:p>
        <a:p>
          <a:r>
            <a:rPr lang="en-US" dirty="0"/>
            <a:t>Final EMP</a:t>
          </a:r>
        </a:p>
      </dgm:t>
    </dgm:pt>
    <dgm:pt modelId="{1C273813-D348-4EB5-BBDD-8051A20F3450}" type="parTrans" cxnId="{E1428773-5019-4E09-9DD2-3E521B56DB63}">
      <dgm:prSet/>
      <dgm:spPr/>
      <dgm:t>
        <a:bodyPr/>
        <a:lstStyle/>
        <a:p>
          <a:endParaRPr lang="en-US"/>
        </a:p>
      </dgm:t>
    </dgm:pt>
    <dgm:pt modelId="{3C94DF3B-7AFC-429E-BA6E-4F683B11039D}" type="sibTrans" cxnId="{E1428773-5019-4E09-9DD2-3E521B56DB63}">
      <dgm:prSet/>
      <dgm:spPr/>
      <dgm:t>
        <a:bodyPr/>
        <a:lstStyle/>
        <a:p>
          <a:endParaRPr lang="en-US"/>
        </a:p>
      </dgm:t>
    </dgm:pt>
    <dgm:pt modelId="{AE643F62-F549-4E90-98EC-92BACDB6361C}">
      <dgm:prSet phldrT="[Text]"/>
      <dgm:spPr/>
      <dgm:t>
        <a:bodyPr/>
        <a:lstStyle/>
        <a:p>
          <a:r>
            <a:rPr lang="en-US" dirty="0"/>
            <a:t>June 2020</a:t>
          </a:r>
        </a:p>
        <a:p>
          <a:r>
            <a:rPr lang="en-US" dirty="0"/>
            <a:t>Final GWRA Recommendation Report </a:t>
          </a:r>
        </a:p>
      </dgm:t>
    </dgm:pt>
    <dgm:pt modelId="{810DBB0B-E850-4754-86A9-408D48150883}" type="parTrans" cxnId="{B8814042-33B5-4DA9-B6A2-1CCA2ED49281}">
      <dgm:prSet/>
      <dgm:spPr/>
      <dgm:t>
        <a:bodyPr/>
        <a:lstStyle/>
        <a:p>
          <a:endParaRPr lang="en-US"/>
        </a:p>
      </dgm:t>
    </dgm:pt>
    <dgm:pt modelId="{8F0E5D06-4254-402D-B0C6-75D3A799816A}" type="sibTrans" cxnId="{B8814042-33B5-4DA9-B6A2-1CCA2ED49281}">
      <dgm:prSet/>
      <dgm:spPr/>
      <dgm:t>
        <a:bodyPr/>
        <a:lstStyle/>
        <a:p>
          <a:endParaRPr lang="en-US"/>
        </a:p>
      </dgm:t>
    </dgm:pt>
    <dgm:pt modelId="{5AD0DC76-57B6-4652-93BB-0E437812D5F8}" type="pres">
      <dgm:prSet presAssocID="{9726C1B5-2E0F-4319-8ADB-5B09FAB6A035}" presName="Name0" presStyleCnt="0">
        <dgm:presLayoutVars>
          <dgm:dir/>
          <dgm:resizeHandles val="exact"/>
        </dgm:presLayoutVars>
      </dgm:prSet>
      <dgm:spPr/>
    </dgm:pt>
    <dgm:pt modelId="{C18461D6-FF17-45F9-91ED-D9701C06B52A}" type="pres">
      <dgm:prSet presAssocID="{9726C1B5-2E0F-4319-8ADB-5B09FAB6A035}" presName="arrow" presStyleLbl="bgShp" presStyleIdx="0" presStyleCnt="1"/>
      <dgm:spPr/>
    </dgm:pt>
    <dgm:pt modelId="{D4BE763C-12D0-4B19-BCD0-9B45F745637D}" type="pres">
      <dgm:prSet presAssocID="{9726C1B5-2E0F-4319-8ADB-5B09FAB6A035}" presName="points" presStyleCnt="0"/>
      <dgm:spPr/>
    </dgm:pt>
    <dgm:pt modelId="{AA0A7C60-3503-46F2-ADFE-168FC16ABC8F}" type="pres">
      <dgm:prSet presAssocID="{B8486801-4CF6-4E89-96BA-C9A9E86A885F}" presName="compositeA" presStyleCnt="0"/>
      <dgm:spPr/>
    </dgm:pt>
    <dgm:pt modelId="{48047AE2-2956-4092-90CF-A1519F0BD808}" type="pres">
      <dgm:prSet presAssocID="{B8486801-4CF6-4E89-96BA-C9A9E86A885F}" presName="textA" presStyleLbl="revTx" presStyleIdx="0" presStyleCnt="3">
        <dgm:presLayoutVars>
          <dgm:bulletEnabled val="1"/>
        </dgm:presLayoutVars>
      </dgm:prSet>
      <dgm:spPr/>
    </dgm:pt>
    <dgm:pt modelId="{ADA32105-E1F2-4CBA-8C0A-9B6DB07C0F4F}" type="pres">
      <dgm:prSet presAssocID="{B8486801-4CF6-4E89-96BA-C9A9E86A885F}" presName="circleA" presStyleLbl="node1" presStyleIdx="0" presStyleCnt="3"/>
      <dgm:spPr/>
    </dgm:pt>
    <dgm:pt modelId="{9D10DB6C-3FCE-4D1E-BF48-25B445F2BC83}" type="pres">
      <dgm:prSet presAssocID="{B8486801-4CF6-4E89-96BA-C9A9E86A885F}" presName="spaceA" presStyleCnt="0"/>
      <dgm:spPr/>
    </dgm:pt>
    <dgm:pt modelId="{055422A8-A9C4-4616-913B-3DA1576063F7}" type="pres">
      <dgm:prSet presAssocID="{4B4665DE-16CB-4D61-804C-D6D396740828}" presName="space" presStyleCnt="0"/>
      <dgm:spPr/>
    </dgm:pt>
    <dgm:pt modelId="{63F39AD7-8916-4107-9DA6-C0BB9F4509E1}" type="pres">
      <dgm:prSet presAssocID="{E2A5056E-98B6-463B-B520-D866DA72A42C}" presName="compositeB" presStyleCnt="0"/>
      <dgm:spPr/>
    </dgm:pt>
    <dgm:pt modelId="{D00EE9A2-1CB4-4B88-A71C-3628B73E9092}" type="pres">
      <dgm:prSet presAssocID="{E2A5056E-98B6-463B-B520-D866DA72A42C}" presName="textB" presStyleLbl="revTx" presStyleIdx="1" presStyleCnt="3">
        <dgm:presLayoutVars>
          <dgm:bulletEnabled val="1"/>
        </dgm:presLayoutVars>
      </dgm:prSet>
      <dgm:spPr/>
    </dgm:pt>
    <dgm:pt modelId="{7383D7F3-4B29-4922-BE09-057075924E32}" type="pres">
      <dgm:prSet presAssocID="{E2A5056E-98B6-463B-B520-D866DA72A42C}" presName="circleB" presStyleLbl="node1" presStyleIdx="1" presStyleCnt="3"/>
      <dgm:spPr/>
    </dgm:pt>
    <dgm:pt modelId="{969FE15D-AA18-49C9-8CD1-1BD43C2D31AB}" type="pres">
      <dgm:prSet presAssocID="{E2A5056E-98B6-463B-B520-D866DA72A42C}" presName="spaceB" presStyleCnt="0"/>
      <dgm:spPr/>
    </dgm:pt>
    <dgm:pt modelId="{34BFD7A8-EF7C-47A5-A51B-6DB99B213FC2}" type="pres">
      <dgm:prSet presAssocID="{3C94DF3B-7AFC-429E-BA6E-4F683B11039D}" presName="space" presStyleCnt="0"/>
      <dgm:spPr/>
    </dgm:pt>
    <dgm:pt modelId="{249B001C-AFED-47C0-BCC3-3E434DEA8CAF}" type="pres">
      <dgm:prSet presAssocID="{AE643F62-F549-4E90-98EC-92BACDB6361C}" presName="compositeA" presStyleCnt="0"/>
      <dgm:spPr/>
    </dgm:pt>
    <dgm:pt modelId="{CEA24842-7461-4556-ABF0-7BFA6A0DBE18}" type="pres">
      <dgm:prSet presAssocID="{AE643F62-F549-4E90-98EC-92BACDB6361C}" presName="textA" presStyleLbl="revTx" presStyleIdx="2" presStyleCnt="3">
        <dgm:presLayoutVars>
          <dgm:bulletEnabled val="1"/>
        </dgm:presLayoutVars>
      </dgm:prSet>
      <dgm:spPr/>
    </dgm:pt>
    <dgm:pt modelId="{9173D66D-7365-4326-B78F-A107034357B6}" type="pres">
      <dgm:prSet presAssocID="{AE643F62-F549-4E90-98EC-92BACDB6361C}" presName="circleA" presStyleLbl="node1" presStyleIdx="2" presStyleCnt="3"/>
      <dgm:spPr/>
    </dgm:pt>
    <dgm:pt modelId="{20FA9EBD-4A29-4BF4-B9B1-69BFD82959FA}" type="pres">
      <dgm:prSet presAssocID="{AE643F62-F549-4E90-98EC-92BACDB6361C}" presName="spaceA" presStyleCnt="0"/>
      <dgm:spPr/>
    </dgm:pt>
  </dgm:ptLst>
  <dgm:cxnLst>
    <dgm:cxn modelId="{D449F80A-C2D7-4D2D-BF1A-E286A7C0670E}" srcId="{9726C1B5-2E0F-4319-8ADB-5B09FAB6A035}" destId="{B8486801-4CF6-4E89-96BA-C9A9E86A885F}" srcOrd="0" destOrd="0" parTransId="{A43937A9-E445-4F59-BE95-DC0D76FED888}" sibTransId="{4B4665DE-16CB-4D61-804C-D6D396740828}"/>
    <dgm:cxn modelId="{B8814042-33B5-4DA9-B6A2-1CCA2ED49281}" srcId="{9726C1B5-2E0F-4319-8ADB-5B09FAB6A035}" destId="{AE643F62-F549-4E90-98EC-92BACDB6361C}" srcOrd="2" destOrd="0" parTransId="{810DBB0B-E850-4754-86A9-408D48150883}" sibTransId="{8F0E5D06-4254-402D-B0C6-75D3A799816A}"/>
    <dgm:cxn modelId="{5F83326A-0D69-4768-BAD1-4C9F22AEAAAD}" type="presOf" srcId="{E2A5056E-98B6-463B-B520-D866DA72A42C}" destId="{D00EE9A2-1CB4-4B88-A71C-3628B73E9092}" srcOrd="0" destOrd="0" presId="urn:microsoft.com/office/officeart/2005/8/layout/hProcess11"/>
    <dgm:cxn modelId="{778B184B-6F01-45A4-BC56-A61FEE02FD8B}" type="presOf" srcId="{9726C1B5-2E0F-4319-8ADB-5B09FAB6A035}" destId="{5AD0DC76-57B6-4652-93BB-0E437812D5F8}" srcOrd="0" destOrd="0" presId="urn:microsoft.com/office/officeart/2005/8/layout/hProcess11"/>
    <dgm:cxn modelId="{E1428773-5019-4E09-9DD2-3E521B56DB63}" srcId="{9726C1B5-2E0F-4319-8ADB-5B09FAB6A035}" destId="{E2A5056E-98B6-463B-B520-D866DA72A42C}" srcOrd="1" destOrd="0" parTransId="{1C273813-D348-4EB5-BBDD-8051A20F3450}" sibTransId="{3C94DF3B-7AFC-429E-BA6E-4F683B11039D}"/>
    <dgm:cxn modelId="{08231D8A-9829-4018-BF75-9B6BF78BE168}" type="presOf" srcId="{AE643F62-F549-4E90-98EC-92BACDB6361C}" destId="{CEA24842-7461-4556-ABF0-7BFA6A0DBE18}" srcOrd="0" destOrd="0" presId="urn:microsoft.com/office/officeart/2005/8/layout/hProcess11"/>
    <dgm:cxn modelId="{B950F6AC-9F50-4A34-9A94-F4648915057A}" type="presOf" srcId="{B8486801-4CF6-4E89-96BA-C9A9E86A885F}" destId="{48047AE2-2956-4092-90CF-A1519F0BD808}" srcOrd="0" destOrd="0" presId="urn:microsoft.com/office/officeart/2005/8/layout/hProcess11"/>
    <dgm:cxn modelId="{3A62DEAA-70D7-4ED5-969D-DC2309493353}" type="presParOf" srcId="{5AD0DC76-57B6-4652-93BB-0E437812D5F8}" destId="{C18461D6-FF17-45F9-91ED-D9701C06B52A}" srcOrd="0" destOrd="0" presId="urn:microsoft.com/office/officeart/2005/8/layout/hProcess11"/>
    <dgm:cxn modelId="{51FD394F-C563-42DD-A36E-F6F059F045A2}" type="presParOf" srcId="{5AD0DC76-57B6-4652-93BB-0E437812D5F8}" destId="{D4BE763C-12D0-4B19-BCD0-9B45F745637D}" srcOrd="1" destOrd="0" presId="urn:microsoft.com/office/officeart/2005/8/layout/hProcess11"/>
    <dgm:cxn modelId="{F15249DC-CDBE-434A-AE42-CA9A1EEB3425}" type="presParOf" srcId="{D4BE763C-12D0-4B19-BCD0-9B45F745637D}" destId="{AA0A7C60-3503-46F2-ADFE-168FC16ABC8F}" srcOrd="0" destOrd="0" presId="urn:microsoft.com/office/officeart/2005/8/layout/hProcess11"/>
    <dgm:cxn modelId="{416DD0DE-5760-4A99-B412-5D96FE2C4C70}" type="presParOf" srcId="{AA0A7C60-3503-46F2-ADFE-168FC16ABC8F}" destId="{48047AE2-2956-4092-90CF-A1519F0BD808}" srcOrd="0" destOrd="0" presId="urn:microsoft.com/office/officeart/2005/8/layout/hProcess11"/>
    <dgm:cxn modelId="{74684400-252A-445D-BC00-115B0D992BDE}" type="presParOf" srcId="{AA0A7C60-3503-46F2-ADFE-168FC16ABC8F}" destId="{ADA32105-E1F2-4CBA-8C0A-9B6DB07C0F4F}" srcOrd="1" destOrd="0" presId="urn:microsoft.com/office/officeart/2005/8/layout/hProcess11"/>
    <dgm:cxn modelId="{C16F7A92-CD51-45C1-A4F8-286A723CF4F1}" type="presParOf" srcId="{AA0A7C60-3503-46F2-ADFE-168FC16ABC8F}" destId="{9D10DB6C-3FCE-4D1E-BF48-25B445F2BC83}" srcOrd="2" destOrd="0" presId="urn:microsoft.com/office/officeart/2005/8/layout/hProcess11"/>
    <dgm:cxn modelId="{7A4CDD10-2EF8-4763-9B65-EEC6735DDCC1}" type="presParOf" srcId="{D4BE763C-12D0-4B19-BCD0-9B45F745637D}" destId="{055422A8-A9C4-4616-913B-3DA1576063F7}" srcOrd="1" destOrd="0" presId="urn:microsoft.com/office/officeart/2005/8/layout/hProcess11"/>
    <dgm:cxn modelId="{CF52F5FA-022E-4AB7-8C5E-F5DDF9B031D1}" type="presParOf" srcId="{D4BE763C-12D0-4B19-BCD0-9B45F745637D}" destId="{63F39AD7-8916-4107-9DA6-C0BB9F4509E1}" srcOrd="2" destOrd="0" presId="urn:microsoft.com/office/officeart/2005/8/layout/hProcess11"/>
    <dgm:cxn modelId="{34ACC94F-BD0E-42E9-B6CB-CF9CFA2C0D68}" type="presParOf" srcId="{63F39AD7-8916-4107-9DA6-C0BB9F4509E1}" destId="{D00EE9A2-1CB4-4B88-A71C-3628B73E9092}" srcOrd="0" destOrd="0" presId="urn:microsoft.com/office/officeart/2005/8/layout/hProcess11"/>
    <dgm:cxn modelId="{9FC5AA9F-21C0-43B3-A668-941AF999F2CD}" type="presParOf" srcId="{63F39AD7-8916-4107-9DA6-C0BB9F4509E1}" destId="{7383D7F3-4B29-4922-BE09-057075924E32}" srcOrd="1" destOrd="0" presId="urn:microsoft.com/office/officeart/2005/8/layout/hProcess11"/>
    <dgm:cxn modelId="{E4656142-EA63-492C-A5D3-523FCD53F05C}" type="presParOf" srcId="{63F39AD7-8916-4107-9DA6-C0BB9F4509E1}" destId="{969FE15D-AA18-49C9-8CD1-1BD43C2D31AB}" srcOrd="2" destOrd="0" presId="urn:microsoft.com/office/officeart/2005/8/layout/hProcess11"/>
    <dgm:cxn modelId="{B9056885-ED94-4692-B862-75AE04205226}" type="presParOf" srcId="{D4BE763C-12D0-4B19-BCD0-9B45F745637D}" destId="{34BFD7A8-EF7C-47A5-A51B-6DB99B213FC2}" srcOrd="3" destOrd="0" presId="urn:microsoft.com/office/officeart/2005/8/layout/hProcess11"/>
    <dgm:cxn modelId="{E0726575-4823-4480-9639-3F788ACA8E91}" type="presParOf" srcId="{D4BE763C-12D0-4B19-BCD0-9B45F745637D}" destId="{249B001C-AFED-47C0-BCC3-3E434DEA8CAF}" srcOrd="4" destOrd="0" presId="urn:microsoft.com/office/officeart/2005/8/layout/hProcess11"/>
    <dgm:cxn modelId="{A044E135-207D-4A1B-87B4-313378708AD2}" type="presParOf" srcId="{249B001C-AFED-47C0-BCC3-3E434DEA8CAF}" destId="{CEA24842-7461-4556-ABF0-7BFA6A0DBE18}" srcOrd="0" destOrd="0" presId="urn:microsoft.com/office/officeart/2005/8/layout/hProcess11"/>
    <dgm:cxn modelId="{7521FFF4-607E-47CB-9E65-8AFB615FD4B0}" type="presParOf" srcId="{249B001C-AFED-47C0-BCC3-3E434DEA8CAF}" destId="{9173D66D-7365-4326-B78F-A107034357B6}" srcOrd="1" destOrd="0" presId="urn:microsoft.com/office/officeart/2005/8/layout/hProcess11"/>
    <dgm:cxn modelId="{ADB94A34-B8D6-4D36-B158-28266A269CF5}" type="presParOf" srcId="{249B001C-AFED-47C0-BCC3-3E434DEA8CAF}" destId="{20FA9EBD-4A29-4BF4-B9B1-69BFD82959F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461D6-FF17-45F9-91ED-D9701C06B52A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47AE2-2956-4092-90CF-A1519F0BD808}">
      <dsp:nvSpPr>
        <dsp:cNvPr id="0" name=""/>
        <dsp:cNvSpPr/>
      </dsp:nvSpPr>
      <dsp:spPr>
        <a:xfrm>
          <a:off x="4621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June 2019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Draft EMP Released</a:t>
          </a:r>
        </a:p>
      </dsp:txBody>
      <dsp:txXfrm>
        <a:off x="4621" y="0"/>
        <a:ext cx="3049934" cy="1740535"/>
      </dsp:txXfrm>
    </dsp:sp>
    <dsp:sp modelId="{ADA32105-E1F2-4CBA-8C0A-9B6DB07C0F4F}">
      <dsp:nvSpPr>
        <dsp:cNvPr id="0" name=""/>
        <dsp:cNvSpPr/>
      </dsp:nvSpPr>
      <dsp:spPr>
        <a:xfrm>
          <a:off x="1312021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EE9A2-1CB4-4B88-A71C-3628B73E9092}">
      <dsp:nvSpPr>
        <dsp:cNvPr id="0" name=""/>
        <dsp:cNvSpPr/>
      </dsp:nvSpPr>
      <dsp:spPr>
        <a:xfrm>
          <a:off x="3207052" y="2610802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December 2019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Final EMP</a:t>
          </a:r>
        </a:p>
      </dsp:txBody>
      <dsp:txXfrm>
        <a:off x="3207052" y="2610802"/>
        <a:ext cx="3049934" cy="1740535"/>
      </dsp:txXfrm>
    </dsp:sp>
    <dsp:sp modelId="{7383D7F3-4B29-4922-BE09-057075924E32}">
      <dsp:nvSpPr>
        <dsp:cNvPr id="0" name=""/>
        <dsp:cNvSpPr/>
      </dsp:nvSpPr>
      <dsp:spPr>
        <a:xfrm>
          <a:off x="451445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24842-7461-4556-ABF0-7BFA6A0DBE18}">
      <dsp:nvSpPr>
        <dsp:cNvPr id="0" name=""/>
        <dsp:cNvSpPr/>
      </dsp:nvSpPr>
      <dsp:spPr>
        <a:xfrm>
          <a:off x="6409484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June 2020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Final GWRA Recommendation Report </a:t>
          </a:r>
        </a:p>
      </dsp:txBody>
      <dsp:txXfrm>
        <a:off x="6409484" y="0"/>
        <a:ext cx="3049934" cy="1740535"/>
      </dsp:txXfrm>
    </dsp:sp>
    <dsp:sp modelId="{9173D66D-7365-4326-B78F-A107034357B6}">
      <dsp:nvSpPr>
        <dsp:cNvPr id="0" name=""/>
        <dsp:cNvSpPr/>
      </dsp:nvSpPr>
      <dsp:spPr>
        <a:xfrm>
          <a:off x="7716884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0.86185</cdr:x>
      <cdr:y>0.21469</cdr:y>
    </cdr:from>
    <cdr:to>
      <cdr:x>1</cdr:x>
      <cdr:y>0.29612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61D7E6B-3114-492B-8C0B-B1169A9023F8}"/>
            </a:ext>
          </a:extLst>
        </cdr:cNvPr>
        <cdr:cNvSpPr txBox="1"/>
      </cdr:nvSpPr>
      <cdr:spPr>
        <a:xfrm xmlns:a="http://schemas.openxmlformats.org/drawingml/2006/main">
          <a:off x="5037698" y="1339403"/>
          <a:ext cx="807516" cy="508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Waste, 5.3</a:t>
          </a:r>
        </a:p>
      </cdr:txBody>
    </cdr:sp>
  </cdr:relSizeAnchor>
  <cdr:relSizeAnchor xmlns:cdr="http://schemas.openxmlformats.org/drawingml/2006/chartDrawing">
    <cdr:from>
      <cdr:x>0.81935</cdr:x>
      <cdr:y>0.31209</cdr:y>
    </cdr:from>
    <cdr:to>
      <cdr:x>0.98564</cdr:x>
      <cdr:y>0.41812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6FE544C-2662-41D6-BA97-042E9CFBDCA3}"/>
            </a:ext>
          </a:extLst>
        </cdr:cNvPr>
        <cdr:cNvSpPr txBox="1"/>
      </cdr:nvSpPr>
      <cdr:spPr>
        <a:xfrm xmlns:a="http://schemas.openxmlformats.org/drawingml/2006/main">
          <a:off x="4789279" y="1947047"/>
          <a:ext cx="972001" cy="661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Halogenated Gases, 5.0</a:t>
          </a:r>
        </a:p>
      </cdr:txBody>
    </cdr:sp>
  </cdr:relSizeAnchor>
  <cdr:relSizeAnchor xmlns:cdr="http://schemas.openxmlformats.org/drawingml/2006/chartDrawing">
    <cdr:from>
      <cdr:x>0.44518</cdr:x>
      <cdr:y>0.41815</cdr:y>
    </cdr:from>
    <cdr:to>
      <cdr:x>0.66028</cdr:x>
      <cdr:y>0.56489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F33E777-6D77-4799-B09D-767CDF86A8B6}"/>
            </a:ext>
          </a:extLst>
        </cdr:cNvPr>
        <cdr:cNvSpPr txBox="1"/>
      </cdr:nvSpPr>
      <cdr:spPr>
        <a:xfrm xmlns:a="http://schemas.openxmlformats.org/drawingml/2006/main">
          <a:off x="2546350" y="1565275"/>
          <a:ext cx="1230314" cy="549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Natural Gas Transmission &amp; Distribution, 2.5</a:t>
          </a:r>
        </a:p>
      </cdr:txBody>
    </cdr:sp>
  </cdr:relSizeAnchor>
  <cdr:relSizeAnchor xmlns:cdr="http://schemas.openxmlformats.org/drawingml/2006/chartDrawing">
    <cdr:from>
      <cdr:x>0.18896</cdr:x>
      <cdr:y>0.53975</cdr:y>
    </cdr:from>
    <cdr:to>
      <cdr:x>0.40406</cdr:x>
      <cdr:y>0.61779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3D8F6D7-56C2-4C9F-8B65-7C21DF2766BF}"/>
            </a:ext>
          </a:extLst>
        </cdr:cNvPr>
        <cdr:cNvSpPr txBox="1"/>
      </cdr:nvSpPr>
      <cdr:spPr>
        <a:xfrm xmlns:a="http://schemas.openxmlformats.org/drawingml/2006/main">
          <a:off x="1104512" y="3367383"/>
          <a:ext cx="1257306" cy="486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Land Clearing,</a:t>
          </a:r>
          <a:r>
            <a:rPr lang="en-US" sz="1100" baseline="0"/>
            <a:t> 1.0</a:t>
          </a:r>
          <a:endParaRPr lang="en-US" sz="1100"/>
        </a:p>
      </cdr:txBody>
    </cdr:sp>
  </cdr:relSizeAnchor>
  <cdr:relSizeAnchor xmlns:cdr="http://schemas.openxmlformats.org/drawingml/2006/chartDrawing">
    <cdr:from>
      <cdr:x>0.08931</cdr:x>
      <cdr:y>0.6527</cdr:y>
    </cdr:from>
    <cdr:to>
      <cdr:x>0.3044</cdr:x>
      <cdr:y>0.73073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D482E563-B74C-4831-80D6-B11B8752B403}"/>
            </a:ext>
          </a:extLst>
        </cdr:cNvPr>
        <cdr:cNvSpPr txBox="1"/>
      </cdr:nvSpPr>
      <cdr:spPr>
        <a:xfrm xmlns:a="http://schemas.openxmlformats.org/drawingml/2006/main">
          <a:off x="522031" y="4072005"/>
          <a:ext cx="1257247" cy="486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Agriculture,</a:t>
          </a:r>
          <a:r>
            <a:rPr lang="en-US" sz="1100" baseline="0" dirty="0"/>
            <a:t> 0.4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0.0827</cdr:x>
      <cdr:y>0.74988</cdr:y>
    </cdr:from>
    <cdr:to>
      <cdr:x>0.31612</cdr:x>
      <cdr:y>0.82791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19822DC-81E8-4B9D-905F-D8E44584DDAA}"/>
            </a:ext>
          </a:extLst>
        </cdr:cNvPr>
        <cdr:cNvSpPr txBox="1"/>
      </cdr:nvSpPr>
      <cdr:spPr>
        <a:xfrm xmlns:a="http://schemas.openxmlformats.org/drawingml/2006/main">
          <a:off x="483402" y="4678294"/>
          <a:ext cx="1364390" cy="486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Industrial non-Fuel, 0.3</a:t>
          </a:r>
        </a:p>
      </cdr:txBody>
    </cdr:sp>
  </cdr:relSizeAnchor>
  <cdr:relSizeAnchor xmlns:cdr="http://schemas.openxmlformats.org/drawingml/2006/chartDrawing">
    <cdr:from>
      <cdr:x>0.05194</cdr:x>
      <cdr:y>0.87878</cdr:y>
    </cdr:from>
    <cdr:to>
      <cdr:x>0.28536</cdr:x>
      <cdr:y>0.95681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23072B71-913A-445C-BB54-8A4C310A8B8D}"/>
            </a:ext>
          </a:extLst>
        </cdr:cNvPr>
        <cdr:cNvSpPr txBox="1"/>
      </cdr:nvSpPr>
      <cdr:spPr>
        <a:xfrm xmlns:a="http://schemas.openxmlformats.org/drawingml/2006/main">
          <a:off x="303605" y="5482492"/>
          <a:ext cx="1364390" cy="486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SF</a:t>
          </a:r>
          <a:r>
            <a:rPr lang="en-US" sz="1100" baseline="-25000" dirty="0"/>
            <a:t>6</a:t>
          </a:r>
          <a:r>
            <a:rPr lang="en-US" sz="1100" dirty="0"/>
            <a:t>, 0.1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6F7F46-6CEA-497F-B480-CAC74DA27FE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AE92D6-6EE4-4DAB-99E9-26234C310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4FA5F-A736-4EF0-A970-A098C0878C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88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will transition us to talk about the conceptual model for emissions analysis</a:t>
            </a:r>
          </a:p>
          <a:p>
            <a:endParaRPr lang="en-US" dirty="0"/>
          </a:p>
          <a:p>
            <a:r>
              <a:rPr lang="en-US" dirty="0"/>
              <a:t>This is the GHG inventory and the breakdown of emissions. Transportation and electric sectors are the biggest contributors. We will also consider non-energy sources and carbon sinks in our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EC062-3520-4AA2-858D-DE26F5D708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0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9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we receive these revenues what will we do with the cash money</a:t>
            </a:r>
          </a:p>
        </p:txBody>
      </p:sp>
    </p:spTree>
    <p:extLst>
      <p:ext uri="{BB962C8B-B14F-4D97-AF65-F5344CB8AC3E}">
        <p14:creationId xmlns:p14="http://schemas.microsoft.com/office/powerpoint/2010/main" val="327558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46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the current clearing price holds constant, New Jersey’s best estimate for auction proceeds collected in 2020 is $80 million.</a:t>
            </a:r>
            <a:endParaRPr lang="en-US" dirty="0"/>
          </a:p>
          <a:p>
            <a:endParaRPr lang="en-US" dirty="0"/>
          </a:p>
          <a:p>
            <a:r>
              <a:rPr lang="en-US" dirty="0"/>
              <a:t>-Projection out to 2030</a:t>
            </a:r>
          </a:p>
          <a:p>
            <a:endParaRPr lang="en-US" dirty="0"/>
          </a:p>
          <a:p>
            <a:r>
              <a:rPr lang="en-US" dirty="0"/>
              <a:t>-Anticipating decrease in funding over time, less money over time because emissions will fall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4FA5F-A736-4EF0-A970-A098C0878C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68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4FA5F-A736-4EF0-A970-A098C0878C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38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4FA5F-A736-4EF0-A970-A098C0878C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84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4FA5F-A736-4EF0-A970-A098C0878C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0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6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A1EA-2E99-4248-AC20-205D02526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7940E-36F4-4AE8-BF42-416F0BBAC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FBE8F-1ADC-43EB-90E0-9E625CD4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6DC7-9E45-4536-A487-BF1D14B7724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E82C4-E001-4C5B-B5D6-81CB0012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EF38D-AFE8-4C56-B653-64B80B6A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207-DF6F-4386-A788-8E3E8333B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1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4AEB-6D99-4DD4-9452-47CB06AF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D16A5-5CAE-4E34-BCF7-5F4C11F6F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F37C9-79D1-4B3C-9CD2-3782CEAB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6DC7-9E45-4536-A487-BF1D14B7724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43BCF-B686-40DC-814C-A3FA83BE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0FDD6-FE43-4DA9-BC26-50185D27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207-DF6F-4386-A788-8E3E8333B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3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DB9E6F-DFAC-42DD-AD99-76A68B07D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32BFA-5B9A-4AAA-9198-B6496401E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60711-EBA3-4B44-9479-5D3A0B4A7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6DC7-9E45-4536-A487-BF1D14B7724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47A3C-E8E5-4926-848A-ED28695CC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2F82C-7D21-4B71-A766-ADB20C78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207-DF6F-4386-A788-8E3E8333B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84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69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996D4-04FF-4FB4-A309-530B30D3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DAE0C-2D74-42E5-946B-DDF20315A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A7236-D44E-4F2B-9369-391B9B10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6DC7-9E45-4536-A487-BF1D14B7724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FF5B5-04B2-4258-BC88-231CDD58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0F3F4-F590-4017-8F4F-12A6C540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207-DF6F-4386-A788-8E3E8333B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8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73B49-2C92-47DA-AE0B-C79CFA56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6BA11-7F99-48B8-8AE2-B986C9F83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98524-21B7-4896-9177-908FFFD86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6DC7-9E45-4536-A487-BF1D14B7724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E7408-D134-43F8-ABEA-E4BBC31C9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C6339-8E3E-411B-A048-49D18007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207-DF6F-4386-A788-8E3E8333B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1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663A-799B-42DF-8E05-6EFADC77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16508-706A-4ECB-8106-CD482BE57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CADA1-3FFE-4A02-BFE3-CD6511D07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F438B-7429-49E8-80D9-37A8106F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6DC7-9E45-4536-A487-BF1D14B7724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EFA5B-4700-4C39-917E-A165AB905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7B876-4B2C-4405-B09F-528EF807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207-DF6F-4386-A788-8E3E8333B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9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074CB-DE75-4401-BC56-8E4E6C1EB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A7402-E9E1-4D25-918C-8556C37C4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53409-55A1-4E73-AAA8-68650B84B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B771D-DF67-4D11-87EA-842B1BA54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AE52AF-81D4-426F-A03F-42DCBF623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B59CEF-A662-4A11-98C9-01517BA3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6DC7-9E45-4536-A487-BF1D14B7724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4E0394-F380-423E-83D2-2FD6CF56A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A016FE-8436-4098-95E8-D05EE708F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207-DF6F-4386-A788-8E3E8333B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F1DF-4A32-4D22-89C7-D6A114DFC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38C19-89A3-4F7C-8463-E907B9AE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6DC7-9E45-4536-A487-BF1D14B7724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E92A4-1C6F-47D2-97CA-52BC224C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AA33F-08E5-4581-B0D7-17597296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207-DF6F-4386-A788-8E3E8333B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3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64896F-48F9-41CA-87A5-67B46DFD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6DC7-9E45-4536-A487-BF1D14B7724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1C9D4-A2F5-4184-9B60-FB8908AD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2A3C2-BDC8-40BE-8E09-C7ECBB2A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207-DF6F-4386-A788-8E3E8333B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8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7438-79E9-4DF2-977B-5DDB9C433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9576-7AD1-4AFF-BC13-B46CB141A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DBEF5-650F-4241-AB5D-2EF17D9F1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EC970-B0B4-4170-AE89-D8FA704DF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6DC7-9E45-4536-A487-BF1D14B7724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C69FB-AA9A-45DD-AA0C-B420C842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782E1-38CD-431F-AC94-F5958916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207-DF6F-4386-A788-8E3E8333B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9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52522-BCB8-4EE9-B1A6-B1F722CD1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58D19E-E356-4019-AD24-E802D1B5C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6B451-711F-4910-96AF-2AF47DF95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E9933-BEFF-4D1B-A252-B951EDB77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6DC7-9E45-4536-A487-BF1D14B7724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F27B7-C42D-4E8E-A29F-32F616C5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2562A-3660-46E7-9500-8C3B1148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207-DF6F-4386-A788-8E3E8333B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99D29-ABDB-41D4-8173-A016092F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81F3B-EEFF-4D5A-A6DF-C74246585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52F7C-94C1-4A5D-BE64-1E50FE02A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66DC7-9E45-4536-A487-BF1D14B7724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83C9C-3D0A-4554-9FFE-02079F8F7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649F5-7B27-4DCD-AE4D-7CB393B69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1207-DF6F-4386-A788-8E3E8333B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ADBA-C896-4C71-9A3A-CE9FC92E24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Air and Waste Management Association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0F777-6089-43CE-88BE-A693BF5FCD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Assistant Commissioner Paul Baldauf</a:t>
            </a:r>
          </a:p>
          <a:p>
            <a:r>
              <a:rPr lang="en-US" dirty="0"/>
              <a:t>Air Quality, Energy and Sustainability</a:t>
            </a:r>
          </a:p>
          <a:p>
            <a:r>
              <a:rPr lang="en-US" dirty="0"/>
              <a:t>November 22, 2019</a:t>
            </a:r>
          </a:p>
        </p:txBody>
      </p:sp>
    </p:spTree>
    <p:extLst>
      <p:ext uri="{BB962C8B-B14F-4D97-AF65-F5344CB8AC3E}">
        <p14:creationId xmlns:p14="http://schemas.microsoft.com/office/powerpoint/2010/main" val="1755248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C2136B-952B-47ED-9FDF-A5BE23C79E4A}"/>
              </a:ext>
            </a:extLst>
          </p:cNvPr>
          <p:cNvSpPr txBox="1"/>
          <p:nvPr/>
        </p:nvSpPr>
        <p:spPr>
          <a:xfrm>
            <a:off x="161018" y="87113"/>
            <a:ext cx="9485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9065A"/>
                </a:solidFill>
              </a:rPr>
              <a:t>Timeline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5CBAD-195F-431A-99BC-B711A6BE7507}"/>
              </a:ext>
            </a:extLst>
          </p:cNvPr>
          <p:cNvSpPr txBox="1"/>
          <p:nvPr/>
        </p:nvSpPr>
        <p:spPr>
          <a:xfrm>
            <a:off x="11227323" y="103694"/>
            <a:ext cx="754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24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F5EAE4-D933-428A-B244-2E354DB0AADC}"/>
              </a:ext>
            </a:extLst>
          </p:cNvPr>
          <p:cNvGrpSpPr/>
          <p:nvPr/>
        </p:nvGrpSpPr>
        <p:grpSpPr>
          <a:xfrm>
            <a:off x="86064" y="1377517"/>
            <a:ext cx="12134742" cy="4353980"/>
            <a:chOff x="86064" y="1377517"/>
            <a:chExt cx="12134742" cy="435398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66775F2-5C54-40E0-9054-EE389352A370}"/>
                </a:ext>
              </a:extLst>
            </p:cNvPr>
            <p:cNvGrpSpPr/>
            <p:nvPr/>
          </p:nvGrpSpPr>
          <p:grpSpPr>
            <a:xfrm>
              <a:off x="86064" y="1377517"/>
              <a:ext cx="12134742" cy="4353980"/>
              <a:chOff x="86064" y="1377517"/>
              <a:chExt cx="12134742" cy="435398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A4DEFFFD-2D3E-4DE8-BA4C-EE62B12127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14"/>
              <a:stretch/>
            </p:blipFill>
            <p:spPr>
              <a:xfrm>
                <a:off x="86064" y="1377517"/>
                <a:ext cx="12134742" cy="4353980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DB76CC-2EB1-41EB-95D4-042885BB2909}"/>
                  </a:ext>
                </a:extLst>
              </p:cNvPr>
              <p:cNvSpPr/>
              <p:nvPr/>
            </p:nvSpPr>
            <p:spPr>
              <a:xfrm>
                <a:off x="3724275" y="2286000"/>
                <a:ext cx="495300" cy="2762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7EEA85-0EAB-415F-9497-569547418049}"/>
                  </a:ext>
                </a:extLst>
              </p:cNvPr>
              <p:cNvSpPr txBox="1"/>
              <p:nvPr/>
            </p:nvSpPr>
            <p:spPr>
              <a:xfrm rot="19528810">
                <a:off x="3520167" y="1889616"/>
                <a:ext cx="2003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285AC2"/>
                    </a:solidFill>
                  </a:rPr>
                  <a:t>November 25,  2019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B402CE-275B-40A8-A642-36B735A34AD9}"/>
                </a:ext>
              </a:extLst>
            </p:cNvPr>
            <p:cNvSpPr/>
            <p:nvPr/>
          </p:nvSpPr>
          <p:spPr>
            <a:xfrm>
              <a:off x="5434776" y="2263668"/>
              <a:ext cx="584200" cy="276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18DB8-5944-4477-AAD5-16215AFD906C}"/>
                </a:ext>
              </a:extLst>
            </p:cNvPr>
            <p:cNvSpPr/>
            <p:nvPr/>
          </p:nvSpPr>
          <p:spPr>
            <a:xfrm>
              <a:off x="4611781" y="2300288"/>
              <a:ext cx="584200" cy="276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F10B910-6DF8-4C3F-A4AF-7D0D7EC904A1}"/>
                </a:ext>
              </a:extLst>
            </p:cNvPr>
            <p:cNvSpPr txBox="1"/>
            <p:nvPr/>
          </p:nvSpPr>
          <p:spPr>
            <a:xfrm rot="19528810">
              <a:off x="4522584" y="1862815"/>
              <a:ext cx="2003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285AC2"/>
                  </a:solidFill>
                </a:rPr>
                <a:t>December 6,  2019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43C5C9-2049-4D85-A972-3D8DB2546D84}"/>
                </a:ext>
              </a:extLst>
            </p:cNvPr>
            <p:cNvSpPr txBox="1"/>
            <p:nvPr/>
          </p:nvSpPr>
          <p:spPr>
            <a:xfrm rot="19528810">
              <a:off x="5454823" y="1859639"/>
              <a:ext cx="2003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285AC2"/>
                  </a:solidFill>
                </a:rPr>
                <a:t>December 12, 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179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8EFBC5-5E18-4615-9966-93ED2C1CE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7" t="23866" r="21046" b="23826"/>
          <a:stretch/>
        </p:blipFill>
        <p:spPr>
          <a:xfrm>
            <a:off x="5834835" y="2852545"/>
            <a:ext cx="3521798" cy="31868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B15029-0BA7-4235-8764-DD5570107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815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</a:rPr>
              <a:t>Global Warming Response 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B36C1A-C994-48C3-80A9-B9A2E46E0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1463" y="1181601"/>
            <a:ext cx="5157787" cy="413033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N.J.S.A 26:2C-37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222E4-C828-4363-A53B-BC4A24DAD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26829"/>
            <a:ext cx="11352212" cy="1108074"/>
          </a:xfrm>
        </p:spPr>
        <p:txBody>
          <a:bodyPr>
            <a:noAutofit/>
          </a:bodyPr>
          <a:lstStyle/>
          <a:p>
            <a:r>
              <a:rPr lang="en-US" sz="2400" dirty="0"/>
              <a:t>Enacted July 6, 2007</a:t>
            </a:r>
          </a:p>
          <a:p>
            <a:r>
              <a:rPr lang="en-US" sz="2400" dirty="0"/>
              <a:t>Calls for 80% reduction in greenhouse gases from baseline year 2006 by 2050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7E0613-3361-43D0-8DE6-6EBDB7DAE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4249" y="2930606"/>
            <a:ext cx="5337104" cy="823912"/>
          </a:xfrm>
        </p:spPr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How can we achieve this goal?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EB59A-DD60-42C8-8D3A-767548741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4249" y="3673260"/>
            <a:ext cx="4644098" cy="223120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Regional Greenhouse Gas Initiative</a:t>
            </a:r>
          </a:p>
          <a:p>
            <a:r>
              <a:rPr lang="en-US" sz="2400" dirty="0"/>
              <a:t>Renewable Energy Portfolio</a:t>
            </a:r>
          </a:p>
          <a:p>
            <a:r>
              <a:rPr lang="en-US" sz="2400" dirty="0"/>
              <a:t>Offshore Wind</a:t>
            </a:r>
          </a:p>
          <a:p>
            <a:r>
              <a:rPr lang="en-US" sz="2400" dirty="0"/>
              <a:t>Electric Vehicles</a:t>
            </a:r>
          </a:p>
          <a:p>
            <a:r>
              <a:rPr lang="en-US" sz="2400" dirty="0"/>
              <a:t>Natural Carbon Sinks </a:t>
            </a:r>
          </a:p>
          <a:p>
            <a:r>
              <a:rPr lang="en-US" sz="2400" dirty="0"/>
              <a:t>Energy Efficiency</a:t>
            </a:r>
          </a:p>
          <a:p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7D983-7C9C-404D-89E3-61BE9896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0360"/>
            <a:ext cx="2743200" cy="365125"/>
          </a:xfrm>
        </p:spPr>
        <p:txBody>
          <a:bodyPr/>
          <a:lstStyle/>
          <a:p>
            <a:fld id="{DCCBA36D-1B0B-4B4E-B5F6-D72AE19806FD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136285" y="3563514"/>
            <a:ext cx="2628003" cy="2434480"/>
            <a:chOff x="9330299" y="3563514"/>
            <a:chExt cx="2628003" cy="2434480"/>
          </a:xfrm>
        </p:grpSpPr>
        <p:sp>
          <p:nvSpPr>
            <p:cNvPr id="15" name="Oval 14"/>
            <p:cNvSpPr/>
            <p:nvPr/>
          </p:nvSpPr>
          <p:spPr>
            <a:xfrm>
              <a:off x="9330299" y="3563514"/>
              <a:ext cx="2628003" cy="24344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9444942" y="3933978"/>
              <a:ext cx="2398716" cy="1746093"/>
              <a:chOff x="9418485" y="3933978"/>
              <a:chExt cx="2398716" cy="174609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700687" y="3933978"/>
                <a:ext cx="14815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accent1"/>
                    </a:solidFill>
                  </a:rPr>
                  <a:t>80</a:t>
                </a:r>
                <a:r>
                  <a:rPr lang="en-US" sz="4400" b="1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  <p:sp>
            <p:nvSpPr>
              <p:cNvPr id="11" name="Down Arrow 10"/>
              <p:cNvSpPr/>
              <p:nvPr/>
            </p:nvSpPr>
            <p:spPr>
              <a:xfrm>
                <a:off x="11058783" y="4180955"/>
                <a:ext cx="440940" cy="499942"/>
              </a:xfrm>
              <a:prstGeom prst="downArrow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500338" y="4756741"/>
                <a:ext cx="22576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rgbClr val="4472C4"/>
                    </a:solidFill>
                  </a:rPr>
                  <a:t>2050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418485" y="4657266"/>
                <a:ext cx="23987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4472C4"/>
                    </a:solidFill>
                  </a:rPr>
                  <a:t>from 2006 baseline by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857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887094"/>
          </a:xfrm>
          <a:custGeom>
            <a:avLst/>
            <a:gdLst/>
            <a:ahLst/>
            <a:cxnLst/>
            <a:rect l="l" t="t" r="r" b="b"/>
            <a:pathLst>
              <a:path w="12192000" h="887094">
                <a:moveTo>
                  <a:pt x="0" y="886967"/>
                </a:moveTo>
                <a:lnTo>
                  <a:pt x="12192000" y="886967"/>
                </a:lnTo>
                <a:lnTo>
                  <a:pt x="12192000" y="0"/>
                </a:lnTo>
                <a:lnTo>
                  <a:pt x="0" y="0"/>
                </a:lnTo>
                <a:lnTo>
                  <a:pt x="0" y="8869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60259" y="6228312"/>
            <a:ext cx="1089914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Calibri"/>
                <a:cs typeface="Calibri"/>
              </a:rPr>
              <a:t>*Estimated </a:t>
            </a:r>
            <a:r>
              <a:rPr sz="1100" i="1" spc="-5" dirty="0">
                <a:latin typeface="Calibri"/>
                <a:cs typeface="Calibri"/>
              </a:rPr>
              <a:t>emissions reductions based on fulfillment of Clean </a:t>
            </a:r>
            <a:r>
              <a:rPr sz="1100" i="1" dirty="0">
                <a:latin typeface="Calibri"/>
                <a:cs typeface="Calibri"/>
              </a:rPr>
              <a:t>Energy </a:t>
            </a:r>
            <a:r>
              <a:rPr sz="1100" i="1" spc="-5" dirty="0">
                <a:latin typeface="Calibri"/>
                <a:cs typeface="Calibri"/>
              </a:rPr>
              <a:t>Act Mandates that include </a:t>
            </a:r>
            <a:r>
              <a:rPr sz="1100" i="1" dirty="0">
                <a:latin typeface="Calibri"/>
                <a:cs typeface="Calibri"/>
              </a:rPr>
              <a:t>3500 MW </a:t>
            </a:r>
            <a:r>
              <a:rPr sz="1100" i="1" spc="-5" dirty="0">
                <a:latin typeface="Calibri"/>
                <a:cs typeface="Calibri"/>
              </a:rPr>
              <a:t>of Offshore Wind by </a:t>
            </a:r>
            <a:r>
              <a:rPr sz="1100" i="1" dirty="0">
                <a:latin typeface="Calibri"/>
                <a:cs typeface="Calibri"/>
              </a:rPr>
              <a:t>2030 </a:t>
            </a:r>
            <a:r>
              <a:rPr sz="1100" i="1" spc="-5" dirty="0">
                <a:latin typeface="Calibri"/>
                <a:cs typeface="Calibri"/>
              </a:rPr>
              <a:t>and annual savings of </a:t>
            </a:r>
            <a:r>
              <a:rPr sz="1100" i="1" dirty="0">
                <a:latin typeface="Calibri"/>
                <a:cs typeface="Calibri"/>
              </a:rPr>
              <a:t>2% </a:t>
            </a:r>
            <a:r>
              <a:rPr sz="1100" i="1" spc="-5" dirty="0">
                <a:latin typeface="Calibri"/>
                <a:cs typeface="Calibri"/>
              </a:rPr>
              <a:t>due </a:t>
            </a:r>
            <a:r>
              <a:rPr sz="1100" i="1" dirty="0">
                <a:latin typeface="Calibri"/>
                <a:cs typeface="Calibri"/>
              </a:rPr>
              <a:t>to </a:t>
            </a:r>
            <a:r>
              <a:rPr sz="1100" i="1" spc="-5" dirty="0">
                <a:latin typeface="Calibri"/>
                <a:cs typeface="Calibri"/>
              </a:rPr>
              <a:t>electrical </a:t>
            </a:r>
            <a:r>
              <a:rPr sz="1100" i="1" dirty="0">
                <a:latin typeface="Calibri"/>
                <a:cs typeface="Calibri"/>
              </a:rPr>
              <a:t>energy </a:t>
            </a:r>
            <a:r>
              <a:rPr sz="1100" i="1" spc="-5" dirty="0">
                <a:latin typeface="Calibri"/>
                <a:cs typeface="Calibri"/>
              </a:rPr>
              <a:t>efficiency  and </a:t>
            </a:r>
            <a:r>
              <a:rPr sz="1100" i="1" dirty="0">
                <a:latin typeface="Calibri"/>
                <a:cs typeface="Calibri"/>
              </a:rPr>
              <a:t>0.75% </a:t>
            </a:r>
            <a:r>
              <a:rPr sz="1100" i="1" spc="-5" dirty="0">
                <a:latin typeface="Calibri"/>
                <a:cs typeface="Calibri"/>
              </a:rPr>
              <a:t>due </a:t>
            </a:r>
            <a:r>
              <a:rPr sz="1100" i="1" dirty="0">
                <a:latin typeface="Calibri"/>
                <a:cs typeface="Calibri"/>
              </a:rPr>
              <a:t>to </a:t>
            </a:r>
            <a:r>
              <a:rPr sz="1100" i="1" spc="-5" dirty="0">
                <a:latin typeface="Calibri"/>
                <a:cs typeface="Calibri"/>
              </a:rPr>
              <a:t>natural gas </a:t>
            </a:r>
            <a:r>
              <a:rPr sz="1100" i="1" dirty="0">
                <a:latin typeface="Calibri"/>
                <a:cs typeface="Calibri"/>
              </a:rPr>
              <a:t>energy</a:t>
            </a:r>
            <a:r>
              <a:rPr sz="1100" i="1" spc="-90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efficiency.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xfrm>
            <a:off x="8643659" y="6619561"/>
            <a:ext cx="35032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rgbClr val="BEBEBE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10"/>
              </a:lnSpc>
            </a:pPr>
            <a:r>
              <a:rPr lang="en-US" spc="-35"/>
              <a:t>DRAFT, </a:t>
            </a:r>
            <a:r>
              <a:rPr lang="en-US" spc="-15"/>
              <a:t>DELIBERATIVE,</a:t>
            </a:r>
            <a:r>
              <a:rPr lang="en-US" spc="-10"/>
              <a:t> </a:t>
            </a:r>
            <a:r>
              <a:rPr lang="en-US" spc="-5"/>
              <a:t>CONFIDENTIAL</a:t>
            </a:r>
            <a:endParaRPr spc="-5" dirty="0"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869652" y="140557"/>
            <a:ext cx="8157209" cy="674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85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</a:rPr>
              <a:t>NEW </a:t>
            </a:r>
            <a:r>
              <a:rPr sz="2800" spc="-5" dirty="0">
                <a:solidFill>
                  <a:srgbClr val="FFFFFF"/>
                </a:solidFill>
              </a:rPr>
              <a:t>JERSEY’S </a:t>
            </a:r>
            <a:r>
              <a:rPr sz="2800" spc="-10" dirty="0">
                <a:solidFill>
                  <a:srgbClr val="FFFFFF"/>
                </a:solidFill>
              </a:rPr>
              <a:t>GREENHOUSE GAS </a:t>
            </a:r>
            <a:r>
              <a:rPr sz="2800" spc="-5" dirty="0">
                <a:solidFill>
                  <a:srgbClr val="FFFFFF"/>
                </a:solidFill>
              </a:rPr>
              <a:t>REDUCTION</a:t>
            </a:r>
            <a:r>
              <a:rPr sz="2800" spc="100" dirty="0">
                <a:solidFill>
                  <a:srgbClr val="FFFFFF"/>
                </a:solidFill>
              </a:rPr>
              <a:t> </a:t>
            </a:r>
            <a:r>
              <a:rPr sz="2800" spc="-45" dirty="0">
                <a:solidFill>
                  <a:srgbClr val="FFFFFF"/>
                </a:solidFill>
              </a:rPr>
              <a:t>TARGETS</a:t>
            </a:r>
          </a:p>
          <a:p>
            <a:pPr marL="669290">
              <a:lnSpc>
                <a:spcPts val="2225"/>
              </a:lnSpc>
            </a:pPr>
            <a:r>
              <a:rPr sz="1200" spc="-30" dirty="0">
                <a:solidFill>
                  <a:srgbClr val="FFFFFF"/>
                </a:solidFill>
              </a:rPr>
              <a:t>DRAFT, </a:t>
            </a:r>
            <a:r>
              <a:rPr sz="1200" spc="-5" dirty="0">
                <a:solidFill>
                  <a:srgbClr val="FFFFFF"/>
                </a:solidFill>
              </a:rPr>
              <a:t>FOR </a:t>
            </a:r>
            <a:r>
              <a:rPr sz="1200" spc="-15" dirty="0">
                <a:solidFill>
                  <a:srgbClr val="FFFFFF"/>
                </a:solidFill>
              </a:rPr>
              <a:t>CONSIDERATION </a:t>
            </a:r>
            <a:r>
              <a:rPr sz="1200" spc="-80" dirty="0">
                <a:solidFill>
                  <a:srgbClr val="FFFFFF"/>
                </a:solidFill>
              </a:rPr>
              <a:t>ONLY, </a:t>
            </a:r>
            <a:r>
              <a:rPr sz="1200" spc="-15" dirty="0">
                <a:solidFill>
                  <a:srgbClr val="FFFFFF"/>
                </a:solidFill>
              </a:rPr>
              <a:t>NOT </a:t>
            </a:r>
            <a:r>
              <a:rPr sz="1200" spc="-5" dirty="0">
                <a:solidFill>
                  <a:srgbClr val="FFFFFF"/>
                </a:solidFill>
              </a:rPr>
              <a:t>FOR</a:t>
            </a:r>
            <a:r>
              <a:rPr sz="1200" spc="-45" dirty="0">
                <a:solidFill>
                  <a:srgbClr val="FFFFFF"/>
                </a:solidFill>
              </a:rPr>
              <a:t> </a:t>
            </a:r>
            <a:r>
              <a:rPr sz="1200" dirty="0">
                <a:solidFill>
                  <a:srgbClr val="FFFFFF"/>
                </a:solidFill>
              </a:rPr>
              <a:t>DISTRIBUTION</a:t>
            </a:r>
            <a:endParaRPr sz="1200" dirty="0"/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A992CB31-8B3F-486E-AE16-9655EAE2CD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8600" y="1143000"/>
          <a:ext cx="11734800" cy="5032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" name="TextBox 1">
            <a:extLst>
              <a:ext uri="{FF2B5EF4-FFF2-40B4-BE49-F238E27FC236}">
                <a16:creationId xmlns:a16="http://schemas.microsoft.com/office/drawing/2014/main" id="{1752E1D1-D635-4C04-A639-18FA26B7E2C3}"/>
              </a:ext>
            </a:extLst>
          </p:cNvPr>
          <p:cNvSpPr txBox="1"/>
          <p:nvPr/>
        </p:nvSpPr>
        <p:spPr>
          <a:xfrm>
            <a:off x="1264249" y="2209800"/>
            <a:ext cx="488351" cy="24216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/>
              <a:t>120.6</a:t>
            </a:r>
          </a:p>
        </p:txBody>
      </p:sp>
      <p:sp>
        <p:nvSpPr>
          <p:cNvPr id="44" name="TextBox 7">
            <a:extLst>
              <a:ext uri="{FF2B5EF4-FFF2-40B4-BE49-F238E27FC236}">
                <a16:creationId xmlns:a16="http://schemas.microsoft.com/office/drawing/2014/main" id="{734DE73B-2ADE-4FDF-AD31-9D7B1CEE8933}"/>
              </a:ext>
            </a:extLst>
          </p:cNvPr>
          <p:cNvSpPr txBox="1"/>
          <p:nvPr/>
        </p:nvSpPr>
        <p:spPr>
          <a:xfrm>
            <a:off x="4191001" y="2043839"/>
            <a:ext cx="381000" cy="24216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/>
              <a:t>125</a:t>
            </a:r>
          </a:p>
        </p:txBody>
      </p:sp>
      <p:sp>
        <p:nvSpPr>
          <p:cNvPr id="45" name="TextBox 3">
            <a:extLst>
              <a:ext uri="{FF2B5EF4-FFF2-40B4-BE49-F238E27FC236}">
                <a16:creationId xmlns:a16="http://schemas.microsoft.com/office/drawing/2014/main" id="{22480EC4-0647-47C6-84C9-10AFECBDDEB9}"/>
              </a:ext>
            </a:extLst>
          </p:cNvPr>
          <p:cNvSpPr txBox="1"/>
          <p:nvPr/>
        </p:nvSpPr>
        <p:spPr>
          <a:xfrm>
            <a:off x="3733800" y="2805839"/>
            <a:ext cx="380999" cy="24216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/>
              <a:t>97</a:t>
            </a:r>
          </a:p>
        </p:txBody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B784124F-CA4C-4961-87C4-B4E64533DE6B}"/>
              </a:ext>
            </a:extLst>
          </p:cNvPr>
          <p:cNvSpPr txBox="1"/>
          <p:nvPr/>
        </p:nvSpPr>
        <p:spPr>
          <a:xfrm>
            <a:off x="6248400" y="3110639"/>
            <a:ext cx="378902" cy="24216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/>
              <a:t>85</a:t>
            </a:r>
          </a:p>
        </p:txBody>
      </p:sp>
      <p:sp>
        <p:nvSpPr>
          <p:cNvPr id="47" name="TextBox 5">
            <a:extLst>
              <a:ext uri="{FF2B5EF4-FFF2-40B4-BE49-F238E27FC236}">
                <a16:creationId xmlns:a16="http://schemas.microsoft.com/office/drawing/2014/main" id="{A7143D8D-D08D-47D3-AE6C-DCFAE23AB4FF}"/>
              </a:ext>
            </a:extLst>
          </p:cNvPr>
          <p:cNvSpPr txBox="1"/>
          <p:nvPr/>
        </p:nvSpPr>
        <p:spPr>
          <a:xfrm>
            <a:off x="10363200" y="4710839"/>
            <a:ext cx="434619" cy="24216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/>
              <a:t>24.1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707F24-0F88-43EF-AF34-E0FDB10B0E0C}"/>
              </a:ext>
            </a:extLst>
          </p:cNvPr>
          <p:cNvSpPr/>
          <p:nvPr/>
        </p:nvSpPr>
        <p:spPr>
          <a:xfrm>
            <a:off x="2558473" y="314031"/>
            <a:ext cx="6779491" cy="6206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9DC3637-85BC-42D9-8650-674790AB6D5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07534" y="196770"/>
          <a:ext cx="6894590" cy="6319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9245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DD7E9B4-53E2-4347-BD5E-8BB30F4FE7D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73393" y="309623"/>
          <a:ext cx="5845214" cy="623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7148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10D7086-6DFE-4D78-85E4-8443523C05C1}"/>
              </a:ext>
            </a:extLst>
          </p:cNvPr>
          <p:cNvSpPr/>
          <p:nvPr/>
        </p:nvSpPr>
        <p:spPr>
          <a:xfrm>
            <a:off x="2893855" y="2135817"/>
            <a:ext cx="1909258" cy="2660904"/>
          </a:xfrm>
          <a:custGeom>
            <a:avLst/>
            <a:gdLst>
              <a:gd name="connsiteX0" fmla="*/ 0 w 1909258"/>
              <a:gd name="connsiteY0" fmla="*/ 0 h 2660904"/>
              <a:gd name="connsiteX1" fmla="*/ 156768 w 1909258"/>
              <a:gd name="connsiteY1" fmla="*/ 0 h 2660904"/>
              <a:gd name="connsiteX2" fmla="*/ 163822 w 1909258"/>
              <a:gd name="connsiteY2" fmla="*/ 0 h 2660904"/>
              <a:gd name="connsiteX3" fmla="*/ 798899 w 1909258"/>
              <a:gd name="connsiteY3" fmla="*/ 0 h 2660904"/>
              <a:gd name="connsiteX4" fmla="*/ 979726 w 1909258"/>
              <a:gd name="connsiteY4" fmla="*/ 221673 h 2660904"/>
              <a:gd name="connsiteX5" fmla="*/ 1160554 w 1909258"/>
              <a:gd name="connsiteY5" fmla="*/ 0 h 2660904"/>
              <a:gd name="connsiteX6" fmla="*/ 1745436 w 1909258"/>
              <a:gd name="connsiteY6" fmla="*/ 0 h 2660904"/>
              <a:gd name="connsiteX7" fmla="*/ 1802688 w 1909258"/>
              <a:gd name="connsiteY7" fmla="*/ 0 h 2660904"/>
              <a:gd name="connsiteX8" fmla="*/ 1909258 w 1909258"/>
              <a:gd name="connsiteY8" fmla="*/ 0 h 2660904"/>
              <a:gd name="connsiteX9" fmla="*/ 1909258 w 1909258"/>
              <a:gd name="connsiteY9" fmla="*/ 2660904 h 2660904"/>
              <a:gd name="connsiteX10" fmla="*/ 1745436 w 1909258"/>
              <a:gd name="connsiteY10" fmla="*/ 2660904 h 2660904"/>
              <a:gd name="connsiteX11" fmla="*/ 1745436 w 1909258"/>
              <a:gd name="connsiteY11" fmla="*/ 2660073 h 2660904"/>
              <a:gd name="connsiteX12" fmla="*/ 163822 w 1909258"/>
              <a:gd name="connsiteY12" fmla="*/ 2660073 h 2660904"/>
              <a:gd name="connsiteX13" fmla="*/ 163822 w 1909258"/>
              <a:gd name="connsiteY13" fmla="*/ 2660904 h 2660904"/>
              <a:gd name="connsiteX14" fmla="*/ 0 w 1909258"/>
              <a:gd name="connsiteY14" fmla="*/ 2660904 h 266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9258" h="2660904">
                <a:moveTo>
                  <a:pt x="0" y="0"/>
                </a:moveTo>
                <a:lnTo>
                  <a:pt x="156768" y="0"/>
                </a:lnTo>
                <a:lnTo>
                  <a:pt x="163822" y="0"/>
                </a:lnTo>
                <a:lnTo>
                  <a:pt x="798899" y="0"/>
                </a:lnTo>
                <a:lnTo>
                  <a:pt x="979726" y="221673"/>
                </a:lnTo>
                <a:lnTo>
                  <a:pt x="1160554" y="0"/>
                </a:lnTo>
                <a:lnTo>
                  <a:pt x="1745436" y="0"/>
                </a:lnTo>
                <a:lnTo>
                  <a:pt x="1802688" y="0"/>
                </a:lnTo>
                <a:lnTo>
                  <a:pt x="1909258" y="0"/>
                </a:lnTo>
                <a:lnTo>
                  <a:pt x="1909258" y="2660904"/>
                </a:lnTo>
                <a:lnTo>
                  <a:pt x="1745436" y="2660904"/>
                </a:lnTo>
                <a:lnTo>
                  <a:pt x="1745436" y="2660073"/>
                </a:lnTo>
                <a:lnTo>
                  <a:pt x="163822" y="2660073"/>
                </a:lnTo>
                <a:lnTo>
                  <a:pt x="163822" y="2660904"/>
                </a:lnTo>
                <a:lnTo>
                  <a:pt x="0" y="2660904"/>
                </a:lnTo>
                <a:close/>
              </a:path>
            </a:pathLst>
          </a:custGeom>
          <a:solidFill>
            <a:srgbClr val="94D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69C78C4-3712-40EC-8E61-9AA3E407B3AA}"/>
              </a:ext>
            </a:extLst>
          </p:cNvPr>
          <p:cNvSpPr/>
          <p:nvPr/>
        </p:nvSpPr>
        <p:spPr>
          <a:xfrm>
            <a:off x="997944" y="2134987"/>
            <a:ext cx="1772576" cy="2660904"/>
          </a:xfrm>
          <a:custGeom>
            <a:avLst/>
            <a:gdLst>
              <a:gd name="connsiteX0" fmla="*/ 0 w 1909258"/>
              <a:gd name="connsiteY0" fmla="*/ 0 h 2660904"/>
              <a:gd name="connsiteX1" fmla="*/ 156768 w 1909258"/>
              <a:gd name="connsiteY1" fmla="*/ 0 h 2660904"/>
              <a:gd name="connsiteX2" fmla="*/ 163822 w 1909258"/>
              <a:gd name="connsiteY2" fmla="*/ 0 h 2660904"/>
              <a:gd name="connsiteX3" fmla="*/ 798899 w 1909258"/>
              <a:gd name="connsiteY3" fmla="*/ 0 h 2660904"/>
              <a:gd name="connsiteX4" fmla="*/ 979726 w 1909258"/>
              <a:gd name="connsiteY4" fmla="*/ 221673 h 2660904"/>
              <a:gd name="connsiteX5" fmla="*/ 1160554 w 1909258"/>
              <a:gd name="connsiteY5" fmla="*/ 0 h 2660904"/>
              <a:gd name="connsiteX6" fmla="*/ 1745436 w 1909258"/>
              <a:gd name="connsiteY6" fmla="*/ 0 h 2660904"/>
              <a:gd name="connsiteX7" fmla="*/ 1802688 w 1909258"/>
              <a:gd name="connsiteY7" fmla="*/ 0 h 2660904"/>
              <a:gd name="connsiteX8" fmla="*/ 1909258 w 1909258"/>
              <a:gd name="connsiteY8" fmla="*/ 0 h 2660904"/>
              <a:gd name="connsiteX9" fmla="*/ 1909258 w 1909258"/>
              <a:gd name="connsiteY9" fmla="*/ 2660904 h 2660904"/>
              <a:gd name="connsiteX10" fmla="*/ 1745436 w 1909258"/>
              <a:gd name="connsiteY10" fmla="*/ 2660904 h 2660904"/>
              <a:gd name="connsiteX11" fmla="*/ 1745436 w 1909258"/>
              <a:gd name="connsiteY11" fmla="*/ 2660073 h 2660904"/>
              <a:gd name="connsiteX12" fmla="*/ 163822 w 1909258"/>
              <a:gd name="connsiteY12" fmla="*/ 2660073 h 2660904"/>
              <a:gd name="connsiteX13" fmla="*/ 163822 w 1909258"/>
              <a:gd name="connsiteY13" fmla="*/ 2660904 h 2660904"/>
              <a:gd name="connsiteX14" fmla="*/ 0 w 1909258"/>
              <a:gd name="connsiteY14" fmla="*/ 2660904 h 266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9258" h="2660904">
                <a:moveTo>
                  <a:pt x="0" y="0"/>
                </a:moveTo>
                <a:lnTo>
                  <a:pt x="156768" y="0"/>
                </a:lnTo>
                <a:lnTo>
                  <a:pt x="163822" y="0"/>
                </a:lnTo>
                <a:lnTo>
                  <a:pt x="798899" y="0"/>
                </a:lnTo>
                <a:lnTo>
                  <a:pt x="979726" y="221673"/>
                </a:lnTo>
                <a:lnTo>
                  <a:pt x="1160554" y="0"/>
                </a:lnTo>
                <a:lnTo>
                  <a:pt x="1745436" y="0"/>
                </a:lnTo>
                <a:lnTo>
                  <a:pt x="1802688" y="0"/>
                </a:lnTo>
                <a:lnTo>
                  <a:pt x="1909258" y="0"/>
                </a:lnTo>
                <a:lnTo>
                  <a:pt x="1909258" y="2660904"/>
                </a:lnTo>
                <a:lnTo>
                  <a:pt x="1745436" y="2660904"/>
                </a:lnTo>
                <a:lnTo>
                  <a:pt x="1745436" y="2660073"/>
                </a:lnTo>
                <a:lnTo>
                  <a:pt x="163822" y="2660073"/>
                </a:lnTo>
                <a:lnTo>
                  <a:pt x="163822" y="2660904"/>
                </a:lnTo>
                <a:lnTo>
                  <a:pt x="0" y="2660904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2DB07D6-8BBE-459E-BFA0-F91D95FF0EA4}"/>
              </a:ext>
            </a:extLst>
          </p:cNvPr>
          <p:cNvSpPr/>
          <p:nvPr/>
        </p:nvSpPr>
        <p:spPr>
          <a:xfrm>
            <a:off x="7867451" y="2135817"/>
            <a:ext cx="2869673" cy="2660074"/>
          </a:xfrm>
          <a:custGeom>
            <a:avLst/>
            <a:gdLst>
              <a:gd name="connsiteX0" fmla="*/ 2240948 w 2869673"/>
              <a:gd name="connsiteY0" fmla="*/ 0 h 2660074"/>
              <a:gd name="connsiteX1" fmla="*/ 2869673 w 2869673"/>
              <a:gd name="connsiteY1" fmla="*/ 0 h 2660074"/>
              <a:gd name="connsiteX2" fmla="*/ 2869673 w 2869673"/>
              <a:gd name="connsiteY2" fmla="*/ 2660073 h 2660074"/>
              <a:gd name="connsiteX3" fmla="*/ 2252941 w 2869673"/>
              <a:gd name="connsiteY3" fmla="*/ 2660073 h 2660074"/>
              <a:gd name="connsiteX4" fmla="*/ 2252941 w 2869673"/>
              <a:gd name="connsiteY4" fmla="*/ 2660074 h 2660074"/>
              <a:gd name="connsiteX5" fmla="*/ 628725 w 2869673"/>
              <a:gd name="connsiteY5" fmla="*/ 2660074 h 2660074"/>
              <a:gd name="connsiteX6" fmla="*/ 607021 w 2869673"/>
              <a:gd name="connsiteY6" fmla="*/ 2660074 h 2660074"/>
              <a:gd name="connsiteX7" fmla="*/ 0 w 2869673"/>
              <a:gd name="connsiteY7" fmla="*/ 2660074 h 2660074"/>
              <a:gd name="connsiteX8" fmla="*/ 0 w 2869673"/>
              <a:gd name="connsiteY8" fmla="*/ 1 h 2660074"/>
              <a:gd name="connsiteX9" fmla="*/ 607021 w 2869673"/>
              <a:gd name="connsiteY9" fmla="*/ 1 h 2660074"/>
              <a:gd name="connsiteX10" fmla="*/ 628725 w 2869673"/>
              <a:gd name="connsiteY10" fmla="*/ 1 h 2660074"/>
              <a:gd name="connsiteX11" fmla="*/ 1249152 w 2869673"/>
              <a:gd name="connsiteY11" fmla="*/ 1 h 2660074"/>
              <a:gd name="connsiteX12" fmla="*/ 1429979 w 2869673"/>
              <a:gd name="connsiteY12" fmla="*/ 221674 h 2660074"/>
              <a:gd name="connsiteX13" fmla="*/ 1610808 w 2869673"/>
              <a:gd name="connsiteY13" fmla="*/ 1 h 2660074"/>
              <a:gd name="connsiteX14" fmla="*/ 2240948 w 2869673"/>
              <a:gd name="connsiteY14" fmla="*/ 1 h 266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69673" h="2660074">
                <a:moveTo>
                  <a:pt x="2240948" y="0"/>
                </a:moveTo>
                <a:lnTo>
                  <a:pt x="2869673" y="0"/>
                </a:lnTo>
                <a:lnTo>
                  <a:pt x="2869673" y="2660073"/>
                </a:lnTo>
                <a:lnTo>
                  <a:pt x="2252941" y="2660073"/>
                </a:lnTo>
                <a:lnTo>
                  <a:pt x="2252941" y="2660074"/>
                </a:lnTo>
                <a:lnTo>
                  <a:pt x="628725" y="2660074"/>
                </a:lnTo>
                <a:lnTo>
                  <a:pt x="607021" y="2660074"/>
                </a:lnTo>
                <a:lnTo>
                  <a:pt x="0" y="2660074"/>
                </a:lnTo>
                <a:lnTo>
                  <a:pt x="0" y="1"/>
                </a:lnTo>
                <a:lnTo>
                  <a:pt x="607021" y="1"/>
                </a:lnTo>
                <a:lnTo>
                  <a:pt x="628725" y="1"/>
                </a:lnTo>
                <a:lnTo>
                  <a:pt x="1249152" y="1"/>
                </a:lnTo>
                <a:lnTo>
                  <a:pt x="1429979" y="221674"/>
                </a:lnTo>
                <a:lnTo>
                  <a:pt x="1610808" y="1"/>
                </a:lnTo>
                <a:lnTo>
                  <a:pt x="2240948" y="1"/>
                </a:lnTo>
                <a:close/>
              </a:path>
            </a:pathLst>
          </a:custGeom>
          <a:solidFill>
            <a:srgbClr val="C40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58D5A7-4218-4FAA-92C5-68DC0074FDD5}"/>
              </a:ext>
            </a:extLst>
          </p:cNvPr>
          <p:cNvSpPr txBox="1"/>
          <p:nvPr/>
        </p:nvSpPr>
        <p:spPr>
          <a:xfrm>
            <a:off x="2896769" y="1847009"/>
            <a:ext cx="190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53C1BE"/>
                </a:solidFill>
              </a:rPr>
              <a:t>EMISSIONS ACTIVITIES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2B8C5-8D6E-4D31-BB3E-2D76A3E7B399}"/>
              </a:ext>
            </a:extLst>
          </p:cNvPr>
          <p:cNvSpPr txBox="1"/>
          <p:nvPr/>
        </p:nvSpPr>
        <p:spPr>
          <a:xfrm>
            <a:off x="4904384" y="1847009"/>
            <a:ext cx="2842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B0C800"/>
                </a:solidFill>
              </a:rPr>
              <a:t>EMISSIONS REDUCTION PATHWAYS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294EB2-670F-4C6F-BECF-765A1EF21B5F}"/>
              </a:ext>
            </a:extLst>
          </p:cNvPr>
          <p:cNvSpPr txBox="1"/>
          <p:nvPr/>
        </p:nvSpPr>
        <p:spPr>
          <a:xfrm>
            <a:off x="8479327" y="1847009"/>
            <a:ext cx="1645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660066"/>
                </a:solidFill>
              </a:rPr>
              <a:t>STRATEGIES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A0C9F0-3CFE-41B6-A27A-C6A1B9C45490}"/>
              </a:ext>
            </a:extLst>
          </p:cNvPr>
          <p:cNvSpPr txBox="1"/>
          <p:nvPr/>
        </p:nvSpPr>
        <p:spPr>
          <a:xfrm>
            <a:off x="997943" y="1847009"/>
            <a:ext cx="177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EMISSIONS DRIVERS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B4A026-AD3D-4066-9F25-474B8885F8F5}"/>
              </a:ext>
            </a:extLst>
          </p:cNvPr>
          <p:cNvGrpSpPr/>
          <p:nvPr/>
        </p:nvGrpSpPr>
        <p:grpSpPr>
          <a:xfrm>
            <a:off x="2691558" y="3154680"/>
            <a:ext cx="274320" cy="274320"/>
            <a:chOff x="3542017" y="3154680"/>
            <a:chExt cx="274320" cy="27432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E6C0AE-0C05-4F5E-AD95-FA84CF30B804}"/>
                </a:ext>
              </a:extLst>
            </p:cNvPr>
            <p:cNvSpPr/>
            <p:nvPr/>
          </p:nvSpPr>
          <p:spPr>
            <a:xfrm>
              <a:off x="3542017" y="3154680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9C5F23ED-B23C-4BD6-B26A-1BBDEF95E8D0}"/>
                </a:ext>
              </a:extLst>
            </p:cNvPr>
            <p:cNvSpPr/>
            <p:nvPr/>
          </p:nvSpPr>
          <p:spPr>
            <a:xfrm>
              <a:off x="3576241" y="3196705"/>
              <a:ext cx="218543" cy="190269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B0A8560-40C5-4330-8285-C53ED34B8CAD}"/>
              </a:ext>
            </a:extLst>
          </p:cNvPr>
          <p:cNvSpPr txBox="1"/>
          <p:nvPr/>
        </p:nvSpPr>
        <p:spPr>
          <a:xfrm>
            <a:off x="1054495" y="2327339"/>
            <a:ext cx="17307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 underlying factor that is indirectly responsible for a change in energy consumption by way of influencing energy demand, for example, population density</a:t>
            </a:r>
            <a:endParaRPr lang="en-US" sz="1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701676-BAA3-4795-9933-0135521D4F63}"/>
              </a:ext>
            </a:extLst>
          </p:cNvPr>
          <p:cNvSpPr txBox="1"/>
          <p:nvPr/>
        </p:nvSpPr>
        <p:spPr>
          <a:xfrm>
            <a:off x="2943360" y="2327339"/>
            <a:ext cx="176249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 action or a set of actions that is responsible for direct GHG emissions. The direct emissions can be a consequence of combustion, chemical production and/or  biological processes. For example, vehicle miles traveled</a:t>
            </a:r>
            <a:endParaRPr lang="en-US" sz="1400" b="1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4AB83FF-7C6B-4446-9FBE-FDCF98797569}"/>
              </a:ext>
            </a:extLst>
          </p:cNvPr>
          <p:cNvSpPr/>
          <p:nvPr/>
        </p:nvSpPr>
        <p:spPr>
          <a:xfrm>
            <a:off x="4896504" y="2154786"/>
            <a:ext cx="2869673" cy="2660074"/>
          </a:xfrm>
          <a:custGeom>
            <a:avLst/>
            <a:gdLst>
              <a:gd name="connsiteX0" fmla="*/ 2240948 w 2869673"/>
              <a:gd name="connsiteY0" fmla="*/ 0 h 2660074"/>
              <a:gd name="connsiteX1" fmla="*/ 2869673 w 2869673"/>
              <a:gd name="connsiteY1" fmla="*/ 0 h 2660074"/>
              <a:gd name="connsiteX2" fmla="*/ 2869673 w 2869673"/>
              <a:gd name="connsiteY2" fmla="*/ 2660073 h 2660074"/>
              <a:gd name="connsiteX3" fmla="*/ 2252941 w 2869673"/>
              <a:gd name="connsiteY3" fmla="*/ 2660073 h 2660074"/>
              <a:gd name="connsiteX4" fmla="*/ 2252941 w 2869673"/>
              <a:gd name="connsiteY4" fmla="*/ 2660074 h 2660074"/>
              <a:gd name="connsiteX5" fmla="*/ 628725 w 2869673"/>
              <a:gd name="connsiteY5" fmla="*/ 2660074 h 2660074"/>
              <a:gd name="connsiteX6" fmla="*/ 607021 w 2869673"/>
              <a:gd name="connsiteY6" fmla="*/ 2660074 h 2660074"/>
              <a:gd name="connsiteX7" fmla="*/ 0 w 2869673"/>
              <a:gd name="connsiteY7" fmla="*/ 2660074 h 2660074"/>
              <a:gd name="connsiteX8" fmla="*/ 0 w 2869673"/>
              <a:gd name="connsiteY8" fmla="*/ 1 h 2660074"/>
              <a:gd name="connsiteX9" fmla="*/ 607021 w 2869673"/>
              <a:gd name="connsiteY9" fmla="*/ 1 h 2660074"/>
              <a:gd name="connsiteX10" fmla="*/ 628725 w 2869673"/>
              <a:gd name="connsiteY10" fmla="*/ 1 h 2660074"/>
              <a:gd name="connsiteX11" fmla="*/ 1249152 w 2869673"/>
              <a:gd name="connsiteY11" fmla="*/ 1 h 2660074"/>
              <a:gd name="connsiteX12" fmla="*/ 1429979 w 2869673"/>
              <a:gd name="connsiteY12" fmla="*/ 221674 h 2660074"/>
              <a:gd name="connsiteX13" fmla="*/ 1610808 w 2869673"/>
              <a:gd name="connsiteY13" fmla="*/ 1 h 2660074"/>
              <a:gd name="connsiteX14" fmla="*/ 2240948 w 2869673"/>
              <a:gd name="connsiteY14" fmla="*/ 1 h 266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69673" h="2660074">
                <a:moveTo>
                  <a:pt x="2240948" y="0"/>
                </a:moveTo>
                <a:lnTo>
                  <a:pt x="2869673" y="0"/>
                </a:lnTo>
                <a:lnTo>
                  <a:pt x="2869673" y="2660073"/>
                </a:lnTo>
                <a:lnTo>
                  <a:pt x="2252941" y="2660073"/>
                </a:lnTo>
                <a:lnTo>
                  <a:pt x="2252941" y="2660074"/>
                </a:lnTo>
                <a:lnTo>
                  <a:pt x="628725" y="2660074"/>
                </a:lnTo>
                <a:lnTo>
                  <a:pt x="607021" y="2660074"/>
                </a:lnTo>
                <a:lnTo>
                  <a:pt x="0" y="2660074"/>
                </a:lnTo>
                <a:lnTo>
                  <a:pt x="0" y="1"/>
                </a:lnTo>
                <a:lnTo>
                  <a:pt x="607021" y="1"/>
                </a:lnTo>
                <a:lnTo>
                  <a:pt x="628725" y="1"/>
                </a:lnTo>
                <a:lnTo>
                  <a:pt x="1249152" y="1"/>
                </a:lnTo>
                <a:lnTo>
                  <a:pt x="1429979" y="221674"/>
                </a:lnTo>
                <a:lnTo>
                  <a:pt x="1610808" y="1"/>
                </a:lnTo>
                <a:lnTo>
                  <a:pt x="2240948" y="1"/>
                </a:lnTo>
                <a:close/>
              </a:path>
            </a:pathLst>
          </a:custGeom>
          <a:solidFill>
            <a:srgbClr val="DEE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8E2872-E36C-4472-9A6D-D1F7436CC09F}"/>
              </a:ext>
            </a:extLst>
          </p:cNvPr>
          <p:cNvSpPr txBox="1"/>
          <p:nvPr/>
        </p:nvSpPr>
        <p:spPr>
          <a:xfrm>
            <a:off x="4986213" y="2327339"/>
            <a:ext cx="27580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sector-specific strategy that can be implemented though a set of actions that will reduce emissions in that sector, for example, fleet electrification, reduction of VMT, electrification of space heating etc.</a:t>
            </a:r>
            <a:endParaRPr lang="en-US" sz="1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ADB7C9-4A17-4A58-A22E-90893EA2C2FA}"/>
              </a:ext>
            </a:extLst>
          </p:cNvPr>
          <p:cNvSpPr txBox="1"/>
          <p:nvPr/>
        </p:nvSpPr>
        <p:spPr>
          <a:xfrm>
            <a:off x="7925649" y="2515327"/>
            <a:ext cx="2811475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Legislative and regulatory action that will lead to the realization of the pathways. For example, adopting stricter Café Standards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Actions used as a measure of transformation or progress of a sector towards reducing emissions.. For example, increasing public transit capacity</a:t>
            </a:r>
            <a:endParaRPr lang="en-US" sz="1600" dirty="0"/>
          </a:p>
          <a:p>
            <a:pPr>
              <a:lnSpc>
                <a:spcPts val="1400"/>
              </a:lnSpc>
            </a:pPr>
            <a:endParaRPr lang="en-US" sz="1200" dirty="0"/>
          </a:p>
          <a:p>
            <a:pPr>
              <a:lnSpc>
                <a:spcPts val="1400"/>
              </a:lnSpc>
            </a:pP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78761D-E9A3-4DDE-BA77-B807BD355D58}"/>
              </a:ext>
            </a:extLst>
          </p:cNvPr>
          <p:cNvGrpSpPr/>
          <p:nvPr/>
        </p:nvGrpSpPr>
        <p:grpSpPr>
          <a:xfrm>
            <a:off x="7710068" y="3154679"/>
            <a:ext cx="274320" cy="307777"/>
            <a:chOff x="3542017" y="3154680"/>
            <a:chExt cx="274320" cy="2743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9E6A9A0-4443-47F7-B881-80FA4B28EBDA}"/>
                </a:ext>
              </a:extLst>
            </p:cNvPr>
            <p:cNvSpPr/>
            <p:nvPr/>
          </p:nvSpPr>
          <p:spPr>
            <a:xfrm>
              <a:off x="3542017" y="3154680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0234CCCB-290C-4187-876C-CDB4BF9ED357}"/>
                </a:ext>
              </a:extLst>
            </p:cNvPr>
            <p:cNvSpPr/>
            <p:nvPr/>
          </p:nvSpPr>
          <p:spPr>
            <a:xfrm>
              <a:off x="3576241" y="3196705"/>
              <a:ext cx="218543" cy="190269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3C676-8835-4D9D-AA98-A26D8F3EB322}"/>
              </a:ext>
            </a:extLst>
          </p:cNvPr>
          <p:cNvGrpSpPr/>
          <p:nvPr/>
        </p:nvGrpSpPr>
        <p:grpSpPr>
          <a:xfrm>
            <a:off x="4711893" y="3154679"/>
            <a:ext cx="274320" cy="274320"/>
            <a:chOff x="3542017" y="3154680"/>
            <a:chExt cx="274320" cy="27432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E28E3C7-1FAD-4419-B7E7-C66F7518BA84}"/>
                </a:ext>
              </a:extLst>
            </p:cNvPr>
            <p:cNvSpPr/>
            <p:nvPr/>
          </p:nvSpPr>
          <p:spPr>
            <a:xfrm>
              <a:off x="3542017" y="3154680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EBED1BAC-D936-416C-95CD-BD0CD0D3F10E}"/>
                </a:ext>
              </a:extLst>
            </p:cNvPr>
            <p:cNvSpPr/>
            <p:nvPr/>
          </p:nvSpPr>
          <p:spPr>
            <a:xfrm>
              <a:off x="3576241" y="3196705"/>
              <a:ext cx="218543" cy="190269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DA03A0E-BEE8-46F1-BA8E-390D0BE4F1C0}"/>
              </a:ext>
            </a:extLst>
          </p:cNvPr>
          <p:cNvSpPr txBox="1"/>
          <p:nvPr/>
        </p:nvSpPr>
        <p:spPr>
          <a:xfrm>
            <a:off x="196769" y="173620"/>
            <a:ext cx="12192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GWRA Approach</a:t>
            </a:r>
          </a:p>
        </p:txBody>
      </p:sp>
    </p:spTree>
    <p:extLst>
      <p:ext uri="{BB962C8B-B14F-4D97-AF65-F5344CB8AC3E}">
        <p14:creationId xmlns:p14="http://schemas.microsoft.com/office/powerpoint/2010/main" val="3634128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9C36D-7970-4AA7-8632-FCF550E34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Timeline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C03268-9F0A-4343-80CB-59C3637E1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580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739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35AD-57C4-45BE-BAF1-F80697B70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AQES Topics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0B23D-ED01-4D45-9690-2A2F58522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morning -- AC Baldauf</a:t>
            </a:r>
          </a:p>
          <a:p>
            <a:pPr lvl="1"/>
            <a:r>
              <a:rPr lang="en-US" dirty="0"/>
              <a:t>RGGI update – implementation on two fronts</a:t>
            </a:r>
          </a:p>
          <a:p>
            <a:pPr lvl="1"/>
            <a:r>
              <a:rPr lang="en-US" dirty="0"/>
              <a:t>2050 Climate Goal – Building on the Energy Master Plan</a:t>
            </a:r>
          </a:p>
          <a:p>
            <a:r>
              <a:rPr lang="en-US" dirty="0"/>
              <a:t>This afternoon – AD Ken Ratzman</a:t>
            </a:r>
          </a:p>
          <a:p>
            <a:pPr lvl="1"/>
            <a:r>
              <a:rPr lang="en-US" dirty="0"/>
              <a:t>Air Rule Update </a:t>
            </a:r>
          </a:p>
          <a:p>
            <a:pPr lvl="1"/>
            <a:r>
              <a:rPr lang="en-US" dirty="0"/>
              <a:t>Community Corner</a:t>
            </a:r>
          </a:p>
        </p:txBody>
      </p:sp>
    </p:spTree>
    <p:extLst>
      <p:ext uri="{BB962C8B-B14F-4D97-AF65-F5344CB8AC3E}">
        <p14:creationId xmlns:p14="http://schemas.microsoft.com/office/powerpoint/2010/main" val="40078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FA9EC9-A03F-4A57-860D-96E643266D32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9065A"/>
                </a:solidFill>
              </a:rPr>
              <a:t>Back to the Future: </a:t>
            </a:r>
          </a:p>
          <a:p>
            <a:pPr algn="ctr"/>
            <a:r>
              <a:rPr lang="en-US" sz="4800" b="1" dirty="0">
                <a:solidFill>
                  <a:srgbClr val="09065A"/>
                </a:solidFill>
              </a:rPr>
              <a:t>New Jersey </a:t>
            </a:r>
            <a:r>
              <a:rPr lang="en-US" sz="4800" b="1">
                <a:solidFill>
                  <a:srgbClr val="09065A"/>
                </a:solidFill>
              </a:rPr>
              <a:t>Rejoins RGGI</a:t>
            </a:r>
            <a:endParaRPr lang="en-US" sz="4800" b="1" dirty="0">
              <a:solidFill>
                <a:srgbClr val="09065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9BE10E-8913-44CE-9F47-61F2924EF5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6"/>
          <a:stretch/>
        </p:blipFill>
        <p:spPr>
          <a:xfrm>
            <a:off x="0" y="1940767"/>
            <a:ext cx="12192000" cy="39235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513BC5-5F93-47DF-9C20-14FF12B575DB}"/>
              </a:ext>
            </a:extLst>
          </p:cNvPr>
          <p:cNvSpPr txBox="1"/>
          <p:nvPr/>
        </p:nvSpPr>
        <p:spPr>
          <a:xfrm>
            <a:off x="11227323" y="103694"/>
            <a:ext cx="754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1079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CC699B1-4A54-4BFC-8DD4-C199250D9985}"/>
              </a:ext>
            </a:extLst>
          </p:cNvPr>
          <p:cNvGrpSpPr/>
          <p:nvPr/>
        </p:nvGrpSpPr>
        <p:grpSpPr>
          <a:xfrm>
            <a:off x="811337" y="3680720"/>
            <a:ext cx="5007417" cy="1952669"/>
            <a:chOff x="785666" y="4495667"/>
            <a:chExt cx="5007417" cy="1952669"/>
          </a:xfrm>
        </p:grpSpPr>
        <p:sp>
          <p:nvSpPr>
            <p:cNvPr id="30" name="Rectangle 29"/>
            <p:cNvSpPr/>
            <p:nvPr/>
          </p:nvSpPr>
          <p:spPr>
            <a:xfrm>
              <a:off x="1788866" y="4499846"/>
              <a:ext cx="3977640" cy="1937847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85953" y="4495667"/>
              <a:ext cx="1245727" cy="195266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E96B1B2-C0E3-4AC6-B4DA-31BD2F0660B0}"/>
                </a:ext>
              </a:extLst>
            </p:cNvPr>
            <p:cNvSpPr txBox="1"/>
            <p:nvPr/>
          </p:nvSpPr>
          <p:spPr>
            <a:xfrm>
              <a:off x="2047328" y="4510507"/>
              <a:ext cx="3734901" cy="429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/>
                </a:rPr>
                <a:t>CO</a:t>
              </a:r>
              <a:r>
                <a:rPr kumimoji="0" 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/>
                </a:rPr>
                <a:t>2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/>
                </a:rPr>
                <a:t> Budget Trading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/>
                </a:rPr>
                <a:t>Rule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8CB3FC-33C9-497C-9B36-F3962686D063}"/>
                </a:ext>
              </a:extLst>
            </p:cNvPr>
            <p:cNvSpPr txBox="1"/>
            <p:nvPr/>
          </p:nvSpPr>
          <p:spPr>
            <a:xfrm>
              <a:off x="2046680" y="4943952"/>
              <a:ext cx="3746403" cy="149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9863" lvl="0" indent="-169863" defTabSz="914400">
                <a:lnSpc>
                  <a:spcPts val="16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000" dirty="0">
                  <a:solidFill>
                    <a:schemeClr val="accent2"/>
                  </a:solidFill>
                </a:rPr>
                <a:t>Legal commitment to the RGGI process.</a:t>
              </a:r>
            </a:p>
            <a:p>
              <a:pPr marL="169863" lvl="0" indent="-169863" defTabSz="914400">
                <a:lnSpc>
                  <a:spcPts val="16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000" dirty="0">
                  <a:solidFill>
                    <a:schemeClr val="accent2"/>
                  </a:solidFill>
                </a:rPr>
                <a:t>Adopts framework of RGGI Model Rule.</a:t>
              </a:r>
            </a:p>
            <a:p>
              <a:pPr marL="169863" lvl="0" indent="-169863" defTabSz="914400">
                <a:lnSpc>
                  <a:spcPts val="16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000" dirty="0">
                  <a:solidFill>
                    <a:schemeClr val="accent2"/>
                  </a:solidFill>
                </a:rPr>
                <a:t>Establishes budget of 18 million tons in 2020.</a:t>
              </a:r>
            </a:p>
          </p:txBody>
        </p:sp>
        <p:pic>
          <p:nvPicPr>
            <p:cNvPr id="18" name="Graphic 17" descr="Gears">
              <a:extLst>
                <a:ext uri="{FF2B5EF4-FFF2-40B4-BE49-F238E27FC236}">
                  <a16:creationId xmlns:a16="http://schemas.microsoft.com/office/drawing/2014/main" id="{C317B94B-4BFC-4424-BD5F-2B7F08C40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132275">
              <a:off x="785666" y="4833327"/>
              <a:ext cx="1246299" cy="124629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EFA10D-D3BB-4A03-9774-3A41AF4DC5BF}"/>
              </a:ext>
            </a:extLst>
          </p:cNvPr>
          <p:cNvGrpSpPr/>
          <p:nvPr/>
        </p:nvGrpSpPr>
        <p:grpSpPr>
          <a:xfrm>
            <a:off x="6369499" y="3698457"/>
            <a:ext cx="4980553" cy="1952669"/>
            <a:chOff x="6373247" y="4495667"/>
            <a:chExt cx="4980553" cy="1952669"/>
          </a:xfrm>
        </p:grpSpPr>
        <p:sp>
          <p:nvSpPr>
            <p:cNvPr id="36" name="Rectangle 35"/>
            <p:cNvSpPr/>
            <p:nvPr/>
          </p:nvSpPr>
          <p:spPr>
            <a:xfrm>
              <a:off x="7376160" y="4499863"/>
              <a:ext cx="3977640" cy="1937829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373247" y="4510507"/>
              <a:ext cx="1245727" cy="1937829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E96B1B2-C0E3-4AC6-B4DA-31BD2F0660B0}"/>
                </a:ext>
              </a:extLst>
            </p:cNvPr>
            <p:cNvSpPr txBox="1"/>
            <p:nvPr/>
          </p:nvSpPr>
          <p:spPr>
            <a:xfrm>
              <a:off x="7831738" y="4495667"/>
              <a:ext cx="3309297" cy="667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009999"/>
                  </a:solidFill>
                  <a:latin typeface="Calibri"/>
                </a:rPr>
                <a:t>Global Warming Solutions Fund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/>
                </a:rPr>
                <a:t> Rule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18CB3FC-33C9-497C-9B36-F3962686D063}"/>
                </a:ext>
              </a:extLst>
            </p:cNvPr>
            <p:cNvSpPr txBox="1"/>
            <p:nvPr/>
          </p:nvSpPr>
          <p:spPr>
            <a:xfrm>
              <a:off x="7647692" y="5128616"/>
              <a:ext cx="3657168" cy="1309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9863" lvl="0" indent="-169863" defTabSz="914400">
                <a:lnSpc>
                  <a:spcPct val="7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000" dirty="0">
                  <a:solidFill>
                    <a:srgbClr val="009999"/>
                  </a:solidFill>
                </a:rPr>
                <a:t>Framework for how the state will spend auction proceeds.</a:t>
              </a:r>
            </a:p>
            <a:p>
              <a:pPr marL="169863" lvl="0" indent="-169863" defTabSz="914400">
                <a:lnSpc>
                  <a:spcPts val="16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000" dirty="0">
                  <a:solidFill>
                    <a:srgbClr val="009999"/>
                  </a:solidFill>
                </a:rPr>
                <a:t>Adheres to legislative mandates.</a:t>
              </a:r>
            </a:p>
            <a:p>
              <a:pPr marL="169863" lvl="0" indent="-169863" defTabSz="914400">
                <a:lnSpc>
                  <a:spcPts val="16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000" dirty="0">
                  <a:solidFill>
                    <a:srgbClr val="009999"/>
                  </a:solidFill>
                </a:rPr>
                <a:t>Incorporates EO 7 criteria.</a:t>
              </a:r>
            </a:p>
          </p:txBody>
        </p:sp>
        <p:pic>
          <p:nvPicPr>
            <p:cNvPr id="20" name="Graphic 19" descr="Piggy Bank">
              <a:extLst>
                <a:ext uri="{FF2B5EF4-FFF2-40B4-BE49-F238E27FC236}">
                  <a16:creationId xmlns:a16="http://schemas.microsoft.com/office/drawing/2014/main" id="{53C73A75-9223-4484-B152-8A2119963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40126" y="4893919"/>
              <a:ext cx="1140687" cy="1140687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1EAADC-B48A-4244-B9B9-8D5EF05C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8035"/>
            <a:ext cx="2743200" cy="365125"/>
          </a:xfrm>
        </p:spPr>
        <p:txBody>
          <a:bodyPr/>
          <a:lstStyle/>
          <a:p>
            <a:fld id="{E64627FE-D692-47FD-94C1-F1F5643DEB6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CB4AAD7-D4C7-4798-8B4C-B21AE229F25F}"/>
              </a:ext>
            </a:extLst>
          </p:cNvPr>
          <p:cNvSpPr txBox="1"/>
          <p:nvPr/>
        </p:nvSpPr>
        <p:spPr>
          <a:xfrm>
            <a:off x="136956" y="157953"/>
            <a:ext cx="9485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DEP RGGI Rules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8177F7-9728-4337-80C2-56D143782683}"/>
              </a:ext>
            </a:extLst>
          </p:cNvPr>
          <p:cNvSpPr txBox="1"/>
          <p:nvPr/>
        </p:nvSpPr>
        <p:spPr>
          <a:xfrm>
            <a:off x="482587" y="1453116"/>
            <a:ext cx="11226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June 17, 2019 NJDEP adopted two RGGI-related rules.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</a:t>
            </a:r>
            <a:r>
              <a:rPr lang="en-US" baseline="-25000" dirty="0"/>
              <a:t>2</a:t>
            </a:r>
            <a:r>
              <a:rPr lang="en-US" dirty="0"/>
              <a:t> Budget Trading Rule establishes the mechanisms for rejoining RGGI and sets an initial state budget of 18 million tons in 2020.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Global Warming Solutions Fund Rule establishes the framework for how the State will spend the proceeds from the quarterly RGGI CO</a:t>
            </a:r>
            <a:r>
              <a:rPr lang="en-US" baseline="-25000" dirty="0"/>
              <a:t>2</a:t>
            </a:r>
            <a:r>
              <a:rPr lang="en-US" dirty="0"/>
              <a:t> auctions, emphasizing projects that will support disproportionally burdened communities.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Jersey will participate in the first RGGI auction of 2020.</a:t>
            </a:r>
          </a:p>
        </p:txBody>
      </p:sp>
    </p:spTree>
    <p:extLst>
      <p:ext uri="{BB962C8B-B14F-4D97-AF65-F5344CB8AC3E}">
        <p14:creationId xmlns:p14="http://schemas.microsoft.com/office/powerpoint/2010/main" val="13038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66D578-4361-4A9B-B334-709AC07F0B48}"/>
              </a:ext>
            </a:extLst>
          </p:cNvPr>
          <p:cNvSpPr/>
          <p:nvPr/>
        </p:nvSpPr>
        <p:spPr>
          <a:xfrm>
            <a:off x="2298032" y="0"/>
            <a:ext cx="9893968" cy="6858000"/>
          </a:xfrm>
          <a:prstGeom prst="rect">
            <a:avLst/>
          </a:prstGeom>
          <a:solidFill>
            <a:srgbClr val="09065A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F0EFE1-04E8-405E-B59F-87D7D97D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92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How Does RGGI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FE83D-CC46-406F-9139-3D6E4F1B4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840" y="1379914"/>
            <a:ext cx="9733160" cy="435133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Regional greenhouse gas emissions cap is established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States offer allowances for sale in quarterly auctions</a:t>
            </a:r>
            <a:endParaRPr lang="en-US" sz="96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Electric Generating Units purchase allowances to equal emissions for 3-year control period</a:t>
            </a:r>
            <a:endParaRPr lang="en-US" sz="96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States receive revenue from quarterly auctions to invest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482A41-1A5D-437C-8D4B-A3A7B1AE8282}"/>
              </a:ext>
            </a:extLst>
          </p:cNvPr>
          <p:cNvGrpSpPr/>
          <p:nvPr/>
        </p:nvGrpSpPr>
        <p:grpSpPr>
          <a:xfrm>
            <a:off x="-8413" y="9247"/>
            <a:ext cx="2325232" cy="6858000"/>
            <a:chOff x="-8413" y="9247"/>
            <a:chExt cx="2325232" cy="68580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A03B10A-B2F4-47A2-A539-109CA18CE615}"/>
                </a:ext>
              </a:extLst>
            </p:cNvPr>
            <p:cNvSpPr/>
            <p:nvPr/>
          </p:nvSpPr>
          <p:spPr>
            <a:xfrm>
              <a:off x="-8413" y="9247"/>
              <a:ext cx="232523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39815A73-9191-41BB-95F5-E0E9BC369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616078" y="2408956"/>
              <a:ext cx="1112140" cy="1143764"/>
            </a:xfrm>
            <a:prstGeom prst="rect">
              <a:avLst/>
            </a:prstGeom>
          </p:spPr>
        </p:pic>
        <p:pic>
          <p:nvPicPr>
            <p:cNvPr id="67" name="Graphic 66" descr="Money">
              <a:extLst>
                <a:ext uri="{FF2B5EF4-FFF2-40B4-BE49-F238E27FC236}">
                  <a16:creationId xmlns:a16="http://schemas.microsoft.com/office/drawing/2014/main" id="{88E5E7D3-CC23-412D-8436-D04C3FE56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2196" y="5376102"/>
              <a:ext cx="850484" cy="85048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C7342C-52D8-439C-A5B0-BCBC2FB696F0}"/>
              </a:ext>
            </a:extLst>
          </p:cNvPr>
          <p:cNvGrpSpPr/>
          <p:nvPr/>
        </p:nvGrpSpPr>
        <p:grpSpPr>
          <a:xfrm>
            <a:off x="296334" y="1138767"/>
            <a:ext cx="1494141" cy="928136"/>
            <a:chOff x="490216" y="1405709"/>
            <a:chExt cx="1272143" cy="79289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CBFDF64-898F-463B-B5CE-F6F866197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09065A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20" b="90633" l="9899" r="90505">
                          <a14:foregroundMark x1="90707" y1="51646" x2="90707" y2="51646"/>
                          <a14:foregroundMark x1="53333" y1="90633" x2="53333" y2="906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0216" y="1405709"/>
              <a:ext cx="1272143" cy="79289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4D1B1E-2CC5-4D25-ABFA-8F51CC84E9B8}"/>
                </a:ext>
              </a:extLst>
            </p:cNvPr>
            <p:cNvSpPr txBox="1"/>
            <p:nvPr/>
          </p:nvSpPr>
          <p:spPr>
            <a:xfrm>
              <a:off x="798418" y="1552208"/>
              <a:ext cx="822592" cy="499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CO</a:t>
              </a:r>
              <a:r>
                <a:rPr lang="en-US" sz="3200" b="1" baseline="-250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2</a:t>
              </a:r>
            </a:p>
          </p:txBody>
        </p:sp>
      </p:grpSp>
      <p:pic>
        <p:nvPicPr>
          <p:cNvPr id="8" name="Graphic 7" descr="Document">
            <a:extLst>
              <a:ext uri="{FF2B5EF4-FFF2-40B4-BE49-F238E27FC236}">
                <a16:creationId xmlns:a16="http://schemas.microsoft.com/office/drawing/2014/main" id="{AF26CA24-379C-4B9D-9B98-4287A080B1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0076" y="3960171"/>
            <a:ext cx="983002" cy="98300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FFFAAEA-0756-45E6-AEA3-43DE182F0B47}"/>
              </a:ext>
            </a:extLst>
          </p:cNvPr>
          <p:cNvGrpSpPr/>
          <p:nvPr/>
        </p:nvGrpSpPr>
        <p:grpSpPr>
          <a:xfrm>
            <a:off x="847620" y="4326834"/>
            <a:ext cx="641560" cy="168966"/>
            <a:chOff x="847620" y="4326834"/>
            <a:chExt cx="641560" cy="16896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F2F73B-996A-444E-843D-141C86527327}"/>
                </a:ext>
              </a:extLst>
            </p:cNvPr>
            <p:cNvSpPr/>
            <p:nvPr/>
          </p:nvSpPr>
          <p:spPr>
            <a:xfrm>
              <a:off x="939800" y="4326834"/>
              <a:ext cx="457200" cy="168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F84656-6D2A-43B0-A215-02367DE31BB6}"/>
                </a:ext>
              </a:extLst>
            </p:cNvPr>
            <p:cNvSpPr txBox="1"/>
            <p:nvPr/>
          </p:nvSpPr>
          <p:spPr>
            <a:xfrm>
              <a:off x="847620" y="4357456"/>
              <a:ext cx="641560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700" b="1" cap="all" dirty="0">
                  <a:solidFill>
                    <a:srgbClr val="09065A"/>
                  </a:solidFill>
                </a:rPr>
                <a:t>Allowance</a:t>
              </a:r>
              <a:endParaRPr lang="en-US" sz="1000" b="1" cap="all" dirty="0">
                <a:solidFill>
                  <a:srgbClr val="09065A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74BD085-E959-49A9-80CB-E54C2D526A92}"/>
              </a:ext>
            </a:extLst>
          </p:cNvPr>
          <p:cNvSpPr txBox="1"/>
          <p:nvPr/>
        </p:nvSpPr>
        <p:spPr>
          <a:xfrm>
            <a:off x="11227323" y="103694"/>
            <a:ext cx="754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8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12E03F-0A45-4AE8-B99F-F4A658BEE4FD}"/>
              </a:ext>
            </a:extLst>
          </p:cNvPr>
          <p:cNvSpPr/>
          <p:nvPr/>
        </p:nvSpPr>
        <p:spPr>
          <a:xfrm>
            <a:off x="733631" y="1260088"/>
            <a:ext cx="3795839" cy="4640982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782AD-DFF4-45A7-AB40-38FA1CCF6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8397" y="239950"/>
            <a:ext cx="7663603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What do RGGI Regulated Entities Need to Do? And By When?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69B30-E109-40E6-8341-EB6A0974D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1744858"/>
            <a:ext cx="7196667" cy="4873192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  <a:sym typeface="Wingdings" panose="05000000000000000000" pitchFamily="2" charset="2"/>
              </a:rPr>
              <a:t>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	Install, certify and operate systems to monitor 	CO</a:t>
            </a:r>
            <a:r>
              <a:rPr lang="en-US" sz="2200" b="1" baseline="-25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2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	mass emissions by June 11, 2019.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  <a:sym typeface="Wingdings" panose="05000000000000000000" pitchFamily="2" charset="2"/>
              </a:rPr>
              <a:t>	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Submit an operating permit application 	including all applicable RGGI requirements by 	January 1, 2020 – 15 facilities (69 EGUs) 	currently in compliance.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  <a:sym typeface="Wingdings" panose="05000000000000000000" pitchFamily="2" charset="2"/>
              </a:rPr>
              <a:t>	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Obtain CO</a:t>
            </a:r>
            <a:r>
              <a:rPr lang="en-US" sz="2200" b="1" baseline="-25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2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allowances annually equal to their mass 	emissions. Failure to meet this obligation by the 	control period (3-years) deadline results in the 	facility needing three times the number of 	required allowances.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  <a:sym typeface="Wingdings" panose="05000000000000000000" pitchFamily="2" charset="2"/>
              </a:rPr>
              <a:t>  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Submit a compliance certification report for each 	control period.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en-US" b="1" dirty="0"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en-US" b="1" dirty="0"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en-US" b="1" dirty="0"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en-US" b="1" dirty="0"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595A4-F0AE-49B1-812A-BEE4844E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1216"/>
            <a:ext cx="2743200" cy="365125"/>
          </a:xfrm>
        </p:spPr>
        <p:txBody>
          <a:bodyPr/>
          <a:lstStyle/>
          <a:p>
            <a:fld id="{DCCBA36D-1B0B-4B4E-B5F6-D72AE19806FD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949E667-4E20-4724-A466-7B69879FE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1600" y="1575392"/>
            <a:ext cx="2489200" cy="2489204"/>
          </a:xfrm>
          <a:prstGeom prst="rect">
            <a:avLst/>
          </a:prstGeom>
          <a:effectLst>
            <a:outerShdw blurRad="762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AC5AB3-8548-4219-8A76-82B2C9E4FD94}"/>
              </a:ext>
            </a:extLst>
          </p:cNvPr>
          <p:cNvSpPr txBox="1"/>
          <p:nvPr/>
        </p:nvSpPr>
        <p:spPr>
          <a:xfrm>
            <a:off x="795868" y="3960376"/>
            <a:ext cx="36237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34 Fossil Fuel Power Plants</a:t>
            </a:r>
          </a:p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 Electric Generating Units (EGUs)</a:t>
            </a:r>
          </a:p>
          <a:p>
            <a:pPr algn="ctr"/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accent1"/>
                </a:solidFill>
              </a:rPr>
              <a:t>New Jersey</a:t>
            </a:r>
          </a:p>
        </p:txBody>
      </p:sp>
    </p:spTree>
    <p:extLst>
      <p:ext uri="{BB962C8B-B14F-4D97-AF65-F5344CB8AC3E}">
        <p14:creationId xmlns:p14="http://schemas.microsoft.com/office/powerpoint/2010/main" val="179118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CA71-8BEF-44C2-956D-E94BFEFEA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220" y="288536"/>
            <a:ext cx="7669764" cy="69856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09065A"/>
                </a:solidFill>
                <a:latin typeface="+mn-lt"/>
              </a:rPr>
              <a:t>How Much Money?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F0874-C93E-4B4F-8B18-F59FDCC47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6220" y="1041854"/>
            <a:ext cx="7809411" cy="1002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The amount of money received will depend upon the price of carbon at the time of each auction.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6A8F5-5B7A-4165-8D25-73A2B11D4686}"/>
              </a:ext>
            </a:extLst>
          </p:cNvPr>
          <p:cNvSpPr txBox="1"/>
          <p:nvPr/>
        </p:nvSpPr>
        <p:spPr>
          <a:xfrm>
            <a:off x="4837922" y="2105561"/>
            <a:ext cx="5626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9065A"/>
                </a:solidFill>
              </a:rPr>
              <a:t>Best Guess: </a:t>
            </a:r>
          </a:p>
          <a:p>
            <a:pPr algn="ctr"/>
            <a:r>
              <a:rPr lang="en-US" sz="4000" b="1" dirty="0">
                <a:solidFill>
                  <a:srgbClr val="09065A"/>
                </a:solidFill>
              </a:rPr>
              <a:t>$80 million in 2020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0DFFC44E-7898-4FE7-AFC5-3626D50F47D2}"/>
              </a:ext>
            </a:extLst>
          </p:cNvPr>
          <p:cNvSpPr/>
          <p:nvPr/>
        </p:nvSpPr>
        <p:spPr>
          <a:xfrm>
            <a:off x="-2938831" y="0"/>
            <a:ext cx="6615404" cy="6858000"/>
          </a:xfrm>
          <a:prstGeom prst="flowChartConnector">
            <a:avLst/>
          </a:prstGeom>
          <a:solidFill>
            <a:srgbClr val="090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Money">
            <a:extLst>
              <a:ext uri="{FF2B5EF4-FFF2-40B4-BE49-F238E27FC236}">
                <a16:creationId xmlns:a16="http://schemas.microsoft.com/office/drawing/2014/main" id="{8A67687A-57AA-467B-8F2E-D59E9AECD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91032" y="1388153"/>
            <a:ext cx="3673462" cy="3673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520B38-F97A-4922-B1F7-DAE004E56AA2}"/>
              </a:ext>
            </a:extLst>
          </p:cNvPr>
          <p:cNvSpPr txBox="1"/>
          <p:nvPr/>
        </p:nvSpPr>
        <p:spPr>
          <a:xfrm>
            <a:off x="11227323" y="103694"/>
            <a:ext cx="754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BE9DD0-CC0D-4040-B660-F8B880083399}"/>
              </a:ext>
            </a:extLst>
          </p:cNvPr>
          <p:cNvCxnSpPr>
            <a:cxnSpLocks/>
          </p:cNvCxnSpPr>
          <p:nvPr/>
        </p:nvCxnSpPr>
        <p:spPr>
          <a:xfrm>
            <a:off x="7645387" y="3513221"/>
            <a:ext cx="5714" cy="577516"/>
          </a:xfrm>
          <a:prstGeom prst="line">
            <a:avLst/>
          </a:prstGeom>
          <a:ln w="76200">
            <a:solidFill>
              <a:srgbClr val="090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26BBEC-C4CA-4DED-87AB-8909AACD46CC}"/>
              </a:ext>
            </a:extLst>
          </p:cNvPr>
          <p:cNvCxnSpPr>
            <a:cxnSpLocks/>
          </p:cNvCxnSpPr>
          <p:nvPr/>
        </p:nvCxnSpPr>
        <p:spPr>
          <a:xfrm>
            <a:off x="5161547" y="4086726"/>
            <a:ext cx="4981074" cy="0"/>
          </a:xfrm>
          <a:prstGeom prst="line">
            <a:avLst/>
          </a:prstGeom>
          <a:ln w="76200">
            <a:solidFill>
              <a:srgbClr val="090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F700A6-1DCC-4203-B913-5359D4C823D1}"/>
              </a:ext>
            </a:extLst>
          </p:cNvPr>
          <p:cNvCxnSpPr>
            <a:cxnSpLocks/>
          </p:cNvCxnSpPr>
          <p:nvPr/>
        </p:nvCxnSpPr>
        <p:spPr>
          <a:xfrm>
            <a:off x="5153867" y="4058652"/>
            <a:ext cx="0" cy="949838"/>
          </a:xfrm>
          <a:prstGeom prst="line">
            <a:avLst/>
          </a:prstGeom>
          <a:ln w="76200">
            <a:solidFill>
              <a:srgbClr val="090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E23412-D649-44D2-9774-BF9C4F76D4FC}"/>
              </a:ext>
            </a:extLst>
          </p:cNvPr>
          <p:cNvSpPr txBox="1"/>
          <p:nvPr/>
        </p:nvSpPr>
        <p:spPr>
          <a:xfrm>
            <a:off x="4263531" y="5161088"/>
            <a:ext cx="1780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9065A"/>
                </a:solidFill>
              </a:rPr>
              <a:t>EDA</a:t>
            </a:r>
          </a:p>
          <a:p>
            <a:pPr algn="ctr"/>
            <a:r>
              <a:rPr lang="en-US" sz="2400" b="1" dirty="0">
                <a:solidFill>
                  <a:srgbClr val="09065A"/>
                </a:solidFill>
              </a:rPr>
              <a:t>$48 Million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529BB5-E0A3-4BB5-B651-A45A3DE3F1EB}"/>
              </a:ext>
            </a:extLst>
          </p:cNvPr>
          <p:cNvCxnSpPr>
            <a:cxnSpLocks/>
          </p:cNvCxnSpPr>
          <p:nvPr/>
        </p:nvCxnSpPr>
        <p:spPr>
          <a:xfrm>
            <a:off x="7645728" y="4100434"/>
            <a:ext cx="0" cy="949838"/>
          </a:xfrm>
          <a:prstGeom prst="line">
            <a:avLst/>
          </a:prstGeom>
          <a:ln w="76200">
            <a:solidFill>
              <a:srgbClr val="090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91B9D5E-0913-494B-A7B2-E07757BC6671}"/>
              </a:ext>
            </a:extLst>
          </p:cNvPr>
          <p:cNvSpPr txBox="1"/>
          <p:nvPr/>
        </p:nvSpPr>
        <p:spPr>
          <a:xfrm>
            <a:off x="6761748" y="5161088"/>
            <a:ext cx="1780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9065A"/>
                </a:solidFill>
              </a:rPr>
              <a:t>BPU</a:t>
            </a:r>
          </a:p>
          <a:p>
            <a:pPr algn="ctr"/>
            <a:r>
              <a:rPr lang="en-US" sz="2400" b="1" dirty="0">
                <a:solidFill>
                  <a:srgbClr val="09065A"/>
                </a:solidFill>
              </a:rPr>
              <a:t>$16 Million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02BCEA-E410-4A0D-A3FB-646A6BAA0AEF}"/>
              </a:ext>
            </a:extLst>
          </p:cNvPr>
          <p:cNvSpPr txBox="1"/>
          <p:nvPr/>
        </p:nvSpPr>
        <p:spPr>
          <a:xfrm>
            <a:off x="9259965" y="5061615"/>
            <a:ext cx="17806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9065A"/>
                </a:solidFill>
              </a:rPr>
              <a:t>DEP</a:t>
            </a:r>
          </a:p>
          <a:p>
            <a:pPr algn="ctr"/>
            <a:r>
              <a:rPr lang="en-US" sz="2400" b="1" dirty="0">
                <a:solidFill>
                  <a:srgbClr val="09065A"/>
                </a:solidFill>
              </a:rPr>
              <a:t>$8 Million</a:t>
            </a:r>
          </a:p>
          <a:p>
            <a:pPr algn="ctr"/>
            <a:r>
              <a:rPr lang="en-US" sz="2400" b="1" dirty="0">
                <a:solidFill>
                  <a:srgbClr val="09065A"/>
                </a:solidFill>
              </a:rPr>
              <a:t>+ </a:t>
            </a:r>
          </a:p>
          <a:p>
            <a:pPr algn="ctr"/>
            <a:r>
              <a:rPr lang="en-US" sz="2400" b="1" dirty="0">
                <a:solidFill>
                  <a:srgbClr val="09065A"/>
                </a:solidFill>
              </a:rPr>
              <a:t>$8 Million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1756F9-69C5-445B-8DE8-5C9D5F3B05AD}"/>
              </a:ext>
            </a:extLst>
          </p:cNvPr>
          <p:cNvCxnSpPr>
            <a:cxnSpLocks/>
          </p:cNvCxnSpPr>
          <p:nvPr/>
        </p:nvCxnSpPr>
        <p:spPr>
          <a:xfrm>
            <a:off x="10142621" y="4051650"/>
            <a:ext cx="0" cy="949838"/>
          </a:xfrm>
          <a:prstGeom prst="line">
            <a:avLst/>
          </a:prstGeom>
          <a:ln w="76200">
            <a:solidFill>
              <a:srgbClr val="090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0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532EAB1-9750-4984-BEA5-11DF022C74EF}"/>
              </a:ext>
            </a:extLst>
          </p:cNvPr>
          <p:cNvGrpSpPr/>
          <p:nvPr/>
        </p:nvGrpSpPr>
        <p:grpSpPr>
          <a:xfrm>
            <a:off x="1158801" y="3120103"/>
            <a:ext cx="731520" cy="750402"/>
            <a:chOff x="1752861" y="2426177"/>
            <a:chExt cx="981938" cy="105072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54C6DB8-936B-4125-83F4-4CC25866683D}"/>
                </a:ext>
              </a:extLst>
            </p:cNvPr>
            <p:cNvSpPr/>
            <p:nvPr/>
          </p:nvSpPr>
          <p:spPr>
            <a:xfrm>
              <a:off x="1752861" y="2426177"/>
              <a:ext cx="981938" cy="1005389"/>
            </a:xfrm>
            <a:prstGeom prst="ellipse">
              <a:avLst/>
            </a:prstGeom>
            <a:solidFill>
              <a:srgbClr val="090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Meeting">
              <a:extLst>
                <a:ext uri="{FF2B5EF4-FFF2-40B4-BE49-F238E27FC236}">
                  <a16:creationId xmlns:a16="http://schemas.microsoft.com/office/drawing/2014/main" id="{71AD9CE6-92DB-4AFE-B9AD-A99B8EC6C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69627" y="2444414"/>
              <a:ext cx="748406" cy="76628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3B8C34-BEE5-44E3-9B9E-802493891B25}"/>
                </a:ext>
              </a:extLst>
            </p:cNvPr>
            <p:cNvSpPr txBox="1"/>
            <p:nvPr/>
          </p:nvSpPr>
          <p:spPr>
            <a:xfrm>
              <a:off x="1943236" y="3002853"/>
              <a:ext cx="601187" cy="474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8A05049-DFB2-4583-B852-1DF734CC7EBD}"/>
              </a:ext>
            </a:extLst>
          </p:cNvPr>
          <p:cNvSpPr txBox="1"/>
          <p:nvPr/>
        </p:nvSpPr>
        <p:spPr>
          <a:xfrm>
            <a:off x="3229774" y="4281095"/>
            <a:ext cx="2119449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dirty="0">
                <a:solidFill>
                  <a:srgbClr val="09065A"/>
                </a:solidFill>
              </a:rPr>
              <a:t>Identifies initiatives each agency will sponsor during the corresponding funding period.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A6B882-801E-48F9-A311-422DA4EC1C73}"/>
              </a:ext>
            </a:extLst>
          </p:cNvPr>
          <p:cNvGrpSpPr/>
          <p:nvPr/>
        </p:nvGrpSpPr>
        <p:grpSpPr>
          <a:xfrm>
            <a:off x="5219651" y="171693"/>
            <a:ext cx="1684683" cy="1645920"/>
            <a:chOff x="5469081" y="1691863"/>
            <a:chExt cx="1684683" cy="164592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0B45387-7DD0-4C42-8C03-7BFD936A8A7D}"/>
                </a:ext>
              </a:extLst>
            </p:cNvPr>
            <p:cNvSpPr/>
            <p:nvPr/>
          </p:nvSpPr>
          <p:spPr>
            <a:xfrm>
              <a:off x="5534182" y="1737583"/>
              <a:ext cx="1554480" cy="1554480"/>
            </a:xfrm>
            <a:prstGeom prst="ellipse">
              <a:avLst/>
            </a:prstGeom>
            <a:solidFill>
              <a:srgbClr val="090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66FB634-F593-4299-8609-94C3E167FEB3}"/>
                </a:ext>
              </a:extLst>
            </p:cNvPr>
            <p:cNvSpPr txBox="1"/>
            <p:nvPr/>
          </p:nvSpPr>
          <p:spPr>
            <a:xfrm>
              <a:off x="5469081" y="2257271"/>
              <a:ext cx="16846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FUNDING PLAN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FRAMEWORK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15519A9-3E55-4FDD-B426-26E0FB174289}"/>
                </a:ext>
              </a:extLst>
            </p:cNvPr>
            <p:cNvSpPr/>
            <p:nvPr/>
          </p:nvSpPr>
          <p:spPr>
            <a:xfrm>
              <a:off x="5490109" y="1691863"/>
              <a:ext cx="1645920" cy="1645920"/>
            </a:xfrm>
            <a:prstGeom prst="ellipse">
              <a:avLst/>
            </a:prstGeom>
            <a:noFill/>
            <a:ln>
              <a:solidFill>
                <a:srgbClr val="090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293697C-51BB-404B-84A1-7D05D081EE32}"/>
              </a:ext>
            </a:extLst>
          </p:cNvPr>
          <p:cNvSpPr txBox="1"/>
          <p:nvPr/>
        </p:nvSpPr>
        <p:spPr>
          <a:xfrm>
            <a:off x="424667" y="4298530"/>
            <a:ext cx="218093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dirty="0">
                <a:solidFill>
                  <a:srgbClr val="09065A"/>
                </a:solidFill>
              </a:rPr>
              <a:t>Host four public meetings to educate about the funding requirements and to gather input on spending priorities.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9F1BDC-EA40-4C22-B605-F863B9920B78}"/>
              </a:ext>
            </a:extLst>
          </p:cNvPr>
          <p:cNvSpPr txBox="1"/>
          <p:nvPr/>
        </p:nvSpPr>
        <p:spPr>
          <a:xfrm>
            <a:off x="3107816" y="3885240"/>
            <a:ext cx="236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9065A"/>
                </a:solidFill>
              </a:rPr>
              <a:t>Develop Initiatives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B50D3D-F8DD-4C2C-B960-E6D9210CFD98}"/>
              </a:ext>
            </a:extLst>
          </p:cNvPr>
          <p:cNvSpPr txBox="1"/>
          <p:nvPr/>
        </p:nvSpPr>
        <p:spPr>
          <a:xfrm>
            <a:off x="504505" y="3898420"/>
            <a:ext cx="2052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9065A"/>
                </a:solidFill>
              </a:rPr>
              <a:t>Public Meetings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069DE1-0F41-479E-8F6B-7C92435F81E3}"/>
              </a:ext>
            </a:extLst>
          </p:cNvPr>
          <p:cNvCxnSpPr>
            <a:cxnSpLocks/>
          </p:cNvCxnSpPr>
          <p:nvPr/>
        </p:nvCxnSpPr>
        <p:spPr>
          <a:xfrm>
            <a:off x="6072266" y="1817613"/>
            <a:ext cx="0" cy="546168"/>
          </a:xfrm>
          <a:prstGeom prst="line">
            <a:avLst/>
          </a:prstGeom>
          <a:ln>
            <a:solidFill>
              <a:srgbClr val="09065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E827F5-26C6-4E0E-A57B-CCD2EBEC14AE}"/>
              </a:ext>
            </a:extLst>
          </p:cNvPr>
          <p:cNvCxnSpPr/>
          <p:nvPr/>
        </p:nvCxnSpPr>
        <p:spPr>
          <a:xfrm>
            <a:off x="2975471" y="2363781"/>
            <a:ext cx="1711195" cy="0"/>
          </a:xfrm>
          <a:prstGeom prst="line">
            <a:avLst/>
          </a:prstGeom>
          <a:ln>
            <a:solidFill>
              <a:srgbClr val="090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ABA24AB-80BA-48D7-9795-559B53FA46C1}"/>
              </a:ext>
            </a:extLst>
          </p:cNvPr>
          <p:cNvCxnSpPr>
            <a:cxnSpLocks/>
          </p:cNvCxnSpPr>
          <p:nvPr/>
        </p:nvCxnSpPr>
        <p:spPr>
          <a:xfrm>
            <a:off x="1523886" y="2363781"/>
            <a:ext cx="1440827" cy="0"/>
          </a:xfrm>
          <a:prstGeom prst="line">
            <a:avLst/>
          </a:prstGeom>
          <a:ln>
            <a:solidFill>
              <a:srgbClr val="090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8FD149C-1769-43F9-ABBC-845C2003A040}"/>
              </a:ext>
            </a:extLst>
          </p:cNvPr>
          <p:cNvCxnSpPr/>
          <p:nvPr/>
        </p:nvCxnSpPr>
        <p:spPr>
          <a:xfrm>
            <a:off x="1523886" y="2363781"/>
            <a:ext cx="0" cy="587246"/>
          </a:xfrm>
          <a:prstGeom prst="line">
            <a:avLst/>
          </a:prstGeom>
          <a:ln>
            <a:solidFill>
              <a:srgbClr val="09065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5BB9FD7-37CB-4B8A-BCEA-F19AFDF574EE}"/>
              </a:ext>
            </a:extLst>
          </p:cNvPr>
          <p:cNvCxnSpPr>
            <a:cxnSpLocks/>
          </p:cNvCxnSpPr>
          <p:nvPr/>
        </p:nvCxnSpPr>
        <p:spPr>
          <a:xfrm>
            <a:off x="4686666" y="2363781"/>
            <a:ext cx="3453204" cy="10758"/>
          </a:xfrm>
          <a:prstGeom prst="line">
            <a:avLst/>
          </a:prstGeom>
          <a:ln>
            <a:solidFill>
              <a:srgbClr val="090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D54EE18-9A02-4027-A063-39214765B5E3}"/>
              </a:ext>
            </a:extLst>
          </p:cNvPr>
          <p:cNvCxnSpPr/>
          <p:nvPr/>
        </p:nvCxnSpPr>
        <p:spPr>
          <a:xfrm>
            <a:off x="7917947" y="2375027"/>
            <a:ext cx="0" cy="587246"/>
          </a:xfrm>
          <a:prstGeom prst="line">
            <a:avLst/>
          </a:prstGeom>
          <a:ln>
            <a:solidFill>
              <a:srgbClr val="09065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CD8F990-1AF8-418C-9967-AA3D02645733}"/>
              </a:ext>
            </a:extLst>
          </p:cNvPr>
          <p:cNvSpPr txBox="1"/>
          <p:nvPr/>
        </p:nvSpPr>
        <p:spPr>
          <a:xfrm>
            <a:off x="6736147" y="3898420"/>
            <a:ext cx="236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9065A"/>
                </a:solidFill>
              </a:rPr>
              <a:t>Rank Initiatives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E4C3044-ADAB-4A16-B810-22D7425BFEDD}"/>
              </a:ext>
            </a:extLst>
          </p:cNvPr>
          <p:cNvCxnSpPr>
            <a:cxnSpLocks/>
          </p:cNvCxnSpPr>
          <p:nvPr/>
        </p:nvCxnSpPr>
        <p:spPr>
          <a:xfrm>
            <a:off x="8085748" y="2374055"/>
            <a:ext cx="2589103" cy="17646"/>
          </a:xfrm>
          <a:prstGeom prst="line">
            <a:avLst/>
          </a:prstGeom>
          <a:ln>
            <a:solidFill>
              <a:srgbClr val="090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4DD9B6F-D7D3-48E0-BCD6-33DB5AD12311}"/>
              </a:ext>
            </a:extLst>
          </p:cNvPr>
          <p:cNvSpPr txBox="1"/>
          <p:nvPr/>
        </p:nvSpPr>
        <p:spPr>
          <a:xfrm>
            <a:off x="9714390" y="3898420"/>
            <a:ext cx="1919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9065A"/>
                </a:solidFill>
              </a:rPr>
              <a:t>Report Out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E3C95EF-F186-4E49-9D27-6B5821183530}"/>
              </a:ext>
            </a:extLst>
          </p:cNvPr>
          <p:cNvCxnSpPr/>
          <p:nvPr/>
        </p:nvCxnSpPr>
        <p:spPr>
          <a:xfrm>
            <a:off x="10674272" y="2395087"/>
            <a:ext cx="0" cy="587246"/>
          </a:xfrm>
          <a:prstGeom prst="line">
            <a:avLst/>
          </a:prstGeom>
          <a:ln>
            <a:solidFill>
              <a:srgbClr val="09065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F24072B-33AA-4AFD-99AD-2BDDBB6388CF}"/>
              </a:ext>
            </a:extLst>
          </p:cNvPr>
          <p:cNvSpPr txBox="1"/>
          <p:nvPr/>
        </p:nvSpPr>
        <p:spPr>
          <a:xfrm>
            <a:off x="6570285" y="4298530"/>
            <a:ext cx="2707389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dirty="0">
                <a:solidFill>
                  <a:srgbClr val="09065A"/>
                </a:solidFill>
              </a:rPr>
              <a:t>Ranks initiatives against six objectives by the state agencies.  Each objective must be ranked critical to at least one initiative.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944A89A-DAD0-4941-87AA-7245EACC0036}"/>
              </a:ext>
            </a:extLst>
          </p:cNvPr>
          <p:cNvGrpSpPr/>
          <p:nvPr/>
        </p:nvGrpSpPr>
        <p:grpSpPr>
          <a:xfrm>
            <a:off x="3923739" y="3120103"/>
            <a:ext cx="731520" cy="718023"/>
            <a:chOff x="8420941" y="3206777"/>
            <a:chExt cx="731520" cy="71802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4E0EB5-43FF-472F-86D7-A5BDDA62CB92}"/>
                </a:ext>
              </a:extLst>
            </p:cNvPr>
            <p:cNvSpPr/>
            <p:nvPr/>
          </p:nvSpPr>
          <p:spPr>
            <a:xfrm>
              <a:off x="8420941" y="3206777"/>
              <a:ext cx="731520" cy="718023"/>
            </a:xfrm>
            <a:prstGeom prst="ellipse">
              <a:avLst/>
            </a:prstGeom>
            <a:solidFill>
              <a:srgbClr val="090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43" descr="Magnifying glass">
              <a:extLst>
                <a:ext uri="{FF2B5EF4-FFF2-40B4-BE49-F238E27FC236}">
                  <a16:creationId xmlns:a16="http://schemas.microsoft.com/office/drawing/2014/main" id="{155AD05A-5038-46C4-92EA-E4C9F7055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17506" y="3281089"/>
              <a:ext cx="538390" cy="506813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8A7272-66AE-42C0-9DEC-B0BEFF387399}"/>
              </a:ext>
            </a:extLst>
          </p:cNvPr>
          <p:cNvCxnSpPr/>
          <p:nvPr/>
        </p:nvCxnSpPr>
        <p:spPr>
          <a:xfrm>
            <a:off x="4275702" y="2363781"/>
            <a:ext cx="0" cy="587246"/>
          </a:xfrm>
          <a:prstGeom prst="line">
            <a:avLst/>
          </a:prstGeom>
          <a:ln>
            <a:solidFill>
              <a:srgbClr val="09065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C113815-C85F-48BF-894F-3D2111EDA77F}"/>
              </a:ext>
            </a:extLst>
          </p:cNvPr>
          <p:cNvGrpSpPr/>
          <p:nvPr/>
        </p:nvGrpSpPr>
        <p:grpSpPr>
          <a:xfrm>
            <a:off x="7561614" y="3077373"/>
            <a:ext cx="731520" cy="756690"/>
            <a:chOff x="3961312" y="3109061"/>
            <a:chExt cx="731520" cy="75669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DD5048C-AE90-4096-A8CE-1025E8E66538}"/>
                </a:ext>
              </a:extLst>
            </p:cNvPr>
            <p:cNvSpPr/>
            <p:nvPr/>
          </p:nvSpPr>
          <p:spPr>
            <a:xfrm>
              <a:off x="3961312" y="3147728"/>
              <a:ext cx="731520" cy="718023"/>
            </a:xfrm>
            <a:prstGeom prst="ellipse">
              <a:avLst/>
            </a:prstGeom>
            <a:solidFill>
              <a:srgbClr val="090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82C5664-93F4-44C1-B0C1-8A984823AE14}"/>
                </a:ext>
              </a:extLst>
            </p:cNvPr>
            <p:cNvGrpSpPr/>
            <p:nvPr/>
          </p:nvGrpSpPr>
          <p:grpSpPr>
            <a:xfrm>
              <a:off x="4118121" y="3109061"/>
              <a:ext cx="486971" cy="718023"/>
              <a:chOff x="4488935" y="3201527"/>
              <a:chExt cx="486971" cy="71802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B5A1577-5C5C-458E-8A43-9A06DE6F16C4}"/>
                  </a:ext>
                </a:extLst>
              </p:cNvPr>
              <p:cNvGrpSpPr/>
              <p:nvPr/>
            </p:nvGrpSpPr>
            <p:grpSpPr>
              <a:xfrm>
                <a:off x="4488935" y="3201527"/>
                <a:ext cx="486971" cy="718023"/>
                <a:chOff x="4488935" y="3201527"/>
                <a:chExt cx="486971" cy="718023"/>
              </a:xfrm>
            </p:grpSpPr>
            <p:pic>
              <p:nvPicPr>
                <p:cNvPr id="17" name="Graphic 16" descr="Bar chart RTL">
                  <a:extLst>
                    <a:ext uri="{FF2B5EF4-FFF2-40B4-BE49-F238E27FC236}">
                      <a16:creationId xmlns:a16="http://schemas.microsoft.com/office/drawing/2014/main" id="{B3043093-E205-44D0-BCC5-72A8F4BF22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rcRect l="28151" r="21384" b="21476"/>
                <a:stretch/>
              </p:blipFill>
              <p:spPr>
                <a:xfrm>
                  <a:off x="4488935" y="3201527"/>
                  <a:ext cx="486971" cy="718023"/>
                </a:xfrm>
                <a:prstGeom prst="rect">
                  <a:avLst/>
                </a:prstGeom>
              </p:spPr>
            </p:pic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DFB180A-4331-4AEB-A68C-6D802FAF706C}"/>
                    </a:ext>
                  </a:extLst>
                </p:cNvPr>
                <p:cNvSpPr/>
                <p:nvPr/>
              </p:nvSpPr>
              <p:spPr>
                <a:xfrm>
                  <a:off x="4801350" y="3494709"/>
                  <a:ext cx="123483" cy="126058"/>
                </a:xfrm>
                <a:prstGeom prst="rect">
                  <a:avLst/>
                </a:prstGeom>
                <a:solidFill>
                  <a:srgbClr val="09065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362F40-1E61-4699-A195-71A3C8EBA0EC}"/>
                  </a:ext>
                </a:extLst>
              </p:cNvPr>
              <p:cNvSpPr txBox="1"/>
              <p:nvPr/>
            </p:nvSpPr>
            <p:spPr>
              <a:xfrm>
                <a:off x="4636178" y="3275840"/>
                <a:ext cx="867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09065A"/>
                    </a:solidFill>
                  </a:rPr>
                  <a:t>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1C512B3-509C-4C2A-BD85-AE66E355B305}"/>
                  </a:ext>
                </a:extLst>
              </p:cNvPr>
              <p:cNvSpPr txBox="1"/>
              <p:nvPr/>
            </p:nvSpPr>
            <p:spPr>
              <a:xfrm>
                <a:off x="4488935" y="3489962"/>
                <a:ext cx="867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09065A"/>
                    </a:solidFill>
                  </a:rPr>
                  <a:t>2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3A8ED64-1329-4D44-858D-B45284C976A0}"/>
                  </a:ext>
                </a:extLst>
              </p:cNvPr>
              <p:cNvSpPr txBox="1"/>
              <p:nvPr/>
            </p:nvSpPr>
            <p:spPr>
              <a:xfrm>
                <a:off x="4784041" y="3564166"/>
                <a:ext cx="867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09065A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188E17B-F72F-433F-87F5-D82A4DDDEBC7}"/>
              </a:ext>
            </a:extLst>
          </p:cNvPr>
          <p:cNvGrpSpPr/>
          <p:nvPr/>
        </p:nvGrpSpPr>
        <p:grpSpPr>
          <a:xfrm>
            <a:off x="10309091" y="3120103"/>
            <a:ext cx="731520" cy="718023"/>
            <a:chOff x="10761152" y="3120103"/>
            <a:chExt cx="731520" cy="718023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3389081-037F-44A9-9E50-49FE35D56520}"/>
                </a:ext>
              </a:extLst>
            </p:cNvPr>
            <p:cNvSpPr/>
            <p:nvPr/>
          </p:nvSpPr>
          <p:spPr>
            <a:xfrm>
              <a:off x="10761152" y="3120103"/>
              <a:ext cx="731520" cy="718023"/>
            </a:xfrm>
            <a:prstGeom prst="ellipse">
              <a:avLst/>
            </a:prstGeom>
            <a:solidFill>
              <a:srgbClr val="090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Graphic 63" descr="Clipboard">
              <a:extLst>
                <a:ext uri="{FF2B5EF4-FFF2-40B4-BE49-F238E27FC236}">
                  <a16:creationId xmlns:a16="http://schemas.microsoft.com/office/drawing/2014/main" id="{7974DC3F-E750-401B-BC28-8CEA57779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838976" y="3188377"/>
              <a:ext cx="575872" cy="575872"/>
            </a:xfrm>
            <a:prstGeom prst="rect">
              <a:avLst/>
            </a:prstGeom>
          </p:spPr>
        </p:pic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671953A2-A36D-42D9-8BB5-94A9EBECF2F5}"/>
              </a:ext>
            </a:extLst>
          </p:cNvPr>
          <p:cNvSpPr txBox="1"/>
          <p:nvPr/>
        </p:nvSpPr>
        <p:spPr>
          <a:xfrm>
            <a:off x="9730115" y="4298530"/>
            <a:ext cx="194713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dirty="0">
                <a:solidFill>
                  <a:srgbClr val="09065A"/>
                </a:solidFill>
              </a:rPr>
              <a:t>Subsequent funding plans must report on previously funded projects and programs.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EA626F-4883-4151-A082-49F98824DC82}"/>
              </a:ext>
            </a:extLst>
          </p:cNvPr>
          <p:cNvSpPr txBox="1"/>
          <p:nvPr/>
        </p:nvSpPr>
        <p:spPr>
          <a:xfrm>
            <a:off x="11227323" y="103694"/>
            <a:ext cx="754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7375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BFADA0-DB9B-43B9-B387-9662F18E0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t="13484" r="3607" b="15352"/>
          <a:stretch/>
        </p:blipFill>
        <p:spPr>
          <a:xfrm>
            <a:off x="0" y="2715199"/>
            <a:ext cx="6175371" cy="34736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DA7334-8053-4A7E-BAEF-3AD0CB147100}"/>
              </a:ext>
            </a:extLst>
          </p:cNvPr>
          <p:cNvSpPr txBox="1"/>
          <p:nvPr/>
        </p:nvSpPr>
        <p:spPr>
          <a:xfrm>
            <a:off x="0" y="2094664"/>
            <a:ext cx="6164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Electrification of transportation in the State.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21D517-4147-4FDD-9DB3-5B94A9182AC9}"/>
              </a:ext>
            </a:extLst>
          </p:cNvPr>
          <p:cNvSpPr/>
          <p:nvPr/>
        </p:nvSpPr>
        <p:spPr>
          <a:xfrm>
            <a:off x="10712" y="0"/>
            <a:ext cx="6164659" cy="927932"/>
          </a:xfrm>
          <a:custGeom>
            <a:avLst/>
            <a:gdLst>
              <a:gd name="connsiteX0" fmla="*/ 1105988 w 5744307"/>
              <a:gd name="connsiteY0" fmla="*/ 0 h 927932"/>
              <a:gd name="connsiteX1" fmla="*/ 5744307 w 5744307"/>
              <a:gd name="connsiteY1" fmla="*/ 0 h 927932"/>
              <a:gd name="connsiteX2" fmla="*/ 4584727 w 5744307"/>
              <a:gd name="connsiteY2" fmla="*/ 923330 h 927932"/>
              <a:gd name="connsiteX3" fmla="*/ 3498587 w 5744307"/>
              <a:gd name="connsiteY3" fmla="*/ 923330 h 927932"/>
              <a:gd name="connsiteX4" fmla="*/ 3492807 w 5744307"/>
              <a:gd name="connsiteY4" fmla="*/ 927932 h 927932"/>
              <a:gd name="connsiteX5" fmla="*/ 0 w 5744307"/>
              <a:gd name="connsiteY5" fmla="*/ 927932 h 927932"/>
              <a:gd name="connsiteX6" fmla="*/ 0 w 5744307"/>
              <a:gd name="connsiteY6" fmla="*/ 15804 h 927932"/>
              <a:gd name="connsiteX7" fmla="*/ 14068 w 5744307"/>
              <a:gd name="connsiteY7" fmla="*/ 4602 h 927932"/>
              <a:gd name="connsiteX8" fmla="*/ 1100208 w 5744307"/>
              <a:gd name="connsiteY8" fmla="*/ 4602 h 92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4307" h="927932">
                <a:moveTo>
                  <a:pt x="1105988" y="0"/>
                </a:moveTo>
                <a:lnTo>
                  <a:pt x="5744307" y="0"/>
                </a:lnTo>
                <a:lnTo>
                  <a:pt x="4584727" y="923330"/>
                </a:lnTo>
                <a:lnTo>
                  <a:pt x="3498587" y="923330"/>
                </a:lnTo>
                <a:lnTo>
                  <a:pt x="3492807" y="927932"/>
                </a:lnTo>
                <a:lnTo>
                  <a:pt x="0" y="927932"/>
                </a:lnTo>
                <a:lnTo>
                  <a:pt x="0" y="15804"/>
                </a:lnTo>
                <a:lnTo>
                  <a:pt x="14068" y="4602"/>
                </a:lnTo>
                <a:lnTo>
                  <a:pt x="1100208" y="4602"/>
                </a:lnTo>
                <a:close/>
              </a:path>
            </a:pathLst>
          </a:custGeom>
          <a:solidFill>
            <a:srgbClr val="09065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D8FF26-D46E-4DA1-9706-F58DB514997A}"/>
              </a:ext>
            </a:extLst>
          </p:cNvPr>
          <p:cNvSpPr txBox="1"/>
          <p:nvPr/>
        </p:nvSpPr>
        <p:spPr>
          <a:xfrm>
            <a:off x="-240497" y="171578"/>
            <a:ext cx="5807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Governor’s Funding Priorities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AF6CE6-B4BA-4A2D-A899-B911DA488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60" y="669155"/>
            <a:ext cx="6027340" cy="33903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737C21-A24B-4726-9FEC-FA4C95E38FD6}"/>
              </a:ext>
            </a:extLst>
          </p:cNvPr>
          <p:cNvSpPr txBox="1"/>
          <p:nvPr/>
        </p:nvSpPr>
        <p:spPr>
          <a:xfrm>
            <a:off x="6270171" y="4375095"/>
            <a:ext cx="5921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Provide meaningful benefits to communities most affected by pollution and climate change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FB426E-68DC-4B46-B388-197C83C5577C}"/>
              </a:ext>
            </a:extLst>
          </p:cNvPr>
          <p:cNvSpPr txBox="1"/>
          <p:nvPr/>
        </p:nvSpPr>
        <p:spPr>
          <a:xfrm>
            <a:off x="11227323" y="103694"/>
            <a:ext cx="754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70904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9388</TotalTime>
  <Words>881</Words>
  <Application>Microsoft Office PowerPoint</Application>
  <PresentationFormat>Widescreen</PresentationFormat>
  <Paragraphs>168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Berlin Sans FB Demi</vt:lpstr>
      <vt:lpstr>Calibri</vt:lpstr>
      <vt:lpstr>Calibri Light</vt:lpstr>
      <vt:lpstr>Times New Roman</vt:lpstr>
      <vt:lpstr>Wingdings</vt:lpstr>
      <vt:lpstr>Office Theme</vt:lpstr>
      <vt:lpstr>Air and Waste Management Association  </vt:lpstr>
      <vt:lpstr>AQES Topics for Today</vt:lpstr>
      <vt:lpstr>PowerPoint Presentation</vt:lpstr>
      <vt:lpstr>PowerPoint Presentation</vt:lpstr>
      <vt:lpstr>How Does RGGI Work?</vt:lpstr>
      <vt:lpstr>What do RGGI Regulated Entities Need to Do? And By When?</vt:lpstr>
      <vt:lpstr>How Much Money?</vt:lpstr>
      <vt:lpstr>PowerPoint Presentation</vt:lpstr>
      <vt:lpstr>PowerPoint Presentation</vt:lpstr>
      <vt:lpstr>PowerPoint Presentation</vt:lpstr>
      <vt:lpstr>Global Warming Response Act</vt:lpstr>
      <vt:lpstr>NEW JERSEY’S GREENHOUSE GAS REDUCTION TARGETS DRAFT, FOR CONSIDERATION ONLY, NOT FOR DISTRIBUTION</vt:lpstr>
      <vt:lpstr>PowerPoint Presentation</vt:lpstr>
      <vt:lpstr>PowerPoint Presentation</vt:lpstr>
      <vt:lpstr>PowerPoint Presentation</vt:lpstr>
      <vt:lpstr>Recommendations Timeline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BOEM Offshore Wind Leasing Process/Activities</dc:title>
  <dc:creator>Gergely, Ryan</dc:creator>
  <cp:lastModifiedBy>Schell, Christine</cp:lastModifiedBy>
  <cp:revision>101</cp:revision>
  <cp:lastPrinted>2019-11-18T15:38:50Z</cp:lastPrinted>
  <dcterms:created xsi:type="dcterms:W3CDTF">2017-09-11T15:46:36Z</dcterms:created>
  <dcterms:modified xsi:type="dcterms:W3CDTF">2019-11-20T13:44:28Z</dcterms:modified>
</cp:coreProperties>
</file>