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8" r:id="rId3"/>
    <p:sldId id="497" r:id="rId4"/>
    <p:sldId id="428" r:id="rId5"/>
    <p:sldId id="400" r:id="rId6"/>
    <p:sldId id="411" r:id="rId7"/>
    <p:sldId id="412" r:id="rId8"/>
    <p:sldId id="413" r:id="rId9"/>
    <p:sldId id="385" r:id="rId10"/>
    <p:sldId id="322" r:id="rId11"/>
    <p:sldId id="395" r:id="rId12"/>
    <p:sldId id="451" r:id="rId13"/>
    <p:sldId id="384" r:id="rId14"/>
    <p:sldId id="437" r:id="rId15"/>
    <p:sldId id="438" r:id="rId16"/>
    <p:sldId id="485" r:id="rId17"/>
    <p:sldId id="486" r:id="rId18"/>
    <p:sldId id="408" r:id="rId19"/>
    <p:sldId id="257" r:id="rId20"/>
    <p:sldId id="258" r:id="rId21"/>
    <p:sldId id="376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retti, Victor" initials="PV" lastIdx="1" clrIdx="0">
    <p:extLst>
      <p:ext uri="{19B8F6BF-5375-455C-9EA6-DF929625EA0E}">
        <p15:presenceInfo xmlns:p15="http://schemas.microsoft.com/office/powerpoint/2012/main" userId="S-1-5-21-1177238915-1677128483-682003330-166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FF"/>
    <a:srgbClr val="6600FF"/>
    <a:srgbClr val="000000"/>
    <a:srgbClr val="325DBE"/>
    <a:srgbClr val="718D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8080" autoAdjust="0"/>
  </p:normalViewPr>
  <p:slideViewPr>
    <p:cSldViewPr>
      <p:cViewPr varScale="1">
        <p:scale>
          <a:sx n="100" d="100"/>
          <a:sy n="100" d="100"/>
        </p:scale>
        <p:origin x="18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DC322A-7CC2-4547-84CA-2FB30FF9C5FD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106EDE-C08F-42D6-B09B-74C386A48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06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4E9811-95BF-449E-ABBA-453FE432E1B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B62BB2-8C58-4AB9-A2F6-352A4FC00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4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Strip tests used – </a:t>
            </a:r>
            <a:r>
              <a:rPr lang="en-US" dirty="0" err="1"/>
              <a:t>microcystins</a:t>
            </a:r>
            <a:r>
              <a:rPr lang="en-US" dirty="0"/>
              <a:t>.  Distributed to state parks.   </a:t>
            </a:r>
          </a:p>
          <a:p>
            <a:r>
              <a:rPr lang="en-US" dirty="0"/>
              <a:t>Semiquantitative test – results indicate &gt;10 </a:t>
            </a:r>
            <a:r>
              <a:rPr lang="en-US" dirty="0" err="1"/>
              <a:t>ug</a:t>
            </a:r>
            <a:r>
              <a:rPr lang="en-US" dirty="0"/>
              <a:t>/l.  Can detect &lt; 10  </a:t>
            </a:r>
            <a:r>
              <a:rPr lang="en-US" dirty="0" err="1"/>
              <a:t>ug</a:t>
            </a:r>
            <a:r>
              <a:rPr lang="en-US" dirty="0"/>
              <a:t>/l but not accurate at that level. </a:t>
            </a:r>
          </a:p>
          <a:p>
            <a:r>
              <a:rPr lang="en-US" dirty="0"/>
              <a:t>Phycocyanin – unique pigment to cyanobacteria,  confirms presence of </a:t>
            </a:r>
            <a:r>
              <a:rPr lang="en-US" dirty="0" err="1"/>
              <a:t>cyano’s</a:t>
            </a:r>
            <a:endParaRPr lang="en-US" dirty="0"/>
          </a:p>
          <a:p>
            <a:r>
              <a:rPr lang="en-US" dirty="0"/>
              <a:t>Hand held meters – testing; </a:t>
            </a:r>
          </a:p>
          <a:p>
            <a:r>
              <a:rPr lang="en-US" dirty="0"/>
              <a:t>ELISA - enzyme linked immunosorbent assay, </a:t>
            </a:r>
            <a:r>
              <a:rPr lang="en-US" dirty="0" err="1"/>
              <a:t>Abraxis</a:t>
            </a:r>
            <a:r>
              <a:rPr lang="en-US" dirty="0"/>
              <a:t> equipment</a:t>
            </a:r>
          </a:p>
          <a:p>
            <a:r>
              <a:rPr lang="en-US" dirty="0"/>
              <a:t>CAAS - Cyanotoxin Automated Assay System.  Performs three toxins simultaneously.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1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held used as screening for relative </a:t>
            </a:r>
            <a:r>
              <a:rPr lang="en-US" dirty="0" err="1"/>
              <a:t>Phyco</a:t>
            </a:r>
            <a:r>
              <a:rPr lang="en-US" dirty="0"/>
              <a:t> levels.  Unique pigment</a:t>
            </a:r>
          </a:p>
          <a:p>
            <a:r>
              <a:rPr lang="en-US" dirty="0"/>
              <a:t>Because of intensive surveys we have data to relate meter readings to cell counts for more reliable field screenings.</a:t>
            </a:r>
          </a:p>
          <a:p>
            <a:r>
              <a:rPr lang="en-US" dirty="0"/>
              <a:t>Will be a good tool for partners to screening suspected HABs and prioritize sampling.</a:t>
            </a:r>
          </a:p>
          <a:p>
            <a:r>
              <a:rPr lang="en-US" dirty="0"/>
              <a:t>Air craft – </a:t>
            </a:r>
            <a:r>
              <a:rPr lang="en-US" dirty="0" err="1"/>
              <a:t>phyco</a:t>
            </a:r>
            <a:r>
              <a:rPr lang="en-US" dirty="0"/>
              <a:t> measurements based on an algorithm using hyper spectral sensors.</a:t>
            </a:r>
          </a:p>
          <a:p>
            <a:r>
              <a:rPr lang="en-US" dirty="0"/>
              <a:t>Marine water monitoring are experts and have used for years on ocean flight recon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69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reports directed to go through NJDEP central communication center Hotline; internal DEP or external reports </a:t>
            </a:r>
          </a:p>
          <a:p>
            <a:r>
              <a:rPr lang="en-US" dirty="0"/>
              <a:t>Call or use </a:t>
            </a:r>
            <a:r>
              <a:rPr lang="en-US" dirty="0" err="1"/>
              <a:t>WarnDEP</a:t>
            </a:r>
            <a:r>
              <a:rPr lang="en-US" dirty="0"/>
              <a:t> App</a:t>
            </a:r>
          </a:p>
          <a:p>
            <a:endParaRPr lang="en-US" dirty="0"/>
          </a:p>
          <a:p>
            <a:r>
              <a:rPr lang="en-US" dirty="0"/>
              <a:t>Can get information on reporting on DEP homepage</a:t>
            </a:r>
          </a:p>
          <a:p>
            <a:endParaRPr lang="en-US" dirty="0"/>
          </a:p>
          <a:p>
            <a:r>
              <a:rPr lang="en-US" dirty="0"/>
              <a:t>Online HAB reporting form available to provide more detail as an option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5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 has strategy available for download.</a:t>
            </a:r>
          </a:p>
          <a:p>
            <a:r>
              <a:rPr lang="en-US" dirty="0"/>
              <a:t>Other information on HABs and how to report them.</a:t>
            </a:r>
          </a:p>
          <a:p>
            <a:r>
              <a:rPr lang="en-US" dirty="0"/>
              <a:t>The HAB Event Tab provides a table of reported HABs </a:t>
            </a:r>
          </a:p>
          <a:p>
            <a:r>
              <a:rPr lang="en-US" dirty="0"/>
              <a:t>Whether they were confirmed and if advisories were posted or lifted.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94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Visual of occurrence throughout the state in the 3 years since strategy was implemented.</a:t>
            </a:r>
          </a:p>
          <a:p>
            <a:r>
              <a:rPr lang="en-US" sz="1400" b="1" dirty="0"/>
              <a:t>Green –confirmed HAB</a:t>
            </a:r>
          </a:p>
          <a:p>
            <a:r>
              <a:rPr lang="en-US" sz="1400" b="1" dirty="0"/>
              <a:t>Gray – confirm not a HAB</a:t>
            </a:r>
          </a:p>
          <a:p>
            <a:r>
              <a:rPr lang="en-US" sz="1400" b="1" dirty="0"/>
              <a:t>2017 –30 reports 22 confirmed.</a:t>
            </a:r>
          </a:p>
          <a:p>
            <a:pPr marL="342900" indent="-342900">
              <a:buAutoNum type="arabicPlain" startAt="2018"/>
            </a:pPr>
            <a:r>
              <a:rPr lang="en-US" sz="1400" b="1" dirty="0"/>
              <a:t>- 32 reports 20 confirmed.</a:t>
            </a:r>
          </a:p>
          <a:p>
            <a:pPr marL="0" indent="0">
              <a:buNone/>
            </a:pPr>
            <a:r>
              <a:rPr lang="en-US" sz="1400" b="1" dirty="0"/>
              <a:t>2019 – 73 reports 39 confirmed.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62BB2-8C58-4AB9-A2F6-352A4FC007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99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From 2018- 2019 , 48 % increase in confirmed HAB events </a:t>
            </a:r>
          </a:p>
          <a:p>
            <a:r>
              <a:rPr lang="en-US" sz="1200" dirty="0"/>
              <a:t>56 % increase in waterbody responses to reported suspected HABs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u="sng" dirty="0"/>
              <a:t>2019</a:t>
            </a:r>
          </a:p>
          <a:p>
            <a:r>
              <a:rPr lang="en-US" sz="1200" dirty="0"/>
              <a:t>500% increase in-lake site monitoring</a:t>
            </a:r>
          </a:p>
          <a:p>
            <a:r>
              <a:rPr lang="en-US" sz="1200" dirty="0"/>
              <a:t>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en-US" sz="1200" dirty="0"/>
              <a:t>180% increase in toxin analyses </a:t>
            </a:r>
          </a:p>
          <a:p>
            <a:r>
              <a:rPr lang="en-US" sz="1200" dirty="0"/>
              <a:t> ̴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r>
              <a:rPr lang="en-US" sz="1200" dirty="0"/>
              <a:t>% increase in cell count analyses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1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 </a:t>
            </a:r>
          </a:p>
          <a:p>
            <a:r>
              <a:rPr lang="en-US" sz="1400" b="1" dirty="0"/>
              <a:t>2019 25 bathing beaches, though 18 were at Lake Hopatcong</a:t>
            </a:r>
          </a:p>
          <a:p>
            <a:r>
              <a:rPr lang="en-US" sz="1400" b="1" dirty="0"/>
              <a:t>We are still only finding toxins above our Guidance thresholds in same % range as previous years.</a:t>
            </a:r>
          </a:p>
          <a:p>
            <a:r>
              <a:rPr lang="en-US" sz="2200" dirty="0"/>
              <a:t>100% </a:t>
            </a:r>
            <a:r>
              <a:rPr lang="en-US" sz="2200" b="1" dirty="0"/>
              <a:t>confirmed</a:t>
            </a:r>
            <a:r>
              <a:rPr lang="en-US" sz="2200" dirty="0"/>
              <a:t> events above threshold for cell count ( 20,000 cells/ml)</a:t>
            </a:r>
          </a:p>
          <a:p>
            <a:pPr lvl="1"/>
            <a:r>
              <a:rPr lang="en-US" sz="2200" dirty="0"/>
              <a:t> 76% above 100,000 cells/ml </a:t>
            </a:r>
          </a:p>
          <a:p>
            <a:pPr lvl="1"/>
            <a:r>
              <a:rPr lang="en-US" sz="2200" dirty="0"/>
              <a:t>Highest 56,300,000 cells/ml  ( Rosedale)</a:t>
            </a:r>
          </a:p>
          <a:p>
            <a:pPr lvl="1"/>
            <a:r>
              <a:rPr lang="en-US" sz="2200" dirty="0"/>
              <a:t>50% also above 3 µg/l threshold for a cyanotoxin</a:t>
            </a:r>
          </a:p>
          <a:p>
            <a:pPr lvl="1"/>
            <a:r>
              <a:rPr lang="en-US" sz="2200" dirty="0"/>
              <a:t>Highest 423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µg/l (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Canistear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  Actually now &gt;900 ug/l</a:t>
            </a:r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9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0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Blooms –  1) Toledo  - in 2014, bloom in Lake Erie left ½ million people in Toledo without drinking water for 2 days.  $65 million in lost drinking water and recreational benefits.</a:t>
            </a:r>
          </a:p>
          <a:p>
            <a:r>
              <a:rPr lang="en-US" dirty="0"/>
              <a:t>2) Ohio River – In 2015, bloom in 650 miles of the Ohio River affected drinking water of 5 million, and recreation in 5 states</a:t>
            </a:r>
          </a:p>
          <a:p>
            <a:r>
              <a:rPr lang="en-US" dirty="0"/>
              <a:t>3) Lake Okeechobee – In 2016, major bloom in Lake Okeechobee impacted downstream waters, including coastal beaches and the tourism industry</a:t>
            </a:r>
          </a:p>
          <a:p>
            <a:endParaRPr lang="en-US" dirty="0"/>
          </a:p>
          <a:p>
            <a:r>
              <a:rPr lang="en-US" dirty="0"/>
              <a:t>NY  - 168 HABs reported in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highlight>
                  <a:srgbClr val="FFFF00"/>
                </a:highlight>
              </a:rPr>
              <a:t>Cyanobacteria</a:t>
            </a:r>
            <a:r>
              <a:rPr lang="en-US" dirty="0"/>
              <a:t> are naturally occurring bacteria in lakes and streams in low numbers.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They are also known as “blue-green algae”, but are not true algae.  Function like algae and can photosynthesize.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grow to large numbers and form blooms under suitable environmental conditions – typically: sufficient sunlight, elevated nutrients, warm temperatures and calm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CyanoHAB</a:t>
            </a:r>
            <a:r>
              <a:rPr lang="en-US" dirty="0"/>
              <a:t> Blooms: can discolor the water (often blue-green, can be white, yellow ,brown ) or produce floating mats or "scums" on surface.  Blue-green color – phycocyanin pigment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Cyanobacteria can produce toxins called Cyanotoxins that are dangerous to humans, pets, livestock and wildlife.  Most common group of cyanotoxins are </a:t>
            </a:r>
            <a:r>
              <a:rPr lang="en-US" dirty="0" err="1"/>
              <a:t>microcystins</a:t>
            </a:r>
            <a:r>
              <a:rPr lang="en-US" dirty="0"/>
              <a:t>.   Others that we occasionally  monitor for are </a:t>
            </a:r>
            <a:r>
              <a:rPr lang="en-US" dirty="0" err="1"/>
              <a:t>cylindrospermopsin</a:t>
            </a:r>
            <a:r>
              <a:rPr lang="en-US" dirty="0"/>
              <a:t> and anatoxin-a, but there are many cyanotoxins.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0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Flu- like symptoms – Headache, nausea, vomiting, diarrhea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2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/>
              <a:t>USGS slide from national HAB expert – Jennifer Graham</a:t>
            </a:r>
          </a:p>
          <a:p>
            <a:pPr marL="0" indent="0">
              <a:buNone/>
            </a:pPr>
            <a:r>
              <a:rPr lang="en-US" dirty="0"/>
              <a:t>What causes HABs?  While much is known, much remains unknown.  Overall  HABs indicate an imbalance in the aquatic ecosystem.</a:t>
            </a:r>
          </a:p>
          <a:p>
            <a:pPr marL="0" indent="0">
              <a:buNone/>
            </a:pPr>
            <a:r>
              <a:rPr lang="en-US" dirty="0"/>
              <a:t>Factors influencing the  occurrence of algal blooms include:</a:t>
            </a:r>
          </a:p>
          <a:p>
            <a:pPr marL="0" indent="0">
              <a:buNone/>
            </a:pPr>
            <a:r>
              <a:rPr lang="en-US" dirty="0"/>
              <a:t>Nutrient enrichment - including runoff from agriculture and urban land uses, and from groundwater flow</a:t>
            </a:r>
          </a:p>
          <a:p>
            <a:pPr marL="0" indent="0">
              <a:buNone/>
            </a:pPr>
            <a:r>
              <a:rPr lang="en-US" dirty="0"/>
              <a:t>Calm water</a:t>
            </a:r>
          </a:p>
          <a:p>
            <a:pPr marL="0" indent="0">
              <a:buNone/>
            </a:pPr>
            <a:r>
              <a:rPr lang="en-US" dirty="0"/>
              <a:t>Optimal light and elevated temps</a:t>
            </a:r>
          </a:p>
          <a:p>
            <a:pPr marL="0" indent="0">
              <a:buNone/>
            </a:pPr>
            <a:r>
              <a:rPr lang="en-US" dirty="0"/>
              <a:t>Nutrient cycling in the lake can make nutrients available </a:t>
            </a:r>
          </a:p>
          <a:p>
            <a:pPr marL="0" indent="0">
              <a:buNone/>
            </a:pPr>
            <a:r>
              <a:rPr lang="en-US" dirty="0"/>
              <a:t>Biological Community  Interactions</a:t>
            </a:r>
          </a:p>
          <a:p>
            <a:pPr marL="0" indent="0">
              <a:buNone/>
            </a:pPr>
            <a:r>
              <a:rPr lang="en-US" dirty="0"/>
              <a:t>Transport downstream – can impact water supply intakes, and beaches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8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Programs include DOH, Ag, Fish &amp; Wildlife, and Parks….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62BB2-8C58-4AB9-A2F6-352A4FC007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Tx/>
              <a:defRPr/>
            </a:lvl2pPr>
            <a:lvl3pPr>
              <a:buClr>
                <a:srgbClr val="0000FF"/>
              </a:buClr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DO NOT CITE OR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9/8/2016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DRAFT DO NOT CITE OR DISTRIBUTE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C38520-9116-4375-A520-6C54BB34263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j.gov/dep/hab" TargetMode="External"/><Relationship Id="rId3" Type="http://schemas.openxmlformats.org/officeDocument/2006/relationships/image" Target="../media/image28.jpeg"/><Relationship Id="rId7" Type="http://schemas.openxmlformats.org/officeDocument/2006/relationships/hyperlink" Target="http://www.nj.gov/de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j.gov/dep/warndep.htm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nj.us/dep/hab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://www.state.nj.us/dep/wms/bfbm/" TargetMode="External"/><Relationship Id="rId4" Type="http://schemas.openxmlformats.org/officeDocument/2006/relationships/hyperlink" Target="mailto:Leslie.McGeorge@dep.nj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13DBB-64C7-4002-8DAF-BB3B81C6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17" y="-55628"/>
            <a:ext cx="9173817" cy="69692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3704" y="1542018"/>
            <a:ext cx="8666491" cy="2603715"/>
          </a:xfr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  <a:buSzPct val="95000"/>
            </a:pPr>
            <a:br>
              <a:rPr lang="en-US" altLang="en-US" sz="3600" dirty="0">
                <a:solidFill>
                  <a:schemeClr val="bg2"/>
                </a:solidFill>
                <a:effectLst/>
                <a:latin typeface="Calibri" panose="020F0502020204030204" pitchFamily="34" charset="0"/>
              </a:rPr>
            </a:br>
            <a:br>
              <a:rPr lang="en-US" altLang="en-US" sz="3600" dirty="0">
                <a:solidFill>
                  <a:schemeClr val="bg2"/>
                </a:solidFill>
                <a:effectLst/>
                <a:latin typeface="Calibri" panose="020F0502020204030204" pitchFamily="34" charset="0"/>
              </a:rPr>
            </a:br>
            <a: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Freshwater Monitoring and Cyanobacterial Harmful Algal Blooms (HABs) Response</a:t>
            </a:r>
            <a:b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br>
              <a:rPr lang="en-US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en-US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1413" y="5715000"/>
            <a:ext cx="8478921" cy="1001879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18th Annual Joint Venture NJDEP/A&amp;WMA Regulatory Update Conference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November 22, 2019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08D6E-6989-4779-9A94-3F2327FF2359}"/>
              </a:ext>
            </a:extLst>
          </p:cNvPr>
          <p:cNvSpPr txBox="1"/>
          <p:nvPr/>
        </p:nvSpPr>
        <p:spPr>
          <a:xfrm>
            <a:off x="303783" y="3901349"/>
            <a:ext cx="86664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Leslie McGeorge, MSPH, Administrator</a:t>
            </a:r>
          </a:p>
          <a:p>
            <a:pPr algn="ctr"/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NJDEP - Bureau of Freshwater &amp; Biological Monitoring (BFBM)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Division of Water Monitoring &amp; Standards (DWM&amp;S)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02E994-22FD-4D5F-B8F8-68FFBDB9E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" y="-83372"/>
            <a:ext cx="1128033" cy="11280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BD62C4-BB17-4D9D-9113-AF3B70445CAE}"/>
              </a:ext>
            </a:extLst>
          </p:cNvPr>
          <p:cNvSpPr/>
          <p:nvPr/>
        </p:nvSpPr>
        <p:spPr>
          <a:xfrm>
            <a:off x="7759990" y="24996"/>
            <a:ext cx="1290205" cy="1057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0AF95-F9EF-4A73-9C3D-72F2CDE37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0" y="141121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09" y="1447800"/>
            <a:ext cx="8229600" cy="7493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Cyanobacterial Harmful Algal Blooms (HABs)</a:t>
            </a:r>
            <a:br>
              <a:rPr lang="en-US" sz="2800" b="1" dirty="0"/>
            </a:br>
            <a:r>
              <a:rPr lang="en-US" sz="2800" b="1" dirty="0"/>
              <a:t>Freshwater Recreational Response Strategy 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066800"/>
            <a:ext cx="8153400" cy="4419600"/>
          </a:xfrm>
        </p:spPr>
        <p:txBody>
          <a:bodyPr/>
          <a:lstStyle/>
          <a:p>
            <a:pPr marL="342900" indent="-342900"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Unified approach for HAB response in recreational waters &amp; sources of drinking water. </a:t>
            </a:r>
          </a:p>
          <a:p>
            <a:pPr marL="342900" lvl="0" indent="-342900"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/>
              </a:rPr>
              <a:t>Defines response actions of Departments and programs</a:t>
            </a:r>
          </a:p>
          <a:p>
            <a:pPr marL="982980" lvl="1" indent="-342900"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/>
              </a:rPr>
              <a:t>DEP, DOH (Licensed bathing beaches) and Dept Ag </a:t>
            </a:r>
          </a:p>
          <a:p>
            <a:pPr marL="982980" lvl="1" indent="-342900"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/>
              </a:rPr>
              <a:t>Coordinated by DEP’s Bureau of Freshwater &amp; Biological Monitoring</a:t>
            </a:r>
          </a:p>
          <a:p>
            <a:pPr marL="982980" lvl="1" indent="-342900"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/>
              </a:rPr>
              <a:t>DEP programs include: BMWM, DSR, DWSG, DPF &amp; DFW</a:t>
            </a:r>
          </a:p>
          <a:p>
            <a:pPr marL="982980" lvl="1" indent="-342900">
              <a:buClrTx/>
              <a:buSzPct val="120000"/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9C68-A012-407F-A275-D5FC0D52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98523"/>
            <a:ext cx="17145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40FE5-6AA3-437F-BE0A-FD2646AB6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425" y="5146554"/>
            <a:ext cx="1447800" cy="1545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6B1A8-488B-41FB-810E-3CCAAD47E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549" y="5452872"/>
            <a:ext cx="2743438" cy="932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A37C4-982E-43EF-929A-8B0BF1B38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987" y="5247113"/>
            <a:ext cx="251177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2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533245"/>
            <a:ext cx="4060845" cy="223713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4486"/>
            <a:ext cx="4060843" cy="21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06084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906000" cy="753035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Cyanobacterial Harmful Algal Blooms (HABs)Freshwater Recreational Response Strategy and Guidance 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HAB MONITORING AND RESPONSE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17" y="988643"/>
            <a:ext cx="3962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Field screening and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visual surveillance -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(e.g., toxin strip tests)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Discrete and advanced water monitoring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Lab -  Species ID and cell counts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Toxin lab analysis - ELISA</a:t>
            </a:r>
          </a:p>
          <a:p>
            <a:pPr lvl="1"/>
            <a:r>
              <a:rPr lang="en-US" dirty="0">
                <a:latin typeface="+mj-lt"/>
              </a:rPr>
              <a:t>CAAS - Cyanotoxin Automated Assay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20658C-29DE-4F9D-8A19-2A2B7EEE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12" y="525663"/>
            <a:ext cx="4456089" cy="2918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4A21B-A13C-4B1B-ABE4-C213BC0C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52" y="4681493"/>
            <a:ext cx="2170364" cy="2170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002B03-AF4C-4DE6-804C-31D7878AC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492" y="3395086"/>
            <a:ext cx="2744791" cy="34169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202582-7EC1-42D7-99E9-45F8019E49BF}"/>
              </a:ext>
            </a:extLst>
          </p:cNvPr>
          <p:cNvSpPr txBox="1">
            <a:spLocks/>
          </p:cNvSpPr>
          <p:nvPr/>
        </p:nvSpPr>
        <p:spPr>
          <a:xfrm>
            <a:off x="790075" y="0"/>
            <a:ext cx="8534400" cy="64633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DEP Use of Advanced Technology for HABs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57B60-0040-4A10-A732-B41FDC638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70" y="3429000"/>
            <a:ext cx="2537304" cy="3383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29959-C9D3-4EDB-991A-A0E0C19BF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83" y="565059"/>
            <a:ext cx="2042790" cy="2723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BC545-1E8A-4EC3-8D27-04EEE8EFEFE2}"/>
              </a:ext>
            </a:extLst>
          </p:cNvPr>
          <p:cNvSpPr txBox="1"/>
          <p:nvPr/>
        </p:nvSpPr>
        <p:spPr>
          <a:xfrm>
            <a:off x="1727556" y="2403108"/>
            <a:ext cx="22098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Hand-held phycocyanin 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19AA1-3056-4001-9EBB-B7E9506E8D19}"/>
              </a:ext>
            </a:extLst>
          </p:cNvPr>
          <p:cNvSpPr txBox="1"/>
          <p:nvPr/>
        </p:nvSpPr>
        <p:spPr>
          <a:xfrm>
            <a:off x="5791200" y="3288779"/>
            <a:ext cx="26167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Aircraft remote sensing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749A7-0C0C-45F2-8331-0BED79C5C96D}"/>
              </a:ext>
            </a:extLst>
          </p:cNvPr>
          <p:cNvSpPr txBox="1"/>
          <p:nvPr/>
        </p:nvSpPr>
        <p:spPr>
          <a:xfrm>
            <a:off x="1190614" y="4274502"/>
            <a:ext cx="246459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Continuous monitoring buoys</a:t>
            </a:r>
          </a:p>
        </p:txBody>
      </p:sp>
    </p:spTree>
    <p:extLst>
      <p:ext uri="{BB962C8B-B14F-4D97-AF65-F5344CB8AC3E}">
        <p14:creationId xmlns:p14="http://schemas.microsoft.com/office/powerpoint/2010/main" val="866785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005A-C3E5-4223-9FBB-C6B948DA1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764"/>
            <a:ext cx="6858000" cy="1860967"/>
          </a:xfrm>
          <a:blipFill dpi="0" rotWithShape="1">
            <a:blip r:embed="rId5">
              <a:alphaModFix amt="33000"/>
            </a:blip>
            <a:srcRect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HAB Public Message and Reporting</a:t>
            </a:r>
            <a:br>
              <a:rPr lang="en-US" sz="3200" b="1" dirty="0">
                <a:solidFill>
                  <a:srgbClr val="000000"/>
                </a:solidFill>
              </a:rPr>
            </a:br>
            <a:br>
              <a:rPr lang="en-US" sz="32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884" y="2286000"/>
            <a:ext cx="7886700" cy="2647775"/>
          </a:xfrm>
          <a:effectLst/>
        </p:spPr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/>
                <a:ea typeface="Calibri"/>
                <a:cs typeface="Times New Roman"/>
              </a:rPr>
              <a:t>               Public Message – </a:t>
            </a:r>
            <a:r>
              <a:rPr lang="en-US" i="1" dirty="0">
                <a:latin typeface="Calibri"/>
                <a:ea typeface="Calibri"/>
                <a:cs typeface="Times New Roman"/>
              </a:rPr>
              <a:t>Avoid and Report</a:t>
            </a:r>
            <a:r>
              <a:rPr lang="en-US" dirty="0">
                <a:latin typeface="Calibri"/>
                <a:ea typeface="Calibri"/>
                <a:cs typeface="Times New Roman"/>
              </a:rPr>
              <a:t> 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How report a suspected HAB?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Call NJDEP Hotline: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1‐877‐WARNDEP (1‐877‐927‐6337)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or Use the free WARNNJDEP mobile app </a:t>
            </a:r>
            <a:r>
              <a:rPr lang="en-US" sz="2000" u="sng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http://www.nj.gov/dep/warndep.htm</a:t>
            </a:r>
            <a:endParaRPr lang="en-US" sz="2000" u="sng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u="sng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u="sng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u="sng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>
                  <a:outerShdw blurRad="50800" dist="50800" dir="5400000" algn="ctr" rotWithShape="0">
                    <a:schemeClr val="bg1"/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HAB Button: NJDEP Homepage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http://www.nj.gov/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dep/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hab</a:t>
            </a: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 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u="sng" dirty="0">
              <a:solidFill>
                <a:srgbClr val="0000FF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83549-AEDB-4C3F-87E2-5289B4B4C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87995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790" y="1524000"/>
            <a:ext cx="7939810" cy="9906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 lvl="0">
              <a:spcBef>
                <a:spcPts val="0"/>
              </a:spcBef>
              <a:buClr>
                <a:srgbClr val="969696"/>
              </a:buClr>
            </a:pPr>
            <a:endParaRPr lang="en-US" sz="2000" b="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dirty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B146E-4FF5-45AF-8F6B-A3016E65EBCC}"/>
              </a:ext>
            </a:extLst>
          </p:cNvPr>
          <p:cNvSpPr/>
          <p:nvPr/>
        </p:nvSpPr>
        <p:spPr>
          <a:xfrm>
            <a:off x="289790" y="561123"/>
            <a:ext cx="8549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https://www.state.nj.us/dep/hab/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 Harmful Algal Bloom Website </a:t>
            </a:r>
            <a:r>
              <a:rPr lang="en-US" sz="3600" b="1" dirty="0">
                <a:solidFill>
                  <a:srgbClr val="000000"/>
                </a:solidFill>
                <a:hlinkClick r:id="rId3"/>
              </a:rPr>
              <a:t>https://www.nj.gov/dep/hab/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D03AC-5FB0-4903-BC09-D308E134A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-237068" y="1305790"/>
            <a:ext cx="9870595" cy="55522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4B13BE1-5175-47D1-A6B6-31FF0CC5E2D3}"/>
              </a:ext>
            </a:extLst>
          </p:cNvPr>
          <p:cNvSpPr/>
          <p:nvPr/>
        </p:nvSpPr>
        <p:spPr>
          <a:xfrm>
            <a:off x="6172200" y="2438400"/>
            <a:ext cx="838200" cy="381001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5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8F65-3034-48C5-8017-E42E8172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36" y="416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2017-2019 HAB Responses (by Municipality)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61F9C98-593F-4B3B-9CF4-98905D24E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56" y="1752600"/>
            <a:ext cx="2900404" cy="4628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0286B-DE27-4336-8745-6026A8750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265" y="1752604"/>
            <a:ext cx="2900403" cy="4628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8D770-2C42-47E7-A307-D2162A257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73" y="1752600"/>
            <a:ext cx="2928390" cy="4672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32FF1-DE17-445A-AD6D-80793B783FF1}"/>
              </a:ext>
            </a:extLst>
          </p:cNvPr>
          <p:cNvSpPr txBox="1"/>
          <p:nvPr/>
        </p:nvSpPr>
        <p:spPr>
          <a:xfrm>
            <a:off x="604926" y="1414797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62D76-43EB-48FB-BC65-64902E82F92C}"/>
              </a:ext>
            </a:extLst>
          </p:cNvPr>
          <p:cNvSpPr txBox="1"/>
          <p:nvPr/>
        </p:nvSpPr>
        <p:spPr>
          <a:xfrm>
            <a:off x="3572750" y="1435694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53A35-274B-4CBC-9D6D-C494A6F7D8D2}"/>
              </a:ext>
            </a:extLst>
          </p:cNvPr>
          <p:cNvSpPr txBox="1"/>
          <p:nvPr/>
        </p:nvSpPr>
        <p:spPr>
          <a:xfrm>
            <a:off x="6749927" y="1435694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02767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FF0D-AB0F-45D1-81C2-DA4BEB34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FDC329-39A3-4808-86F6-334135F8C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44" y="138453"/>
            <a:ext cx="9074512" cy="6581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2F03D-F923-48F4-A49A-D748FEB6EB28}"/>
              </a:ext>
            </a:extLst>
          </p:cNvPr>
          <p:cNvSpPr txBox="1"/>
          <p:nvPr/>
        </p:nvSpPr>
        <p:spPr>
          <a:xfrm>
            <a:off x="990600" y="3505200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A420-545B-443E-8C02-D8089D1ABC68}"/>
              </a:ext>
            </a:extLst>
          </p:cNvPr>
          <p:cNvSpPr txBox="1"/>
          <p:nvPr/>
        </p:nvSpPr>
        <p:spPr>
          <a:xfrm>
            <a:off x="4548963" y="3059668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0ACC3-935E-4FE2-B344-CE93CCC2B833}"/>
              </a:ext>
            </a:extLst>
          </p:cNvPr>
          <p:cNvSpPr txBox="1"/>
          <p:nvPr/>
        </p:nvSpPr>
        <p:spPr>
          <a:xfrm>
            <a:off x="7688811" y="1090922"/>
            <a:ext cx="18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F9DB8-F637-48C5-844B-2D372D3A512F}"/>
              </a:ext>
            </a:extLst>
          </p:cNvPr>
          <p:cNvSpPr txBox="1"/>
          <p:nvPr/>
        </p:nvSpPr>
        <p:spPr>
          <a:xfrm>
            <a:off x="3886200" y="838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(by month)</a:t>
            </a:r>
          </a:p>
        </p:txBody>
      </p:sp>
    </p:spTree>
    <p:extLst>
      <p:ext uri="{BB962C8B-B14F-4D97-AF65-F5344CB8AC3E}">
        <p14:creationId xmlns:p14="http://schemas.microsoft.com/office/powerpoint/2010/main" val="56263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785F-4FCE-4271-A30A-8E11628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7118-25E5-4290-9018-1BA0FAE6B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9825F-919E-4778-BB0E-28059C7B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001"/>
            <a:ext cx="9153107" cy="52214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22D840-3946-420C-89ED-BB151D30900A}"/>
              </a:ext>
            </a:extLst>
          </p:cNvPr>
          <p:cNvSpPr/>
          <p:nvPr/>
        </p:nvSpPr>
        <p:spPr>
          <a:xfrm>
            <a:off x="914400" y="5410200"/>
            <a:ext cx="1600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E3A9E-0766-48B0-BCF5-958CE7889E6A}"/>
              </a:ext>
            </a:extLst>
          </p:cNvPr>
          <p:cNvSpPr txBox="1"/>
          <p:nvPr/>
        </p:nvSpPr>
        <p:spPr>
          <a:xfrm>
            <a:off x="956733" y="5427147"/>
            <a:ext cx="1024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Site Visits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B7D77-84A6-482D-991B-A36DEB2084C5}"/>
              </a:ext>
            </a:extLst>
          </p:cNvPr>
          <p:cNvSpPr/>
          <p:nvPr/>
        </p:nvSpPr>
        <p:spPr>
          <a:xfrm>
            <a:off x="3962400" y="54102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0C1A2-60E1-456E-AB5B-86D40B5B200A}"/>
              </a:ext>
            </a:extLst>
          </p:cNvPr>
          <p:cNvSpPr txBox="1"/>
          <p:nvPr/>
        </p:nvSpPr>
        <p:spPr>
          <a:xfrm>
            <a:off x="4233332" y="5387558"/>
            <a:ext cx="125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Cell Counts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330CE5-1A4C-4CCE-B539-7C2CBBAE2879}"/>
              </a:ext>
            </a:extLst>
          </p:cNvPr>
          <p:cNvSpPr/>
          <p:nvPr/>
        </p:nvSpPr>
        <p:spPr>
          <a:xfrm>
            <a:off x="7239000" y="5427147"/>
            <a:ext cx="1295400" cy="26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661274-C0A2-463C-8CD5-56A805DA6EB0}"/>
              </a:ext>
            </a:extLst>
          </p:cNvPr>
          <p:cNvSpPr txBox="1"/>
          <p:nvPr/>
        </p:nvSpPr>
        <p:spPr>
          <a:xfrm>
            <a:off x="7112000" y="540174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Toxin Analysis</a:t>
            </a:r>
          </a:p>
        </p:txBody>
      </p:sp>
    </p:spTree>
    <p:extLst>
      <p:ext uri="{BB962C8B-B14F-4D97-AF65-F5344CB8AC3E}">
        <p14:creationId xmlns:p14="http://schemas.microsoft.com/office/powerpoint/2010/main" val="319599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B1F1-B686-4564-8E77-6F969759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9236"/>
            <a:ext cx="8229600" cy="923636"/>
          </a:xfrm>
        </p:spPr>
        <p:txBody>
          <a:bodyPr>
            <a:normAutofit/>
          </a:bodyPr>
          <a:lstStyle/>
          <a:p>
            <a:r>
              <a:rPr lang="en-US" sz="3200" dirty="0"/>
              <a:t>2019 Summary (By Waterbody Event) - </a:t>
            </a:r>
            <a:r>
              <a:rPr lang="en-US" sz="2000" dirty="0"/>
              <a:t>11/20/19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D25B1-42A7-4CA2-BB73-93D9A58D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" y="990600"/>
            <a:ext cx="70104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u="sng" dirty="0"/>
          </a:p>
          <a:p>
            <a:r>
              <a:rPr lang="en-US" sz="2800" dirty="0"/>
              <a:t>39 confirmed HABs/ 73 responses to suspected HABs</a:t>
            </a:r>
          </a:p>
          <a:p>
            <a:r>
              <a:rPr lang="en-US" sz="2800" dirty="0"/>
              <a:t>25 -</a:t>
            </a:r>
            <a:r>
              <a:rPr lang="en-US" sz="2800" b="1" dirty="0"/>
              <a:t>Bathing Beaches </a:t>
            </a:r>
            <a:r>
              <a:rPr lang="en-US" sz="2800" dirty="0"/>
              <a:t>(in season)</a:t>
            </a:r>
          </a:p>
          <a:p>
            <a:pPr lvl="1"/>
            <a:r>
              <a:rPr lang="en-US" sz="2800" dirty="0"/>
              <a:t>18 at Lake Hopatcong</a:t>
            </a:r>
          </a:p>
          <a:p>
            <a:pPr lvl="1"/>
            <a:r>
              <a:rPr lang="en-US" sz="2800" dirty="0"/>
              <a:t>3 at Greenwood Lake</a:t>
            </a:r>
          </a:p>
          <a:p>
            <a:pPr lvl="1"/>
            <a:r>
              <a:rPr lang="en-US" sz="2800" dirty="0"/>
              <a:t>4 other lakes</a:t>
            </a:r>
          </a:p>
          <a:p>
            <a:r>
              <a:rPr lang="en-US" sz="2800" dirty="0"/>
              <a:t>4 - </a:t>
            </a:r>
            <a:r>
              <a:rPr lang="en-US" sz="2800" b="1" dirty="0"/>
              <a:t>Drinking Water Sources</a:t>
            </a:r>
          </a:p>
          <a:p>
            <a:pPr marL="393192" lvl="1" indent="0">
              <a:buNone/>
            </a:pPr>
            <a:endParaRPr lang="en-US" sz="21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C14F5-FFF7-4DF6-AEB0-7637808F0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5017" y="24955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3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E2B811-11D8-4C33-BE27-E2FB7636BB2D}"/>
              </a:ext>
            </a:extLst>
          </p:cNvPr>
          <p:cNvSpPr txBox="1"/>
          <p:nvPr/>
        </p:nvSpPr>
        <p:spPr>
          <a:xfrm>
            <a:off x="5410199" y="0"/>
            <a:ext cx="388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Governor’s HABs Initiative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41C0A-8467-45D5-9109-044F511B5F4F}"/>
              </a:ext>
            </a:extLst>
          </p:cNvPr>
          <p:cNvSpPr txBox="1"/>
          <p:nvPr/>
        </p:nvSpPr>
        <p:spPr>
          <a:xfrm>
            <a:off x="5257801" y="609600"/>
            <a:ext cx="38861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Announced 11/18/19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Major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Prevent &amp; Mitigate HABs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Lake Management Grants ($2.5M)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Watershed Planning Grants ($1M)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Principal Forgiveness Grants – infrastructure upgrades ($10M)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/>
              <a:t>Enhance Science/Build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 Expert Team –Lakes Mgt, Prevention &amp;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Science Agenda – guidelines,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 Monitoring/Lab/Data Mgt Capacity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1E782-FE53-44BB-804D-56A7F9013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CDD9-D5A3-46A5-B4B5-48B8201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/>
              <a:t> 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42854-4526-4BAC-AE8F-BF1731436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Bureau of Freshwater &amp; Biological Monitoring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HABs &amp; Need for Response Preparedness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NJ Response Strategy &amp; Monitoring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DEP HAB Website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2017 - 2019 HAB Responses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2019 Governor’s HAB Initiative </a:t>
            </a:r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8A805-AD0C-4968-B9C4-2ADD242A1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3733800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7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905394-C79B-44D8-811F-D1464E66A241}"/>
              </a:ext>
            </a:extLst>
          </p:cNvPr>
          <p:cNvSpPr txBox="1"/>
          <p:nvPr/>
        </p:nvSpPr>
        <p:spPr>
          <a:xfrm>
            <a:off x="5562600" y="425478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Governor’s Initiative (</a:t>
            </a:r>
            <a:r>
              <a:rPr lang="en-US" sz="2400" b="1" dirty="0" err="1"/>
              <a:t>cont</a:t>
            </a:r>
            <a:r>
              <a:rPr lang="en-US" sz="2400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91689-1BBD-4653-B950-D47D33D4BBAE}"/>
              </a:ext>
            </a:extLst>
          </p:cNvPr>
          <p:cNvSpPr txBox="1"/>
          <p:nvPr/>
        </p:nvSpPr>
        <p:spPr>
          <a:xfrm>
            <a:off x="5325623" y="1752600"/>
            <a:ext cx="38183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Improve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Regional Summits (2) –Jan/Feb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Enhance Web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New interactive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 Government Assistance     e.g., Stormwater/septic compliance assistance, map and maintain stormwater outfalls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331D2-8BE4-4521-8401-09D92C230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" y="7374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CF017C-A057-404F-9673-8051A6C44615}"/>
              </a:ext>
            </a:extLst>
          </p:cNvPr>
          <p:cNvSpPr/>
          <p:nvPr/>
        </p:nvSpPr>
        <p:spPr>
          <a:xfrm>
            <a:off x="7391400" y="152400"/>
            <a:ext cx="13716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14A4B-12B4-4C30-B131-7157B802B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5064F-704D-40F4-8AF4-4B2B3A41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Contact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EBD449-F9BC-46DA-BE4A-3B981DDB77A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143000" y="1981200"/>
            <a:ext cx="7467600" cy="5105400"/>
          </a:xfrm>
          <a:solidFill>
            <a:srgbClr val="FFFFCC">
              <a:alpha val="32000"/>
            </a:srgbClr>
          </a:solidFill>
          <a:ln cmpd="tri">
            <a:noFill/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</a:rPr>
              <a:t>NJDEP Bureau of Freshwater and Biological Monitoring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u="sng" dirty="0"/>
              <a:t>Leslie McGeorge, MSPH, Administrator</a:t>
            </a:r>
          </a:p>
          <a:p>
            <a:pPr marL="0" indent="0">
              <a:buNone/>
            </a:pPr>
            <a:r>
              <a:rPr lang="en-US" sz="28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Leslie.McGeorge@dep.nj.gov</a:t>
            </a:r>
            <a:r>
              <a:rPr lang="en-US" sz="2800" b="1" u="sng" dirty="0"/>
              <a:t> 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Phone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/>
              <a:t>– 609-292-0427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Website</a:t>
            </a:r>
            <a:r>
              <a:rPr lang="en-US" sz="2800" b="1" dirty="0">
                <a:solidFill>
                  <a:schemeClr val="bg1"/>
                </a:solidFill>
              </a:rPr>
              <a:t> - </a:t>
            </a:r>
            <a:r>
              <a:rPr lang="en-US" sz="2800" b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http://www.state.nj.us/dep/wms//bfbm/</a:t>
            </a:r>
            <a:endParaRPr lang="en-US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97C8B-D555-4A86-A398-9867BEF26774}"/>
              </a:ext>
            </a:extLst>
          </p:cNvPr>
          <p:cNvSpPr/>
          <p:nvPr/>
        </p:nvSpPr>
        <p:spPr>
          <a:xfrm>
            <a:off x="7086600" y="228600"/>
            <a:ext cx="1687657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2325E-11B7-4F07-B124-0E0DBFE8B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8" y="3429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2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8600" y="4578481"/>
            <a:ext cx="1763285" cy="1132033"/>
          </a:xfrm>
          <a:prstGeom prst="roundRect">
            <a:avLst>
              <a:gd name="adj" fmla="val 10000"/>
            </a:avLst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 6"/>
          <p:cNvSpPr/>
          <p:nvPr/>
        </p:nvSpPr>
        <p:spPr>
          <a:xfrm>
            <a:off x="4383235" y="2384426"/>
            <a:ext cx="3232689" cy="5184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3298"/>
                </a:lnTo>
                <a:lnTo>
                  <a:pt x="3360576" y="363298"/>
                </a:lnTo>
                <a:lnTo>
                  <a:pt x="3360576" y="533109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383235" y="2384426"/>
            <a:ext cx="1077563" cy="5184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3298"/>
                </a:lnTo>
                <a:lnTo>
                  <a:pt x="1120192" y="363298"/>
                </a:lnTo>
                <a:lnTo>
                  <a:pt x="1120192" y="533109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3305672" y="4034936"/>
            <a:ext cx="2155126" cy="5184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3298"/>
                </a:lnTo>
                <a:lnTo>
                  <a:pt x="2240384" y="363298"/>
                </a:lnTo>
                <a:lnTo>
                  <a:pt x="2240384" y="533109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1150545" y="4034936"/>
            <a:ext cx="2155126" cy="5184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240384" y="0"/>
                </a:moveTo>
                <a:lnTo>
                  <a:pt x="2240384" y="363298"/>
                </a:lnTo>
                <a:lnTo>
                  <a:pt x="0" y="363298"/>
                </a:lnTo>
                <a:lnTo>
                  <a:pt x="0" y="533109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305672" y="2384426"/>
            <a:ext cx="1077563" cy="5184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20192" y="0"/>
                </a:moveTo>
                <a:lnTo>
                  <a:pt x="1120192" y="363298"/>
                </a:lnTo>
                <a:lnTo>
                  <a:pt x="0" y="363298"/>
                </a:lnTo>
                <a:lnTo>
                  <a:pt x="0" y="533109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3"/>
          <p:cNvSpPr/>
          <p:nvPr/>
        </p:nvSpPr>
        <p:spPr>
          <a:xfrm>
            <a:off x="3216769" y="589689"/>
            <a:ext cx="2332932" cy="1794736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>
            <a:off x="3412689" y="777865"/>
            <a:ext cx="2332932" cy="1794736"/>
          </a:xfrm>
          <a:custGeom>
            <a:avLst/>
            <a:gdLst>
              <a:gd name="connsiteX0" fmla="*/ 0 w 2425224"/>
              <a:gd name="connsiteY0" fmla="*/ 184539 h 1845387"/>
              <a:gd name="connsiteX1" fmla="*/ 184539 w 2425224"/>
              <a:gd name="connsiteY1" fmla="*/ 0 h 1845387"/>
              <a:gd name="connsiteX2" fmla="*/ 2240685 w 2425224"/>
              <a:gd name="connsiteY2" fmla="*/ 0 h 1845387"/>
              <a:gd name="connsiteX3" fmla="*/ 2425224 w 2425224"/>
              <a:gd name="connsiteY3" fmla="*/ 184539 h 1845387"/>
              <a:gd name="connsiteX4" fmla="*/ 2425224 w 2425224"/>
              <a:gd name="connsiteY4" fmla="*/ 1660848 h 1845387"/>
              <a:gd name="connsiteX5" fmla="*/ 2240685 w 2425224"/>
              <a:gd name="connsiteY5" fmla="*/ 1845387 h 1845387"/>
              <a:gd name="connsiteX6" fmla="*/ 184539 w 2425224"/>
              <a:gd name="connsiteY6" fmla="*/ 1845387 h 1845387"/>
              <a:gd name="connsiteX7" fmla="*/ 0 w 2425224"/>
              <a:gd name="connsiteY7" fmla="*/ 1660848 h 1845387"/>
              <a:gd name="connsiteX8" fmla="*/ 0 w 2425224"/>
              <a:gd name="connsiteY8" fmla="*/ 184539 h 184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224" h="1845387">
                <a:moveTo>
                  <a:pt x="0" y="184539"/>
                </a:moveTo>
                <a:cubicBezTo>
                  <a:pt x="0" y="82621"/>
                  <a:pt x="82621" y="0"/>
                  <a:pt x="184539" y="0"/>
                </a:cubicBezTo>
                <a:lnTo>
                  <a:pt x="2240685" y="0"/>
                </a:lnTo>
                <a:cubicBezTo>
                  <a:pt x="2342603" y="0"/>
                  <a:pt x="2425224" y="82621"/>
                  <a:pt x="2425224" y="184539"/>
                </a:cubicBezTo>
                <a:lnTo>
                  <a:pt x="2425224" y="1660848"/>
                </a:lnTo>
                <a:cubicBezTo>
                  <a:pt x="2425224" y="1762766"/>
                  <a:pt x="2342603" y="1845387"/>
                  <a:pt x="2240685" y="1845387"/>
                </a:cubicBezTo>
                <a:lnTo>
                  <a:pt x="184539" y="1845387"/>
                </a:lnTo>
                <a:cubicBezTo>
                  <a:pt x="82621" y="1845387"/>
                  <a:pt x="0" y="1762766"/>
                  <a:pt x="0" y="1660848"/>
                </a:cubicBezTo>
                <a:lnTo>
                  <a:pt x="0" y="184539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580" tIns="103580" rIns="103580" bIns="10358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Water Resources Management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Michele Putnam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Assistant Commissioner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424029" y="2902902"/>
            <a:ext cx="1763285" cy="1132033"/>
          </a:xfrm>
          <a:prstGeom prst="roundRect">
            <a:avLst>
              <a:gd name="adj" fmla="val 10000"/>
            </a:avLst>
          </a:prstGeo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464823" y="4741589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Freshwater &amp; Biological Monitoring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Leslie McGeorge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424029" y="4553412"/>
            <a:ext cx="1763285" cy="1132033"/>
          </a:xfrm>
          <a:prstGeom prst="roundRect">
            <a:avLst>
              <a:gd name="adj" fmla="val 10000"/>
            </a:avLst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2619949" y="4741589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Marine Water Monitoring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Bob Schuster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79155" y="4553412"/>
            <a:ext cx="1763285" cy="1132033"/>
          </a:xfrm>
          <a:prstGeom prst="roundRect">
            <a:avLst>
              <a:gd name="adj" fmla="val 10000"/>
            </a:avLst>
          </a:prstGeom>
          <a:solidFill>
            <a:srgbClr val="66FF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Freeform 24"/>
          <p:cNvSpPr/>
          <p:nvPr/>
        </p:nvSpPr>
        <p:spPr>
          <a:xfrm>
            <a:off x="4775075" y="4741589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Environmental Analysis, Restoration &amp; Standards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Kim </a:t>
            </a:r>
            <a:r>
              <a:rPr lang="en-US" sz="1300" kern="1200" dirty="0" err="1"/>
              <a:t>Cenno</a:t>
            </a:r>
            <a:endParaRPr lang="en-US" sz="1300" kern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4579155" y="2902902"/>
            <a:ext cx="1763285" cy="1132033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4775075" y="3091079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Division of Water Quality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Janice </a:t>
            </a:r>
            <a:r>
              <a:rPr lang="en-US" sz="1300" kern="1200" dirty="0" err="1"/>
              <a:t>Brogle</a:t>
            </a:r>
            <a:endParaRPr lang="en-US" sz="1300" kern="1200" dirty="0"/>
          </a:p>
        </p:txBody>
      </p:sp>
      <p:sp>
        <p:nvSpPr>
          <p:cNvPr id="28" name="Rounded Rectangle 27"/>
          <p:cNvSpPr/>
          <p:nvPr/>
        </p:nvSpPr>
        <p:spPr>
          <a:xfrm>
            <a:off x="6734281" y="2902902"/>
            <a:ext cx="1763285" cy="1132033"/>
          </a:xfrm>
          <a:prstGeom prst="roundRect">
            <a:avLst>
              <a:gd name="adj" fmla="val 10000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6930202" y="3091079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Division of Water Supply &amp; Geosciences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/>
              <a:t>Pat Gardner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594" y="28101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RESOURCES MANAGEMENT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FE159-B46B-4ECF-BBF8-C044234457CD}"/>
              </a:ext>
            </a:extLst>
          </p:cNvPr>
          <p:cNvSpPr txBox="1"/>
          <p:nvPr/>
        </p:nvSpPr>
        <p:spPr>
          <a:xfrm>
            <a:off x="29149" y="589169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Rivers, lakes streams &amp; groundwater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Physical/chemical, biological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HAB monitoring &amp; response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E2C448-1D87-4B5A-8F7B-6067A545D118}"/>
              </a:ext>
            </a:extLst>
          </p:cNvPr>
          <p:cNvSpPr txBox="1"/>
          <p:nvPr/>
        </p:nvSpPr>
        <p:spPr>
          <a:xfrm>
            <a:off x="2384946" y="5884267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Ocean and estuaries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Physical/chemical, biological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Shellfish sanitation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0DFCC6-FBEB-4B37-9DCE-B92B746B4662}"/>
              </a:ext>
            </a:extLst>
          </p:cNvPr>
          <p:cNvSpPr txBox="1"/>
          <p:nvPr/>
        </p:nvSpPr>
        <p:spPr>
          <a:xfrm>
            <a:off x="4704178" y="5873346"/>
            <a:ext cx="2763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WQ standards, assessment &amp; 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TMDL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WQ management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Stewardship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4E12A8-7DBA-484B-B9D9-E997782E5150}"/>
              </a:ext>
            </a:extLst>
          </p:cNvPr>
          <p:cNvSpPr/>
          <p:nvPr/>
        </p:nvSpPr>
        <p:spPr>
          <a:xfrm>
            <a:off x="3350123" y="4068950"/>
            <a:ext cx="62566" cy="31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05641" y="3076647"/>
            <a:ext cx="1763285" cy="1132033"/>
          </a:xfrm>
          <a:custGeom>
            <a:avLst/>
            <a:gdLst>
              <a:gd name="connsiteX0" fmla="*/ 0 w 1833041"/>
              <a:gd name="connsiteY0" fmla="*/ 116398 h 1163981"/>
              <a:gd name="connsiteX1" fmla="*/ 116398 w 1833041"/>
              <a:gd name="connsiteY1" fmla="*/ 0 h 1163981"/>
              <a:gd name="connsiteX2" fmla="*/ 1716643 w 1833041"/>
              <a:gd name="connsiteY2" fmla="*/ 0 h 1163981"/>
              <a:gd name="connsiteX3" fmla="*/ 1833041 w 1833041"/>
              <a:gd name="connsiteY3" fmla="*/ 116398 h 1163981"/>
              <a:gd name="connsiteX4" fmla="*/ 1833041 w 1833041"/>
              <a:gd name="connsiteY4" fmla="*/ 1047583 h 1163981"/>
              <a:gd name="connsiteX5" fmla="*/ 1716643 w 1833041"/>
              <a:gd name="connsiteY5" fmla="*/ 1163981 h 1163981"/>
              <a:gd name="connsiteX6" fmla="*/ 116398 w 1833041"/>
              <a:gd name="connsiteY6" fmla="*/ 1163981 h 1163981"/>
              <a:gd name="connsiteX7" fmla="*/ 0 w 1833041"/>
              <a:gd name="connsiteY7" fmla="*/ 1047583 h 1163981"/>
              <a:gd name="connsiteX8" fmla="*/ 0 w 1833041"/>
              <a:gd name="connsiteY8" fmla="*/ 116398 h 116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3041" h="1163981">
                <a:moveTo>
                  <a:pt x="0" y="116398"/>
                </a:moveTo>
                <a:cubicBezTo>
                  <a:pt x="0" y="52113"/>
                  <a:pt x="52113" y="0"/>
                  <a:pt x="116398" y="0"/>
                </a:cubicBezTo>
                <a:lnTo>
                  <a:pt x="1716643" y="0"/>
                </a:lnTo>
                <a:cubicBezTo>
                  <a:pt x="1780928" y="0"/>
                  <a:pt x="1833041" y="52113"/>
                  <a:pt x="1833041" y="116398"/>
                </a:cubicBezTo>
                <a:lnTo>
                  <a:pt x="1833041" y="1047583"/>
                </a:lnTo>
                <a:cubicBezTo>
                  <a:pt x="1833041" y="1111868"/>
                  <a:pt x="1780928" y="1163981"/>
                  <a:pt x="1716643" y="1163981"/>
                </a:cubicBezTo>
                <a:lnTo>
                  <a:pt x="116398" y="1163981"/>
                </a:lnTo>
                <a:cubicBezTo>
                  <a:pt x="52113" y="1163981"/>
                  <a:pt x="0" y="1111868"/>
                  <a:pt x="0" y="1047583"/>
                </a:cubicBezTo>
                <a:lnTo>
                  <a:pt x="0" y="11639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22" tIns="83622" rIns="83622" bIns="8362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/>
              <a:t>Division of Water Monitoring &amp; Standards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/>
              <a:t>Bruce Friedman</a:t>
            </a:r>
            <a:endParaRPr lang="en-US" sz="1300" kern="1200" dirty="0"/>
          </a:p>
        </p:txBody>
      </p:sp>
    </p:spTree>
    <p:extLst>
      <p:ext uri="{BB962C8B-B14F-4D97-AF65-F5344CB8AC3E}">
        <p14:creationId xmlns:p14="http://schemas.microsoft.com/office/powerpoint/2010/main" val="385920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049A3-6A2E-4280-86FC-FAA031D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8001000" cy="6858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Bureau of Freshwater and Biological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11991-12BD-4964-859B-2309743F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5410200" cy="57912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/>
              <a:t>Rivers/streams, lakes &amp; groundwater</a:t>
            </a:r>
          </a:p>
          <a:p>
            <a:pPr lvl="1">
              <a:lnSpc>
                <a:spcPct val="110000"/>
              </a:lnSpc>
            </a:pPr>
            <a:r>
              <a:rPr lang="en-US" sz="2000" u="sng" dirty="0"/>
              <a:t>Chemical/Physical </a:t>
            </a:r>
            <a:r>
              <a:rPr lang="en-US" sz="2000" dirty="0"/>
              <a:t>- water &amp; sediment</a:t>
            </a:r>
          </a:p>
          <a:p>
            <a:pPr lvl="1">
              <a:lnSpc>
                <a:spcPct val="110000"/>
              </a:lnSpc>
            </a:pPr>
            <a:r>
              <a:rPr lang="en-US" sz="2000" u="sng" dirty="0"/>
              <a:t>Biological</a:t>
            </a:r>
            <a:r>
              <a:rPr lang="en-US" sz="2000" dirty="0"/>
              <a:t> – macroinvertebrates  &amp; fish assemblage, fish tissue</a:t>
            </a:r>
          </a:p>
          <a:p>
            <a:pPr lvl="1">
              <a:lnSpc>
                <a:spcPct val="110000"/>
              </a:lnSpc>
            </a:pPr>
            <a:r>
              <a:rPr lang="en-US" sz="2000" u="sng" dirty="0"/>
              <a:t>Microbiological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Data to assess </a:t>
            </a:r>
            <a:r>
              <a:rPr lang="en-US" sz="2000" b="1" dirty="0"/>
              <a:t>Clean Water Act uses </a:t>
            </a:r>
            <a:r>
              <a:rPr lang="en-US" sz="2000" dirty="0"/>
              <a:t>– aquatic life, recreation, drinking water &amp; fish consumption</a:t>
            </a:r>
          </a:p>
          <a:p>
            <a:pPr>
              <a:lnSpc>
                <a:spcPct val="110000"/>
              </a:lnSpc>
            </a:pPr>
            <a:r>
              <a:rPr lang="en-US" sz="2000" b="1" dirty="0"/>
              <a:t>Partners</a:t>
            </a:r>
            <a:r>
              <a:rPr lang="en-US" sz="2000" dirty="0"/>
              <a:t>  - include: Marine Water </a:t>
            </a:r>
            <a:r>
              <a:rPr lang="en-US" sz="2000" dirty="0" err="1"/>
              <a:t>Monit</a:t>
            </a:r>
            <a:r>
              <a:rPr lang="en-US" sz="2000" dirty="0"/>
              <a:t>., Div. of Science &amp; Research (DSR),C &amp; E, USGS, EPA, Academia, Watershed Assoc’s</a:t>
            </a:r>
          </a:p>
          <a:p>
            <a:pPr>
              <a:lnSpc>
                <a:spcPct val="110000"/>
              </a:lnSpc>
            </a:pPr>
            <a:r>
              <a:rPr lang="en-US" sz="2000" b="1" dirty="0"/>
              <a:t>Special Projects </a:t>
            </a:r>
            <a:r>
              <a:rPr lang="en-US" sz="2000" dirty="0"/>
              <a:t>include: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Nutrient Criteria development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Harmful Algal Bloom (HAB) Recreational Response</a:t>
            </a:r>
          </a:p>
          <a:p>
            <a:pPr marL="393192" lvl="1" indent="0">
              <a:lnSpc>
                <a:spcPct val="110000"/>
              </a:lnSpc>
              <a:buNone/>
            </a:pPr>
            <a:endParaRPr lang="en-US" sz="1900" dirty="0"/>
          </a:p>
          <a:p>
            <a:pPr marL="393192" lvl="1" indent="0">
              <a:buNone/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08D30-B232-4A52-A7CC-823A16E8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32" y="1143000"/>
            <a:ext cx="3051497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0F3959-5BC3-4855-8F56-8C1C8B582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9" y="3657600"/>
            <a:ext cx="33250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2BD46A-CB5A-4A05-AF0C-A050BD373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467" y="-76200"/>
            <a:ext cx="12462934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4" y="0"/>
            <a:ext cx="9085385" cy="196769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Need For State Capacity Building &amp; Preparedness for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 Freshwater Cyanobacterial Harmful Algal Blooms (HABs)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9542586" cy="4533900"/>
          </a:xfrm>
          <a:blipFill dpi="0" rotWithShape="1">
            <a:blip r:embed="rId4">
              <a:alphaModFix amt="26000"/>
            </a:blip>
            <a:srcRect/>
            <a:tile tx="0" ty="0" sx="100000" sy="100000" flip="none" algn="tl"/>
          </a:blipFill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dirty="0">
                <a:latin typeface="+mj-lt"/>
              </a:rPr>
              <a:t>Increasing global incidence &amp; concern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dirty="0">
                <a:latin typeface="+mj-lt"/>
              </a:rPr>
              <a:t>Impacts - human &amp; animal health, ecosystem &amp; economic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dirty="0">
                <a:latin typeface="+mj-lt"/>
              </a:rPr>
              <a:t>Human Health – recreational &amp; drinking water exposure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dirty="0">
                <a:latin typeface="+mj-lt"/>
              </a:rPr>
              <a:t>High profile blooms (e.g., Lake Erie, Ohio River, &amp; Lake Okeechobee) 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b="1" dirty="0">
                <a:latin typeface="+mj-lt"/>
              </a:rPr>
              <a:t>NY</a:t>
            </a:r>
            <a:r>
              <a:rPr lang="en-US" sz="3800" dirty="0">
                <a:latin typeface="+mj-lt"/>
              </a:rPr>
              <a:t> – developed HAB response program in 2012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b="1" dirty="0">
                <a:latin typeface="+mj-lt"/>
              </a:rPr>
              <a:t>NJ</a:t>
            </a:r>
            <a:r>
              <a:rPr lang="en-US" sz="3800" dirty="0">
                <a:latin typeface="+mj-lt"/>
              </a:rPr>
              <a:t> developed lab capabilities, monitoring, &amp; response Strategy 2013-2017</a:t>
            </a:r>
          </a:p>
          <a:p>
            <a:pPr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800" dirty="0">
                <a:latin typeface="+mj-lt"/>
              </a:rPr>
              <a:t>Today ~ 30 states with HAB strategies or</a:t>
            </a:r>
          </a:p>
          <a:p>
            <a:pPr marL="0" indent="0">
              <a:lnSpc>
                <a:spcPct val="150000"/>
              </a:lnSpc>
              <a:buSzPct val="120000"/>
              <a:buNone/>
            </a:pPr>
            <a:r>
              <a:rPr lang="en-US" sz="3800" dirty="0">
                <a:latin typeface="+mj-lt"/>
              </a:rPr>
              <a:t>     public info. resources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8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+mj-lt"/>
            </a:endParaRPr>
          </a:p>
          <a:p>
            <a:pPr>
              <a:lnSpc>
                <a:spcPct val="150000"/>
              </a:lnSpc>
              <a:defRPr/>
            </a:pPr>
            <a:endParaRPr lang="it-IT" altLang="en-US" sz="2400" dirty="0"/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084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LUM\BFBM\Bfbm\HABs\MercerLakeHabs040416\DSC007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8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685800"/>
            <a:ext cx="8839199" cy="5883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are Cyanobacterial HABs?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1037" y="2133600"/>
            <a:ext cx="6324600" cy="5638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Cyanobacteria</a:t>
            </a:r>
          </a:p>
          <a:p>
            <a:pPr>
              <a:buClrTx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Blooms</a:t>
            </a:r>
          </a:p>
          <a:p>
            <a:pPr>
              <a:buClrTx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Cyanobacterial HABs (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CyanoHABs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-</a:t>
            </a:r>
          </a:p>
          <a:p>
            <a:pPr marL="365760" lvl="1" indent="0">
              <a:buClrTx/>
              <a:buSzPct val="80000"/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 produce potent cyanotoxins </a:t>
            </a:r>
          </a:p>
          <a:p>
            <a:pPr marL="365760" lvl="1" indent="0">
              <a:buClrTx/>
              <a:buSzPct val="80000"/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Blooms not producing toxins can also have adverse impacts</a:t>
            </a:r>
          </a:p>
          <a:p>
            <a:pPr>
              <a:buClrTx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077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LUM\BFBM\Bfbm\HABs\MercerLakeHabs040416\DSC00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71600"/>
            <a:ext cx="8763000" cy="685800"/>
          </a:xfrm>
        </p:spPr>
        <p:txBody>
          <a:bodyPr>
            <a:noAutofit/>
          </a:bodyPr>
          <a:lstStyle/>
          <a:p>
            <a:pPr algn="ctr"/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Risks?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95300" y="1905000"/>
            <a:ext cx="845820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prstClr val="black"/>
              </a:buClr>
              <a:buSzPct val="950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Humans: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0">
              <a:spcBef>
                <a:spcPct val="20000"/>
              </a:spcBef>
              <a:buClr>
                <a:prstClr val="black"/>
              </a:buClr>
              <a:buSzPct val="950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Adverse effects can include: Flu-like symptoms, rash, allergic reactions, or more serious liver, kidney or nervous system impacts. </a:t>
            </a:r>
          </a:p>
          <a:p>
            <a:pPr lvl="0">
              <a:spcBef>
                <a:spcPct val="20000"/>
              </a:spcBef>
              <a:buClr>
                <a:prstClr val="black"/>
              </a:buClr>
              <a:buSzPct val="95000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>
              <a:spcBef>
                <a:spcPct val="20000"/>
              </a:spcBef>
              <a:buClr>
                <a:prstClr val="black"/>
              </a:buClr>
              <a:buSzPct val="950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Animals: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0">
              <a:spcBef>
                <a:spcPct val="20000"/>
              </a:spcBef>
              <a:buClr>
                <a:prstClr val="black"/>
              </a:buClr>
              <a:buSzPct val="950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Many cases of wildlife, pets, and livestock sickness and death.</a:t>
            </a:r>
          </a:p>
        </p:txBody>
      </p:sp>
    </p:spTree>
    <p:extLst>
      <p:ext uri="{BB962C8B-B14F-4D97-AF65-F5344CB8AC3E}">
        <p14:creationId xmlns:p14="http://schemas.microsoft.com/office/powerpoint/2010/main" val="156028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5334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5"/>
          <p:cNvSpPr>
            <a:spLocks noGrp="1"/>
          </p:cNvSpPr>
          <p:nvPr>
            <p:ph type="title"/>
          </p:nvPr>
        </p:nvSpPr>
        <p:spPr>
          <a:xfrm>
            <a:off x="228600" y="815048"/>
            <a:ext cx="8634298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</a:b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Background</a:t>
            </a:r>
            <a:b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</a:b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What Causes Algal Blooms?</a:t>
            </a:r>
            <a:b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Many environmental factors influence the occurrence of algal blooms. In general, an algal bloom indicates an ecosystem imbalance.</a:t>
            </a:r>
          </a:p>
        </p:txBody>
      </p:sp>
      <p:pic>
        <p:nvPicPr>
          <p:cNvPr id="11" name="Picture 28" descr="log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1243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224401" y="6248400"/>
            <a:ext cx="3919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After Graham and others, 2016, USGS OFR 2016-1174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http://dx.doi.org/10.3133/ofr20161174</a:t>
            </a:r>
          </a:p>
        </p:txBody>
      </p:sp>
    </p:spTree>
    <p:extLst>
      <p:ext uri="{BB962C8B-B14F-4D97-AF65-F5344CB8AC3E}">
        <p14:creationId xmlns:p14="http://schemas.microsoft.com/office/powerpoint/2010/main" val="404752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61287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NJ Cyanobacterial Harmful Algal Blooms (HABs)</a:t>
            </a:r>
            <a:br>
              <a:rPr lang="en-US" sz="2800" b="1" dirty="0"/>
            </a:br>
            <a:r>
              <a:rPr lang="en-US" sz="2800" b="1" dirty="0"/>
              <a:t>Freshwater Recreational Response Strategy - </a:t>
            </a:r>
            <a:br>
              <a:rPr lang="en-US" sz="2800" b="1" dirty="0"/>
            </a:br>
            <a:r>
              <a:rPr lang="en-US" sz="2800" b="1" dirty="0"/>
              <a:t>Released 2017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2264381"/>
            <a:ext cx="5661542" cy="383161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Times New Roman"/>
              </a:rPr>
              <a:t>RECREATIONAL THRESHOLDS –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n-US" b="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b="0" dirty="0">
                <a:latin typeface="Calibri"/>
                <a:ea typeface="Calibri"/>
                <a:cs typeface="Times New Roman"/>
              </a:rPr>
              <a:t>	Cell density and 3 toxins ( DSR 	and WHO recommendations)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n-US" b="0" dirty="0">
              <a:latin typeface="Calibri"/>
              <a:ea typeface="Calibri"/>
              <a:cs typeface="Times New Roman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Times New Roman"/>
              </a:rPr>
              <a:t>HAB MONITORING  &amp; RESPONSE</a:t>
            </a: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Times New Roman"/>
              </a:rPr>
              <a:t>ADVISORIES 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Times New Roman"/>
              </a:rPr>
              <a:t>RESEARCH</a:t>
            </a: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0" dirty="0">
                <a:latin typeface="Calibri"/>
                <a:ea typeface="Calibri"/>
                <a:cs typeface="Times New Roman"/>
              </a:rPr>
              <a:t>OUTREACH &amp; COMMUNICATION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047B9-CB32-4B8F-95A6-D48ADD4C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66" y="1848510"/>
            <a:ext cx="3732634" cy="42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9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12906</TotalTime>
  <Words>1633</Words>
  <Application>Microsoft Office PowerPoint</Application>
  <PresentationFormat>On-screen Show (4:3)</PresentationFormat>
  <Paragraphs>263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Constantia</vt:lpstr>
      <vt:lpstr>Wingdings 2</vt:lpstr>
      <vt:lpstr>Flow</vt:lpstr>
      <vt:lpstr>  Freshwater Monitoring and Cyanobacterial Harmful Algal Blooms (HABs) Response  </vt:lpstr>
      <vt:lpstr>  Overview</vt:lpstr>
      <vt:lpstr>PowerPoint Presentation</vt:lpstr>
      <vt:lpstr>Bureau of Freshwater and Biological Monitoring</vt:lpstr>
      <vt:lpstr>Need For State Capacity Building &amp; Preparedness for  Freshwater Cyanobacterial Harmful Algal Blooms (HABs)  </vt:lpstr>
      <vt:lpstr>What are Cyanobacterial HABs?</vt:lpstr>
      <vt:lpstr> What are the Risks?   </vt:lpstr>
      <vt:lpstr> Background What Causes Algal Blooms? Many environmental factors influence the occurrence of algal blooms. In general, an algal bloom indicates an ecosystem imbalance.</vt:lpstr>
      <vt:lpstr>NJ Cyanobacterial Harmful Algal Blooms (HABs) Freshwater Recreational Response Strategy -  Released 2017</vt:lpstr>
      <vt:lpstr>Cyanobacterial Harmful Algal Blooms (HABs) Freshwater Recreational Response Strategy    </vt:lpstr>
      <vt:lpstr>Cyanobacterial Harmful Algal Blooms (HABs)Freshwater Recreational Response Strategy and Guidance  HAB MONITORING AND RESPONSE</vt:lpstr>
      <vt:lpstr>PowerPoint Presentation</vt:lpstr>
      <vt:lpstr> HAB Public Message and Reporting  </vt:lpstr>
      <vt:lpstr>  Harmful Algal Bloom Website https://www.nj.gov/dep/hab/ </vt:lpstr>
      <vt:lpstr>2017-2019 HAB Responses (by Municipality)</vt:lpstr>
      <vt:lpstr>PowerPoint Presentation</vt:lpstr>
      <vt:lpstr>PowerPoint Presentation</vt:lpstr>
      <vt:lpstr>2019 Summary (By Waterbody Event) - 11/20/19</vt:lpstr>
      <vt:lpstr>PowerPoint Presentation</vt:lpstr>
      <vt:lpstr>PowerPoint Presentation</vt:lpstr>
      <vt:lpstr>Contact Information</vt:lpstr>
    </vt:vector>
  </TitlesOfParts>
  <Company>NJDEP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HARMFUL ALGAL BLOOMS &amp; CYANOBACTERIA</dc:title>
  <dc:creator>Gary Buchanan</dc:creator>
  <cp:lastModifiedBy>McGeorge, Leslie</cp:lastModifiedBy>
  <cp:revision>667</cp:revision>
  <cp:lastPrinted>2018-04-10T13:41:16Z</cp:lastPrinted>
  <dcterms:created xsi:type="dcterms:W3CDTF">2015-03-09T15:26:58Z</dcterms:created>
  <dcterms:modified xsi:type="dcterms:W3CDTF">2019-11-21T22:59:57Z</dcterms:modified>
</cp:coreProperties>
</file>