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12" r:id="rId1"/>
  </p:sldMasterIdLst>
  <p:notesMasterIdLst>
    <p:notesMasterId r:id="rId20"/>
  </p:notesMasterIdLst>
  <p:sldIdLst>
    <p:sldId id="265" r:id="rId2"/>
    <p:sldId id="263" r:id="rId3"/>
    <p:sldId id="270" r:id="rId4"/>
    <p:sldId id="279" r:id="rId5"/>
    <p:sldId id="272" r:id="rId6"/>
    <p:sldId id="281" r:id="rId7"/>
    <p:sldId id="257" r:id="rId8"/>
    <p:sldId id="291" r:id="rId9"/>
    <p:sldId id="261" r:id="rId10"/>
    <p:sldId id="262" r:id="rId11"/>
    <p:sldId id="289" r:id="rId12"/>
    <p:sldId id="282" r:id="rId13"/>
    <p:sldId id="277" r:id="rId14"/>
    <p:sldId id="283" r:id="rId15"/>
    <p:sldId id="284" r:id="rId16"/>
    <p:sldId id="271" r:id="rId17"/>
    <p:sldId id="285" r:id="rId18"/>
    <p:sldId id="25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92" autoAdjust="0"/>
  </p:normalViewPr>
  <p:slideViewPr>
    <p:cSldViewPr>
      <p:cViewPr varScale="1">
        <p:scale>
          <a:sx n="105" d="100"/>
          <a:sy n="105" d="100"/>
        </p:scale>
        <p:origin x="1794" y="3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409F4-F579-44E8-8748-02D555165562}" type="datetimeFigureOut">
              <a:rPr lang="en-US" smtClean="0"/>
              <a:t>11/21/2019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2F56F-0A2B-4A79-9347-4003F4165785}" type="slidenum">
              <a:rPr lang="en-US" smtClean="0"/>
              <a:t>‹#›</a:t>
            </a:fld>
            <a:endParaRPr lang="en-US" dirty="0"/>
          </a:p>
        </p:txBody>
      </p:sp>
    </p:spTree>
    <p:extLst>
      <p:ext uri="{BB962C8B-B14F-4D97-AF65-F5344CB8AC3E}">
        <p14:creationId xmlns:p14="http://schemas.microsoft.com/office/powerpoint/2010/main" val="348284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A2F56F-0A2B-4A79-9347-4003F4165785}" type="slidenum">
              <a:rPr lang="en-US" smtClean="0"/>
              <a:t>17</a:t>
            </a:fld>
            <a:endParaRPr lang="en-US" dirty="0"/>
          </a:p>
        </p:txBody>
      </p:sp>
    </p:spTree>
    <p:extLst>
      <p:ext uri="{BB962C8B-B14F-4D97-AF65-F5344CB8AC3E}">
        <p14:creationId xmlns:p14="http://schemas.microsoft.com/office/powerpoint/2010/main" val="262665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409464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146721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126595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188876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36784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055115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2215738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2523693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132563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170966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76699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3897316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0164076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115228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2850824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30211228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4A9CE06-6C93-441B-AAC9-2C70166A7FB8}" type="datetimeFigureOut">
              <a:rPr lang="en-US" smtClean="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E8FAC5-50D6-49C1-A403-8089CC17DCDE}" type="slidenum">
              <a:rPr lang="en-US" smtClean="0"/>
              <a:t>‹#›</a:t>
            </a:fld>
            <a:endParaRPr lang="en-US" dirty="0"/>
          </a:p>
        </p:txBody>
      </p:sp>
    </p:spTree>
    <p:extLst>
      <p:ext uri="{BB962C8B-B14F-4D97-AF65-F5344CB8AC3E}">
        <p14:creationId xmlns:p14="http://schemas.microsoft.com/office/powerpoint/2010/main" val="180478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4A9CE06-6C93-441B-AAC9-2C70166A7FB8}" type="datetimeFigureOut">
              <a:rPr lang="en-US" smtClean="0"/>
              <a:t>11/21/2019</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37E8FAC5-50D6-49C1-A403-8089CC17DCDE}" type="slidenum">
              <a:rPr lang="en-US" smtClean="0"/>
              <a:t>‹#›</a:t>
            </a:fld>
            <a:endParaRPr lang="en-US" dirty="0"/>
          </a:p>
        </p:txBody>
      </p:sp>
    </p:spTree>
    <p:extLst>
      <p:ext uri="{BB962C8B-B14F-4D97-AF65-F5344CB8AC3E}">
        <p14:creationId xmlns:p14="http://schemas.microsoft.com/office/powerpoint/2010/main" val="921416051"/>
      </p:ext>
    </p:extLst>
  </p:cSld>
  <p:clrMap bg1="dk1" tx1="lt1" bg2="dk2" tx2="lt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 id="2147484625" r:id="rId13"/>
    <p:sldLayoutId id="2147484626" r:id="rId14"/>
    <p:sldLayoutId id="2147484627" r:id="rId15"/>
    <p:sldLayoutId id="2147484628" r:id="rId16"/>
    <p:sldLayoutId id="214748462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nj.gov/dep/enforcement/advisories/2019-05.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jdep.maps.arcgis.com/apps/webappviewer/index.html?id=200bb00b2f0c4a1195dc1b0d4bfe59a2" TargetMode="External"/><Relationship Id="rId7" Type="http://schemas.openxmlformats.org/officeDocument/2006/relationships/image" Target="../media/image11.jpeg"/><Relationship Id="rId2" Type="http://schemas.openxmlformats.org/officeDocument/2006/relationships/hyperlink" Target="https://www.nj.gov/dep/enforcement/docs/combined_ev_charging_list.pdf" TargetMode="Externa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nviroflash.inf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nj.gov/dep/enforcement/listserv.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highpoint.state.nj.us/dep/guardyourbackyard/" TargetMode="Externa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hyperlink" Target="https://www.nj.gov/dep/enforcement/advisories/2019-0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219201"/>
            <a:ext cx="6857999" cy="2895600"/>
          </a:xfrm>
        </p:spPr>
        <p:txBody>
          <a:bodyPr>
            <a:normAutofit/>
          </a:bodyPr>
          <a:lstStyle/>
          <a:p>
            <a:r>
              <a:rPr lang="en-US" sz="4000" dirty="0"/>
              <a:t>Compliance &amp; Enforcement</a:t>
            </a:r>
            <a:br>
              <a:rPr lang="en-US" sz="4000" dirty="0"/>
            </a:br>
            <a:r>
              <a:rPr lang="en-US" sz="4000" dirty="0"/>
              <a:t>Division of Air Enforcement </a:t>
            </a:r>
          </a:p>
        </p:txBody>
      </p:sp>
      <p:sp>
        <p:nvSpPr>
          <p:cNvPr id="3" name="TextBox 2"/>
          <p:cNvSpPr txBox="1"/>
          <p:nvPr/>
        </p:nvSpPr>
        <p:spPr>
          <a:xfrm>
            <a:off x="3505200" y="4402959"/>
            <a:ext cx="3352800" cy="646331"/>
          </a:xfrm>
          <a:prstGeom prst="rect">
            <a:avLst/>
          </a:prstGeom>
          <a:noFill/>
        </p:spPr>
        <p:txBody>
          <a:bodyPr wrap="square" rtlCol="0">
            <a:spAutoFit/>
          </a:bodyPr>
          <a:lstStyle/>
          <a:p>
            <a:pPr algn="just"/>
            <a:r>
              <a:rPr lang="en-US" dirty="0"/>
              <a:t>November 22,   2019</a:t>
            </a:r>
          </a:p>
          <a:p>
            <a:pPr algn="just"/>
            <a:r>
              <a:rPr lang="en-US" dirty="0"/>
              <a:t>Richelle Wormley, Director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267200"/>
            <a:ext cx="11461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9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27C408-BAE8-40B2-A908-6B26A555D090}"/>
              </a:ext>
            </a:extLst>
          </p:cNvPr>
          <p:cNvSpPr>
            <a:spLocks noGrp="1"/>
          </p:cNvSpPr>
          <p:nvPr>
            <p:ph type="title"/>
          </p:nvPr>
        </p:nvSpPr>
        <p:spPr>
          <a:xfrm>
            <a:off x="822960" y="381001"/>
            <a:ext cx="7543800" cy="762000"/>
          </a:xfrm>
        </p:spPr>
        <p:txBody>
          <a:bodyPr>
            <a:noAutofit/>
          </a:bodyPr>
          <a:lstStyle/>
          <a:p>
            <a:r>
              <a:rPr lang="en-US" sz="3600" u="sng" dirty="0"/>
              <a:t>Guard Your Backyard</a:t>
            </a:r>
          </a:p>
        </p:txBody>
      </p:sp>
      <p:sp>
        <p:nvSpPr>
          <p:cNvPr id="8" name="Content Placeholder 7">
            <a:extLst>
              <a:ext uri="{FF2B5EF4-FFF2-40B4-BE49-F238E27FC236}">
                <a16:creationId xmlns:a16="http://schemas.microsoft.com/office/drawing/2014/main" id="{C95C4128-9E8F-429F-84BF-CBB45EE48A87}"/>
              </a:ext>
            </a:extLst>
          </p:cNvPr>
          <p:cNvSpPr>
            <a:spLocks noGrp="1"/>
          </p:cNvSpPr>
          <p:nvPr>
            <p:ph idx="1"/>
          </p:nvPr>
        </p:nvSpPr>
        <p:spPr>
          <a:xfrm>
            <a:off x="1219200" y="990600"/>
            <a:ext cx="7543800" cy="5791200"/>
          </a:xfrm>
        </p:spPr>
        <p:txBody>
          <a:bodyPr>
            <a:normAutofit/>
          </a:bodyPr>
          <a:lstStyle/>
          <a:p>
            <a:r>
              <a:rPr lang="en-US" sz="3500" dirty="0"/>
              <a:t>Contains 3 Sections with additional information:</a:t>
            </a:r>
          </a:p>
          <a:p>
            <a:pPr lvl="1">
              <a:buFont typeface="Arial" panose="020B0604020202020204" pitchFamily="34" charset="0"/>
              <a:buChar char="•"/>
            </a:pPr>
            <a:r>
              <a:rPr lang="en-US" sz="2100" dirty="0"/>
              <a:t>Protecting Your Community: </a:t>
            </a:r>
            <a:r>
              <a:rPr lang="en-US" sz="2100" b="1" dirty="0"/>
              <a:t>Model Ordinance,</a:t>
            </a:r>
            <a:r>
              <a:rPr lang="en-US" sz="2100" dirty="0"/>
              <a:t> examples of Municipalities with local laws already enacted </a:t>
            </a:r>
          </a:p>
          <a:p>
            <a:pPr lvl="1">
              <a:buFont typeface="Arial" panose="020B0604020202020204" pitchFamily="34" charset="0"/>
              <a:buChar char="•"/>
            </a:pPr>
            <a:r>
              <a:rPr lang="en-US" sz="2100" dirty="0"/>
              <a:t>Soil and Fill Specifics: DEP’s advisory materials and informational documents </a:t>
            </a:r>
          </a:p>
          <a:p>
            <a:pPr lvl="1">
              <a:buFont typeface="Wingdings" panose="05000000000000000000" pitchFamily="2" charset="2"/>
              <a:buChar char="§"/>
            </a:pPr>
            <a:r>
              <a:rPr lang="en-US" sz="2100" dirty="0"/>
              <a:t>A Team Effort: Describes the groups involved or impacted by contaminated soil/fill material and gives additional information on what to be aware of and steps to take</a:t>
            </a:r>
          </a:p>
          <a:p>
            <a:pPr marL="914416" lvl="2" indent="0">
              <a:buNone/>
            </a:pPr>
            <a:r>
              <a:rPr lang="en-US" sz="1900" dirty="0"/>
              <a:t>The Department		NJ Residents</a:t>
            </a:r>
          </a:p>
          <a:p>
            <a:pPr marL="562356" lvl="4" indent="0">
              <a:buNone/>
            </a:pPr>
            <a:r>
              <a:rPr lang="en-US" sz="1900" dirty="0"/>
              <a:t>	Municipalities		Industry Leaders or Companies</a:t>
            </a:r>
          </a:p>
          <a:p>
            <a:pPr marL="562356" lvl="4" indent="0">
              <a:buNone/>
            </a:pPr>
            <a:endParaRPr lang="en-US" sz="7200" b="1" dirty="0"/>
          </a:p>
          <a:p>
            <a:pPr marL="0" lvl="2" indent="0">
              <a:buNone/>
            </a:pPr>
            <a:endParaRPr lang="en-US" sz="7200" dirty="0"/>
          </a:p>
        </p:txBody>
      </p:sp>
    </p:spTree>
    <p:extLst>
      <p:ext uri="{BB962C8B-B14F-4D97-AF65-F5344CB8AC3E}">
        <p14:creationId xmlns:p14="http://schemas.microsoft.com/office/powerpoint/2010/main" val="219994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8254C9-8A0C-42C4-B736-CD5CCDF4D571}"/>
              </a:ext>
            </a:extLst>
          </p:cNvPr>
          <p:cNvSpPr/>
          <p:nvPr/>
        </p:nvSpPr>
        <p:spPr>
          <a:xfrm>
            <a:off x="304800" y="174263"/>
            <a:ext cx="7772400" cy="4816703"/>
          </a:xfrm>
          <a:prstGeom prst="rect">
            <a:avLst/>
          </a:prstGeom>
        </p:spPr>
        <p:txBody>
          <a:bodyPr wrap="square">
            <a:spAutoFit/>
          </a:bodyPr>
          <a:lstStyle/>
          <a:p>
            <a:pPr marL="0" lvl="2" indent="-123444">
              <a:buNone/>
            </a:pPr>
            <a:r>
              <a:rPr lang="en-US" sz="2800" u="sng" dirty="0">
                <a:hlinkClick r:id="rId2">
                  <a:extLst>
                    <a:ext uri="{A12FA001-AC4F-418D-AE19-62706E023703}">
                      <ahyp:hlinkClr xmlns:ahyp="http://schemas.microsoft.com/office/drawing/2018/hyperlinkcolor" val="tx"/>
                    </a:ext>
                  </a:extLst>
                </a:hlinkClick>
              </a:rPr>
              <a:t>Compliance Advisory Enforcement Alert</a:t>
            </a:r>
            <a:r>
              <a:rPr lang="en-US" sz="2400" u="sng" dirty="0"/>
              <a:t>  </a:t>
            </a:r>
          </a:p>
          <a:p>
            <a:pPr marL="0" lvl="2" indent="-123444">
              <a:buNone/>
            </a:pPr>
            <a:endParaRPr lang="en-US" i="1" dirty="0"/>
          </a:p>
          <a:p>
            <a:pPr marL="0" lvl="2" indent="-123444">
              <a:buNone/>
            </a:pPr>
            <a:r>
              <a:rPr lang="en-US" i="1" dirty="0"/>
              <a:t>Soil and Fill Materials Must Meet NJDEP Fill Requirements</a:t>
            </a:r>
          </a:p>
          <a:p>
            <a:pPr marL="0" lvl="2" indent="-123444">
              <a:buNone/>
            </a:pPr>
            <a:endParaRPr lang="en-US" sz="900" i="1" dirty="0"/>
          </a:p>
          <a:p>
            <a:pPr marL="257175" lvl="2" indent="-257175"/>
            <a:r>
              <a:rPr lang="en-US" dirty="0"/>
              <a:t>Two page document explaining the concerns and efforts NJDEP is taking to ensure compliance with the requirements and ways to limit the risks posed by the use of unacceptable soil and fill material.</a:t>
            </a:r>
          </a:p>
          <a:p>
            <a:pPr marL="257175" lvl="2" indent="-257175"/>
            <a:r>
              <a:rPr lang="en-US" dirty="0"/>
              <a:t>Includes websites and contact phone numbers for additional information. </a:t>
            </a:r>
          </a:p>
          <a:p>
            <a:pPr marL="0" lvl="2" indent="0">
              <a:buNone/>
            </a:pPr>
            <a:r>
              <a:rPr lang="en-US" dirty="0"/>
              <a:t>	</a:t>
            </a:r>
            <a:r>
              <a:rPr lang="en-US" dirty="0">
                <a:hlinkClick r:id="rId2"/>
              </a:rPr>
              <a:t>https://www.nj.gov/dep/enforcement/advisories/2019-05.pdf</a:t>
            </a:r>
            <a:endParaRPr lang="en-US" b="1" dirty="0"/>
          </a:p>
          <a:p>
            <a:pPr marL="0" lvl="2" indent="0">
              <a:buNone/>
            </a:pPr>
            <a:endParaRPr lang="en-US" dirty="0"/>
          </a:p>
          <a:p>
            <a:pPr marL="0" lvl="2" indent="0">
              <a:buNone/>
            </a:pPr>
            <a:r>
              <a:rPr lang="en-US" dirty="0"/>
              <a:t>Soil/fill materials found to be solid waste or contaminated can be cited as a violation of the Solid Waste Rules and require removal by the responsible party(</a:t>
            </a:r>
            <a:r>
              <a:rPr lang="en-US" dirty="0" err="1"/>
              <a:t>ies</a:t>
            </a:r>
            <a:r>
              <a:rPr lang="en-US" dirty="0"/>
              <a:t>) for proper disposal.  </a:t>
            </a:r>
          </a:p>
          <a:p>
            <a:pPr marL="0" lvl="2" indent="0">
              <a:buNone/>
            </a:pPr>
            <a:r>
              <a:rPr lang="en-US" dirty="0"/>
              <a:t>Note:  The web page and the model ordinance do not apply to site remediation sites (i.e., sites that are known to be contaminated). </a:t>
            </a:r>
          </a:p>
        </p:txBody>
      </p:sp>
    </p:spTree>
    <p:extLst>
      <p:ext uri="{BB962C8B-B14F-4D97-AF65-F5344CB8AC3E}">
        <p14:creationId xmlns:p14="http://schemas.microsoft.com/office/powerpoint/2010/main" val="236489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9A7481-414D-4E44-BD6E-A11C9D69D030}"/>
              </a:ext>
            </a:extLst>
          </p:cNvPr>
          <p:cNvSpPr>
            <a:spLocks noGrp="1"/>
          </p:cNvSpPr>
          <p:nvPr>
            <p:ph idx="1"/>
          </p:nvPr>
        </p:nvSpPr>
        <p:spPr>
          <a:xfrm>
            <a:off x="827700" y="762001"/>
            <a:ext cx="6711654" cy="5486406"/>
          </a:xfrm>
        </p:spPr>
        <p:txBody>
          <a:bodyPr>
            <a:normAutofit/>
          </a:bodyPr>
          <a:lstStyle/>
          <a:p>
            <a:pPr marL="0" indent="0">
              <a:buNone/>
            </a:pPr>
            <a:r>
              <a:rPr lang="en-US" sz="2800" dirty="0"/>
              <a:t>UPCOMING  AIR COMPLIANCE ADVISORIES</a:t>
            </a:r>
          </a:p>
          <a:p>
            <a:pPr marL="0" indent="0">
              <a:buNone/>
            </a:pPr>
            <a:endParaRPr lang="en-US" dirty="0"/>
          </a:p>
          <a:p>
            <a:r>
              <a:rPr lang="en-US" dirty="0"/>
              <a:t>Emergency Generators 005A or 005B</a:t>
            </a:r>
          </a:p>
          <a:p>
            <a:pPr lvl="1"/>
            <a:r>
              <a:rPr lang="en-US" sz="2000" dirty="0"/>
              <a:t>Artificially low hours for testing and maintenance selected by regulated entities</a:t>
            </a:r>
          </a:p>
          <a:p>
            <a:pPr marL="457207" lvl="1" indent="0">
              <a:buNone/>
            </a:pPr>
            <a:endParaRPr lang="en-US" dirty="0"/>
          </a:p>
          <a:p>
            <a:r>
              <a:rPr lang="en-US" dirty="0"/>
              <a:t>Above Ground Storage Tanks and related Dispensing Equipment</a:t>
            </a:r>
          </a:p>
          <a:p>
            <a:endParaRPr lang="en-US" dirty="0"/>
          </a:p>
          <a:p>
            <a:pPr marL="0" indent="0">
              <a:buNone/>
            </a:pPr>
            <a:r>
              <a:rPr lang="en-US" sz="3200" dirty="0"/>
              <a:t>www.nj.gov/dep/enforcement/advisories.html</a:t>
            </a:r>
          </a:p>
        </p:txBody>
      </p:sp>
    </p:spTree>
    <p:extLst>
      <p:ext uri="{BB962C8B-B14F-4D97-AF65-F5344CB8AC3E}">
        <p14:creationId xmlns:p14="http://schemas.microsoft.com/office/powerpoint/2010/main" val="208151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1A98-B8BF-4EDD-AD51-49ED256BEE75}"/>
              </a:ext>
            </a:extLst>
          </p:cNvPr>
          <p:cNvSpPr>
            <a:spLocks noGrp="1"/>
          </p:cNvSpPr>
          <p:nvPr>
            <p:ph type="title"/>
          </p:nvPr>
        </p:nvSpPr>
        <p:spPr>
          <a:xfrm>
            <a:off x="484710" y="452718"/>
            <a:ext cx="7055380" cy="614082"/>
          </a:xfrm>
        </p:spPr>
        <p:txBody>
          <a:bodyPr/>
          <a:lstStyle/>
          <a:p>
            <a:pPr algn="ctr"/>
            <a:r>
              <a:rPr lang="en-US" dirty="0"/>
              <a:t>TRAINING</a:t>
            </a:r>
            <a:br>
              <a:rPr lang="en-US" dirty="0"/>
            </a:br>
            <a:endParaRPr lang="en-US" dirty="0"/>
          </a:p>
        </p:txBody>
      </p:sp>
      <p:sp>
        <p:nvSpPr>
          <p:cNvPr id="3" name="Content Placeholder 2">
            <a:extLst>
              <a:ext uri="{FF2B5EF4-FFF2-40B4-BE49-F238E27FC236}">
                <a16:creationId xmlns:a16="http://schemas.microsoft.com/office/drawing/2014/main" id="{AAE2A1D4-9DE9-4D0F-8617-93A351ECBA18}"/>
              </a:ext>
            </a:extLst>
          </p:cNvPr>
          <p:cNvSpPr>
            <a:spLocks noGrp="1"/>
          </p:cNvSpPr>
          <p:nvPr>
            <p:ph idx="1"/>
          </p:nvPr>
        </p:nvSpPr>
        <p:spPr>
          <a:xfrm>
            <a:off x="827700" y="1295401"/>
            <a:ext cx="6711654" cy="4953006"/>
          </a:xfrm>
        </p:spPr>
        <p:txBody>
          <a:bodyPr/>
          <a:lstStyle/>
          <a:p>
            <a:r>
              <a:rPr lang="en-US" sz="2800" dirty="0"/>
              <a:t>County Environmental Health Agencies Only </a:t>
            </a:r>
          </a:p>
          <a:p>
            <a:pPr lvl="1"/>
            <a:r>
              <a:rPr lang="en-US" sz="2800" dirty="0"/>
              <a:t>Above Ground Storage Tanks</a:t>
            </a:r>
          </a:p>
          <a:p>
            <a:pPr lvl="1"/>
            <a:r>
              <a:rPr lang="en-US" sz="2800" dirty="0"/>
              <a:t>General Permit Inspection Checklist</a:t>
            </a:r>
          </a:p>
          <a:p>
            <a:pPr marL="0" indent="0">
              <a:buNone/>
            </a:pPr>
            <a:endParaRPr lang="en-US" sz="2800" dirty="0"/>
          </a:p>
          <a:p>
            <a:r>
              <a:rPr lang="en-US" sz="2800" dirty="0"/>
              <a:t>Air Compliance and Enforcement (ACE) Academy – May 6th</a:t>
            </a:r>
          </a:p>
          <a:p>
            <a:pPr lvl="1"/>
            <a:r>
              <a:rPr lang="en-US" sz="2600" dirty="0"/>
              <a:t>Open to regulated community and all interested parties</a:t>
            </a:r>
          </a:p>
          <a:p>
            <a:pPr lvl="1"/>
            <a:endParaRPr lang="en-US" sz="2600" dirty="0"/>
          </a:p>
          <a:p>
            <a:pPr lvl="1"/>
            <a:endParaRPr lang="en-US" sz="2600" dirty="0"/>
          </a:p>
          <a:p>
            <a:pPr lvl="2"/>
            <a:endParaRPr lang="en-US" dirty="0"/>
          </a:p>
        </p:txBody>
      </p:sp>
    </p:spTree>
    <p:extLst>
      <p:ext uri="{BB962C8B-B14F-4D97-AF65-F5344CB8AC3E}">
        <p14:creationId xmlns:p14="http://schemas.microsoft.com/office/powerpoint/2010/main" val="306560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BEC12D-FA6E-4ABF-87EE-CCAE6A7AD0A9}"/>
              </a:ext>
            </a:extLst>
          </p:cNvPr>
          <p:cNvSpPr/>
          <p:nvPr/>
        </p:nvSpPr>
        <p:spPr>
          <a:xfrm>
            <a:off x="601023" y="4258193"/>
            <a:ext cx="3048000" cy="369332"/>
          </a:xfrm>
          <a:prstGeom prst="rect">
            <a:avLst/>
          </a:prstGeom>
        </p:spPr>
        <p:txBody>
          <a:bodyPr wrap="square">
            <a:spAutoFit/>
          </a:bodyPr>
          <a:lstStyle/>
          <a:p>
            <a:r>
              <a:rPr lang="en-US" i="1" dirty="0">
                <a:hlinkClick r:id="rId2"/>
              </a:rPr>
              <a:t>Proposed Charging</a:t>
            </a:r>
            <a:endParaRPr lang="en-US" i="1" dirty="0"/>
          </a:p>
        </p:txBody>
      </p:sp>
      <p:sp>
        <p:nvSpPr>
          <p:cNvPr id="5" name="Rectangle 4">
            <a:extLst>
              <a:ext uri="{FF2B5EF4-FFF2-40B4-BE49-F238E27FC236}">
                <a16:creationId xmlns:a16="http://schemas.microsoft.com/office/drawing/2014/main" id="{DF85B5E7-035D-400B-B877-AD5FC21B828E}"/>
              </a:ext>
            </a:extLst>
          </p:cNvPr>
          <p:cNvSpPr/>
          <p:nvPr/>
        </p:nvSpPr>
        <p:spPr>
          <a:xfrm>
            <a:off x="1066800" y="3827904"/>
            <a:ext cx="1676400" cy="461665"/>
          </a:xfrm>
          <a:prstGeom prst="rect">
            <a:avLst/>
          </a:prstGeom>
        </p:spPr>
        <p:txBody>
          <a:bodyPr wrap="square">
            <a:spAutoFit/>
          </a:bodyPr>
          <a:lstStyle/>
          <a:p>
            <a:r>
              <a:rPr lang="en-US" sz="2400" dirty="0">
                <a:hlinkClick r:id="rId3"/>
              </a:rPr>
              <a:t>SEP MAP</a:t>
            </a:r>
            <a:endParaRPr lang="en-US" sz="2400" dirty="0"/>
          </a:p>
        </p:txBody>
      </p:sp>
      <p:sp>
        <p:nvSpPr>
          <p:cNvPr id="7" name="TextBox 6">
            <a:extLst>
              <a:ext uri="{FF2B5EF4-FFF2-40B4-BE49-F238E27FC236}">
                <a16:creationId xmlns:a16="http://schemas.microsoft.com/office/drawing/2014/main" id="{FC83E091-EB2D-4807-AC65-E0DE245E5007}"/>
              </a:ext>
            </a:extLst>
          </p:cNvPr>
          <p:cNvSpPr txBox="1"/>
          <p:nvPr/>
        </p:nvSpPr>
        <p:spPr>
          <a:xfrm flipH="1">
            <a:off x="838200" y="762000"/>
            <a:ext cx="7620000" cy="523220"/>
          </a:xfrm>
          <a:prstGeom prst="rect">
            <a:avLst/>
          </a:prstGeom>
          <a:noFill/>
        </p:spPr>
        <p:txBody>
          <a:bodyPr wrap="square" rtlCol="0">
            <a:spAutoFit/>
          </a:bodyPr>
          <a:lstStyle/>
          <a:p>
            <a:r>
              <a:rPr lang="en-US" sz="2800" dirty="0"/>
              <a:t>Supplemental Environmental   Projects</a:t>
            </a:r>
          </a:p>
        </p:txBody>
      </p:sp>
      <p:pic>
        <p:nvPicPr>
          <p:cNvPr id="10" name="Picture 9">
            <a:extLst>
              <a:ext uri="{FF2B5EF4-FFF2-40B4-BE49-F238E27FC236}">
                <a16:creationId xmlns:a16="http://schemas.microsoft.com/office/drawing/2014/main" id="{A61E9C5D-B0F7-47B2-8A28-ECAA048FE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661" y="2568431"/>
            <a:ext cx="1300735" cy="1017064"/>
          </a:xfrm>
          <a:prstGeom prst="rect">
            <a:avLst/>
          </a:prstGeom>
        </p:spPr>
      </p:pic>
      <p:pic>
        <p:nvPicPr>
          <p:cNvPr id="11" name="Picture 2">
            <a:extLst>
              <a:ext uri="{FF2B5EF4-FFF2-40B4-BE49-F238E27FC236}">
                <a16:creationId xmlns:a16="http://schemas.microsoft.com/office/drawing/2014/main" id="{18E155BB-854D-496E-B05F-5E0BAE4032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38702" y="4079831"/>
            <a:ext cx="14477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V:\enf\Air - South\SHELLS\highlights\CCMUA SEP_rain garden\FILE0136.JPG">
            <a:extLst>
              <a:ext uri="{FF2B5EF4-FFF2-40B4-BE49-F238E27FC236}">
                <a16:creationId xmlns:a16="http://schemas.microsoft.com/office/drawing/2014/main" id="{FB3C2A37-5774-4C0B-86AE-C7E92F75E9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770596" y="4289569"/>
            <a:ext cx="1447800" cy="14792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enf\Air - South\SHELLS\highlights\CCMUA SEP_rain garden\FILE0136.JPG">
            <a:extLst>
              <a:ext uri="{FF2B5EF4-FFF2-40B4-BE49-F238E27FC236}">
                <a16:creationId xmlns:a16="http://schemas.microsoft.com/office/drawing/2014/main" id="{83243727-3474-477B-98A3-1DFF9A78A1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267200" y="1996666"/>
            <a:ext cx="2133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D851BFB-7220-4ACF-B6F5-F7C8F2C2BAD2}"/>
              </a:ext>
            </a:extLst>
          </p:cNvPr>
          <p:cNvSpPr/>
          <p:nvPr/>
        </p:nvSpPr>
        <p:spPr>
          <a:xfrm>
            <a:off x="601023" y="3062275"/>
            <a:ext cx="2847254" cy="523220"/>
          </a:xfrm>
          <a:prstGeom prst="rect">
            <a:avLst/>
          </a:prstGeom>
        </p:spPr>
        <p:txBody>
          <a:bodyPr wrap="none">
            <a:spAutoFit/>
          </a:bodyPr>
          <a:lstStyle/>
          <a:p>
            <a:r>
              <a:rPr lang="en-US" sz="2800" u="sng" dirty="0"/>
              <a:t>C&amp;E SEP TOOLS</a:t>
            </a:r>
          </a:p>
        </p:txBody>
      </p:sp>
    </p:spTree>
    <p:extLst>
      <p:ext uri="{BB962C8B-B14F-4D97-AF65-F5344CB8AC3E}">
        <p14:creationId xmlns:p14="http://schemas.microsoft.com/office/powerpoint/2010/main" val="60638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39A87-1786-4C84-912C-3F9BA4B52D00}"/>
              </a:ext>
            </a:extLst>
          </p:cNvPr>
          <p:cNvPicPr>
            <a:picLocks noChangeAspect="1"/>
          </p:cNvPicPr>
          <p:nvPr/>
        </p:nvPicPr>
        <p:blipFill>
          <a:blip r:embed="rId2"/>
          <a:stretch>
            <a:fillRect/>
          </a:stretch>
        </p:blipFill>
        <p:spPr>
          <a:xfrm>
            <a:off x="1905000" y="1981200"/>
            <a:ext cx="4419600" cy="3979492"/>
          </a:xfrm>
          <a:prstGeom prst="rect">
            <a:avLst/>
          </a:prstGeom>
        </p:spPr>
      </p:pic>
      <p:sp>
        <p:nvSpPr>
          <p:cNvPr id="9" name="TextBox 8">
            <a:extLst>
              <a:ext uri="{FF2B5EF4-FFF2-40B4-BE49-F238E27FC236}">
                <a16:creationId xmlns:a16="http://schemas.microsoft.com/office/drawing/2014/main" id="{CB4EB13A-267D-4767-8FA9-D0AE5564F907}"/>
              </a:ext>
            </a:extLst>
          </p:cNvPr>
          <p:cNvSpPr txBox="1"/>
          <p:nvPr/>
        </p:nvSpPr>
        <p:spPr>
          <a:xfrm>
            <a:off x="990600" y="762000"/>
            <a:ext cx="6705600" cy="830997"/>
          </a:xfrm>
          <a:prstGeom prst="rect">
            <a:avLst/>
          </a:prstGeom>
          <a:noFill/>
        </p:spPr>
        <p:txBody>
          <a:bodyPr wrap="square" rtlCol="0">
            <a:spAutoFit/>
          </a:bodyPr>
          <a:lstStyle/>
          <a:p>
            <a:r>
              <a:rPr lang="en-US" sz="2400" dirty="0"/>
              <a:t>Electric Vehicle Charging Station – Metuchen, NJ</a:t>
            </a:r>
          </a:p>
        </p:txBody>
      </p:sp>
    </p:spTree>
    <p:extLst>
      <p:ext uri="{BB962C8B-B14F-4D97-AF65-F5344CB8AC3E}">
        <p14:creationId xmlns:p14="http://schemas.microsoft.com/office/powerpoint/2010/main" val="2465421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5E38-B32C-4800-A934-948BB7546C65}"/>
              </a:ext>
            </a:extLst>
          </p:cNvPr>
          <p:cNvSpPr>
            <a:spLocks noGrp="1"/>
          </p:cNvSpPr>
          <p:nvPr>
            <p:ph type="title"/>
          </p:nvPr>
        </p:nvSpPr>
        <p:spPr/>
        <p:txBody>
          <a:bodyPr/>
          <a:lstStyle/>
          <a:p>
            <a:r>
              <a:rPr lang="en-US" sz="4000" dirty="0"/>
              <a:t>Supplemental Env. Projects </a:t>
            </a:r>
          </a:p>
        </p:txBody>
      </p:sp>
      <p:sp>
        <p:nvSpPr>
          <p:cNvPr id="3" name="Content Placeholder 2">
            <a:extLst>
              <a:ext uri="{FF2B5EF4-FFF2-40B4-BE49-F238E27FC236}">
                <a16:creationId xmlns:a16="http://schemas.microsoft.com/office/drawing/2014/main" id="{CB5C3F75-559F-407E-8751-6701207940D4}"/>
              </a:ext>
            </a:extLst>
          </p:cNvPr>
          <p:cNvSpPr>
            <a:spLocks noGrp="1"/>
          </p:cNvSpPr>
          <p:nvPr>
            <p:ph idx="1"/>
          </p:nvPr>
        </p:nvSpPr>
        <p:spPr/>
        <p:txBody>
          <a:bodyPr>
            <a:normAutofit fontScale="92500" lnSpcReduction="10000"/>
          </a:bodyPr>
          <a:lstStyle/>
          <a:p>
            <a:r>
              <a:rPr lang="en-US" sz="2400" dirty="0"/>
              <a:t>Electric Vehicle charging stations in Gloucester County</a:t>
            </a:r>
          </a:p>
          <a:p>
            <a:pPr lvl="1"/>
            <a:r>
              <a:rPr lang="en-US" sz="2400" dirty="0"/>
              <a:t>Gloucester Public Works Dept</a:t>
            </a:r>
          </a:p>
          <a:p>
            <a:pPr lvl="1"/>
            <a:r>
              <a:rPr lang="en-US" sz="2400" dirty="0"/>
              <a:t>Rowan College in Sewell</a:t>
            </a:r>
          </a:p>
          <a:p>
            <a:pPr lvl="1"/>
            <a:r>
              <a:rPr lang="en-US" sz="2400" dirty="0"/>
              <a:t>Woolwich Township Municipal Building</a:t>
            </a:r>
          </a:p>
          <a:p>
            <a:pPr marL="457207" lvl="1" indent="0">
              <a:buNone/>
            </a:pPr>
            <a:endParaRPr lang="en-US" sz="2400" dirty="0"/>
          </a:p>
          <a:p>
            <a:r>
              <a:rPr lang="en-US" sz="2400" dirty="0"/>
              <a:t>Mercury Recovery Program		</a:t>
            </a:r>
          </a:p>
          <a:p>
            <a:pPr lvl="1"/>
            <a:r>
              <a:rPr lang="en-US" sz="2400" dirty="0"/>
              <a:t>School Project to inventory mercury containing equipment</a:t>
            </a:r>
          </a:p>
          <a:p>
            <a:pPr lvl="1"/>
            <a:r>
              <a:rPr lang="en-US" sz="2400" dirty="0"/>
              <a:t>Collection, disposal , and replacement</a:t>
            </a:r>
          </a:p>
          <a:p>
            <a:pPr marL="457207" lvl="1" indent="0">
              <a:buNone/>
            </a:pPr>
            <a:endParaRPr lang="en-US" sz="2400" dirty="0"/>
          </a:p>
          <a:p>
            <a:pPr marL="457207" lvl="1" indent="0">
              <a:buNone/>
            </a:pPr>
            <a:endParaRPr lang="en-US" dirty="0"/>
          </a:p>
        </p:txBody>
      </p:sp>
    </p:spTree>
    <p:extLst>
      <p:ext uri="{BB962C8B-B14F-4D97-AF65-F5344CB8AC3E}">
        <p14:creationId xmlns:p14="http://schemas.microsoft.com/office/powerpoint/2010/main" val="338457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DAA3-BCE8-4077-B92F-9A61840B72CF}"/>
              </a:ext>
            </a:extLst>
          </p:cNvPr>
          <p:cNvSpPr>
            <a:spLocks noGrp="1"/>
          </p:cNvSpPr>
          <p:nvPr>
            <p:ph type="title"/>
          </p:nvPr>
        </p:nvSpPr>
        <p:spPr/>
        <p:txBody>
          <a:bodyPr/>
          <a:lstStyle/>
          <a:p>
            <a:pPr algn="ctr"/>
            <a:r>
              <a:rPr lang="en-US" dirty="0"/>
              <a:t>LISTSERVES</a:t>
            </a:r>
          </a:p>
        </p:txBody>
      </p:sp>
      <p:sp>
        <p:nvSpPr>
          <p:cNvPr id="3" name="Content Placeholder 2">
            <a:extLst>
              <a:ext uri="{FF2B5EF4-FFF2-40B4-BE49-F238E27FC236}">
                <a16:creationId xmlns:a16="http://schemas.microsoft.com/office/drawing/2014/main" id="{F0C20E9E-CC2D-432E-93E2-00E2484D9D49}"/>
              </a:ext>
            </a:extLst>
          </p:cNvPr>
          <p:cNvSpPr>
            <a:spLocks noGrp="1"/>
          </p:cNvSpPr>
          <p:nvPr>
            <p:ph idx="1"/>
          </p:nvPr>
        </p:nvSpPr>
        <p:spPr>
          <a:xfrm>
            <a:off x="827700" y="1143001"/>
            <a:ext cx="6711654" cy="5105406"/>
          </a:xfrm>
        </p:spPr>
        <p:txBody>
          <a:bodyPr/>
          <a:lstStyle/>
          <a:p>
            <a:pPr>
              <a:lnSpc>
                <a:spcPct val="80000"/>
              </a:lnSpc>
              <a:buNone/>
            </a:pPr>
            <a:r>
              <a:rPr lang="en-US" sz="2400" dirty="0"/>
              <a:t>Air Permitting – </a:t>
            </a:r>
          </a:p>
          <a:p>
            <a:pPr lvl="1">
              <a:lnSpc>
                <a:spcPct val="80000"/>
              </a:lnSpc>
              <a:buNone/>
            </a:pPr>
            <a:r>
              <a:rPr lang="en-US" sz="2000" b="1" dirty="0"/>
              <a:t>http://www.nj.gov/dep/aqpp/listserv.html </a:t>
            </a:r>
          </a:p>
          <a:p>
            <a:pPr>
              <a:lnSpc>
                <a:spcPct val="80000"/>
              </a:lnSpc>
              <a:buNone/>
            </a:pPr>
            <a:r>
              <a:rPr lang="en-US" sz="2400" dirty="0"/>
              <a:t>Emission Statement – </a:t>
            </a:r>
          </a:p>
          <a:p>
            <a:pPr lvl="1">
              <a:lnSpc>
                <a:spcPct val="80000"/>
              </a:lnSpc>
              <a:buNone/>
            </a:pPr>
            <a:r>
              <a:rPr lang="en-US" b="1" dirty="0"/>
              <a:t>http://www.nj.gov/dep/aqm/es/listserv.htm </a:t>
            </a:r>
          </a:p>
          <a:p>
            <a:pPr>
              <a:lnSpc>
                <a:spcPct val="80000"/>
              </a:lnSpc>
              <a:buNone/>
            </a:pPr>
            <a:r>
              <a:rPr lang="en-US" sz="2400" dirty="0"/>
              <a:t>Air Rules – </a:t>
            </a:r>
          </a:p>
          <a:p>
            <a:pPr lvl="1">
              <a:lnSpc>
                <a:spcPct val="80000"/>
              </a:lnSpc>
              <a:buNone/>
            </a:pPr>
            <a:r>
              <a:rPr lang="en-US" sz="2000" b="1" dirty="0"/>
              <a:t>http://www.state.nj.us/dep/baqp/airrules.html </a:t>
            </a:r>
          </a:p>
          <a:p>
            <a:pPr>
              <a:lnSpc>
                <a:spcPct val="80000"/>
              </a:lnSpc>
              <a:buNone/>
            </a:pPr>
            <a:r>
              <a:rPr lang="en-US" sz="2400" dirty="0"/>
              <a:t>Stop The Soot – </a:t>
            </a:r>
          </a:p>
          <a:p>
            <a:pPr lvl="1">
              <a:lnSpc>
                <a:spcPct val="80000"/>
              </a:lnSpc>
              <a:buNone/>
            </a:pPr>
            <a:r>
              <a:rPr lang="en-US" sz="2000" b="1" dirty="0"/>
              <a:t>http://www.stopthesoot.org/sts-listserv.htm</a:t>
            </a:r>
          </a:p>
          <a:p>
            <a:pPr>
              <a:lnSpc>
                <a:spcPct val="80000"/>
              </a:lnSpc>
              <a:buNone/>
            </a:pPr>
            <a:r>
              <a:rPr lang="en-US" sz="2400" dirty="0"/>
              <a:t>*Air Quality Forecast –</a:t>
            </a:r>
          </a:p>
          <a:p>
            <a:pPr lvl="1">
              <a:lnSpc>
                <a:spcPct val="80000"/>
              </a:lnSpc>
              <a:buNone/>
            </a:pPr>
            <a:r>
              <a:rPr lang="en-US" sz="2000" b="1" dirty="0">
                <a:hlinkClick r:id="rId3"/>
              </a:rPr>
              <a:t>http://www.enviroflash.info/</a:t>
            </a:r>
            <a:endParaRPr lang="en-US" sz="2000" b="1" dirty="0"/>
          </a:p>
          <a:p>
            <a:pPr>
              <a:lnSpc>
                <a:spcPct val="80000"/>
              </a:lnSpc>
              <a:buNone/>
            </a:pPr>
            <a:r>
              <a:rPr lang="en-US" sz="2400" dirty="0"/>
              <a:t>*Compliance &amp; Enforcement - </a:t>
            </a:r>
            <a:r>
              <a:rPr lang="en-US" b="1" dirty="0">
                <a:hlinkClick r:id="rId4"/>
              </a:rPr>
              <a:t>http://www.nj.gov/dep/enforcement/listserv.html</a:t>
            </a:r>
            <a:endParaRPr lang="en-US" b="1" dirty="0"/>
          </a:p>
          <a:p>
            <a:endParaRPr lang="en-US" dirty="0"/>
          </a:p>
        </p:txBody>
      </p:sp>
    </p:spTree>
    <p:extLst>
      <p:ext uri="{BB962C8B-B14F-4D97-AF65-F5344CB8AC3E}">
        <p14:creationId xmlns:p14="http://schemas.microsoft.com/office/powerpoint/2010/main" val="3729546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7851648" cy="1828800"/>
          </a:xfrm>
        </p:spPr>
        <p:txBody>
          <a:bodyPr>
            <a:normAutofit/>
          </a:bodyPr>
          <a:lstStyle/>
          <a:p>
            <a:pPr algn="ctr"/>
            <a:r>
              <a:rPr lang="en-US" sz="6600" dirty="0"/>
              <a:t>Questions </a:t>
            </a:r>
          </a:p>
        </p:txBody>
      </p:sp>
      <p:sp>
        <p:nvSpPr>
          <p:cNvPr id="3" name="Subtitle 2"/>
          <p:cNvSpPr>
            <a:spLocks noGrp="1"/>
          </p:cNvSpPr>
          <p:nvPr>
            <p:ph type="subTitle" idx="1"/>
          </p:nvPr>
        </p:nvSpPr>
        <p:spPr>
          <a:xfrm>
            <a:off x="2286000" y="4038600"/>
            <a:ext cx="5486400" cy="1600200"/>
          </a:xfrm>
        </p:spPr>
        <p:txBody>
          <a:bodyPr/>
          <a:lstStyle/>
          <a:p>
            <a:endParaRPr lang="en-US" dirty="0"/>
          </a:p>
          <a:p>
            <a:endParaRPr lang="en-US" dirty="0"/>
          </a:p>
        </p:txBody>
      </p:sp>
      <p:pic>
        <p:nvPicPr>
          <p:cNvPr id="7" name="Picture 6">
            <a:extLst>
              <a:ext uri="{FF2B5EF4-FFF2-40B4-BE49-F238E27FC236}">
                <a16:creationId xmlns:a16="http://schemas.microsoft.com/office/drawing/2014/main" id="{066E0C3E-7A4F-43BC-958A-5B225C33C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429000"/>
            <a:ext cx="5105400" cy="3107635"/>
          </a:xfrm>
          <a:prstGeom prst="rect">
            <a:avLst/>
          </a:prstGeom>
        </p:spPr>
      </p:pic>
    </p:spTree>
    <p:extLst>
      <p:ext uri="{BB962C8B-B14F-4D97-AF65-F5344CB8AC3E}">
        <p14:creationId xmlns:p14="http://schemas.microsoft.com/office/powerpoint/2010/main" val="337219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PARTNERSHIPS	</a:t>
            </a:r>
          </a:p>
        </p:txBody>
      </p:sp>
      <p:pic>
        <p:nvPicPr>
          <p:cNvPr id="7" name="Content Placeholder 6">
            <a:extLst>
              <a:ext uri="{FF2B5EF4-FFF2-40B4-BE49-F238E27FC236}">
                <a16:creationId xmlns:a16="http://schemas.microsoft.com/office/drawing/2014/main" id="{6D8B5ABE-55A7-41A8-84DC-FECC298C8F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0475" y="2485748"/>
            <a:ext cx="3305175" cy="3312596"/>
          </a:xfrm>
        </p:spPr>
      </p:pic>
    </p:spTree>
    <p:extLst>
      <p:ext uri="{BB962C8B-B14F-4D97-AF65-F5344CB8AC3E}">
        <p14:creationId xmlns:p14="http://schemas.microsoft.com/office/powerpoint/2010/main" val="388929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B20EC-0DB8-4900-911D-993D9C8C345F}"/>
              </a:ext>
            </a:extLst>
          </p:cNvPr>
          <p:cNvSpPr>
            <a:spLocks noGrp="1"/>
          </p:cNvSpPr>
          <p:nvPr>
            <p:ph idx="1"/>
          </p:nvPr>
        </p:nvSpPr>
        <p:spPr>
          <a:xfrm>
            <a:off x="866023" y="1112519"/>
            <a:ext cx="6711654" cy="5181607"/>
          </a:xfrm>
        </p:spPr>
        <p:txBody>
          <a:bodyPr>
            <a:normAutofit/>
          </a:bodyPr>
          <a:lstStyle/>
          <a:p>
            <a:r>
              <a:rPr lang="en-US" sz="2400" b="1" dirty="0"/>
              <a:t>EPA Region 2	</a:t>
            </a:r>
          </a:p>
          <a:p>
            <a:pPr lvl="1"/>
            <a:r>
              <a:rPr lang="en-US" sz="2400" b="1" dirty="0"/>
              <a:t>Alternate Compliance Monitoring Strategy Plan(CMS)</a:t>
            </a:r>
          </a:p>
          <a:p>
            <a:pPr lvl="2"/>
            <a:r>
              <a:rPr lang="en-US" sz="1800" b="1" dirty="0"/>
              <a:t>Submitted a proposal for 4 year CMS</a:t>
            </a:r>
          </a:p>
          <a:p>
            <a:pPr marL="457200" lvl="1" indent="0">
              <a:buNone/>
            </a:pPr>
            <a:endParaRPr lang="en-US" sz="2400" b="1" dirty="0"/>
          </a:p>
          <a:p>
            <a:r>
              <a:rPr lang="en-US" sz="2400" b="1" dirty="0"/>
              <a:t>Enforcement Cross Media</a:t>
            </a:r>
          </a:p>
          <a:p>
            <a:pPr lvl="1"/>
            <a:r>
              <a:rPr lang="en-US" sz="2200" b="1" dirty="0"/>
              <a:t>Landfill </a:t>
            </a:r>
          </a:p>
          <a:p>
            <a:pPr lvl="1"/>
            <a:r>
              <a:rPr lang="en-US" sz="2200" b="1" dirty="0"/>
              <a:t>Water Treatment Facilities</a:t>
            </a:r>
          </a:p>
          <a:p>
            <a:pPr lvl="1"/>
            <a:r>
              <a:rPr lang="en-US" sz="2200" b="1" dirty="0"/>
              <a:t>Cross Media Referrals </a:t>
            </a:r>
          </a:p>
          <a:p>
            <a:pPr marL="457200" lvl="1" indent="0">
              <a:buNone/>
            </a:pPr>
            <a:endParaRPr lang="en-US" sz="2400" dirty="0"/>
          </a:p>
          <a:p>
            <a:endParaRPr lang="en-US" dirty="0"/>
          </a:p>
        </p:txBody>
      </p:sp>
    </p:spTree>
    <p:extLst>
      <p:ext uri="{BB962C8B-B14F-4D97-AF65-F5344CB8AC3E}">
        <p14:creationId xmlns:p14="http://schemas.microsoft.com/office/powerpoint/2010/main" val="408225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B20EC-0DB8-4900-911D-993D9C8C345F}"/>
              </a:ext>
            </a:extLst>
          </p:cNvPr>
          <p:cNvSpPr>
            <a:spLocks noGrp="1"/>
          </p:cNvSpPr>
          <p:nvPr>
            <p:ph idx="1"/>
          </p:nvPr>
        </p:nvSpPr>
        <p:spPr>
          <a:xfrm>
            <a:off x="827700" y="1295400"/>
            <a:ext cx="6711654" cy="4953007"/>
          </a:xfrm>
        </p:spPr>
        <p:txBody>
          <a:bodyPr>
            <a:normAutofit/>
          </a:bodyPr>
          <a:lstStyle/>
          <a:p>
            <a:r>
              <a:rPr lang="en-US" sz="2400" b="1" dirty="0"/>
              <a:t>Permitting Process		</a:t>
            </a:r>
          </a:p>
          <a:p>
            <a:pPr lvl="1"/>
            <a:r>
              <a:rPr lang="en-US" sz="2400" b="1" dirty="0"/>
              <a:t>Air Permitting Conditions based on historical enforcement actions	</a:t>
            </a:r>
          </a:p>
          <a:p>
            <a:pPr lvl="1"/>
            <a:r>
              <a:rPr lang="en-US" sz="2400" b="1" dirty="0"/>
              <a:t>Participating in pre-application meetings</a:t>
            </a:r>
          </a:p>
          <a:p>
            <a:pPr lvl="1"/>
            <a:r>
              <a:rPr lang="en-US" sz="2400" b="1" dirty="0"/>
              <a:t>Permit staff reviewing compliance schedules</a:t>
            </a:r>
          </a:p>
          <a:p>
            <a:pPr lvl="1"/>
            <a:r>
              <a:rPr lang="en-US" sz="2400" b="1" dirty="0"/>
              <a:t>Multiple Coordination Meetings</a:t>
            </a:r>
          </a:p>
          <a:p>
            <a:pPr marL="457207" lvl="1" indent="0">
              <a:buNone/>
            </a:pPr>
            <a:endParaRPr lang="en-US" sz="2400" b="1" dirty="0"/>
          </a:p>
          <a:p>
            <a:pPr marL="457207" lvl="1" indent="0">
              <a:buNone/>
            </a:pPr>
            <a:endParaRPr lang="en-US" sz="2000" b="1" dirty="0"/>
          </a:p>
          <a:p>
            <a:pPr marL="457207" lvl="1" indent="0">
              <a:buNone/>
            </a:pPr>
            <a:endParaRPr lang="en-US" b="1" dirty="0"/>
          </a:p>
          <a:p>
            <a:pPr marL="457207" lvl="1" indent="0">
              <a:buNone/>
            </a:pPr>
            <a:endParaRPr lang="en-US" b="1" dirty="0"/>
          </a:p>
        </p:txBody>
      </p:sp>
    </p:spTree>
    <p:extLst>
      <p:ext uri="{BB962C8B-B14F-4D97-AF65-F5344CB8AC3E}">
        <p14:creationId xmlns:p14="http://schemas.microsoft.com/office/powerpoint/2010/main" val="66346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4676-022C-4B72-8DAF-3610C68CF036}"/>
              </a:ext>
            </a:extLst>
          </p:cNvPr>
          <p:cNvSpPr>
            <a:spLocks noGrp="1"/>
          </p:cNvSpPr>
          <p:nvPr>
            <p:ph type="title"/>
          </p:nvPr>
        </p:nvSpPr>
        <p:spPr>
          <a:xfrm>
            <a:off x="549806" y="381000"/>
            <a:ext cx="6982890" cy="838199"/>
          </a:xfrm>
        </p:spPr>
        <p:txBody>
          <a:bodyPr/>
          <a:lstStyle/>
          <a:p>
            <a:pPr algn="just"/>
            <a:r>
              <a:rPr lang="en-US" dirty="0"/>
              <a:t>Air Enforcement Initiatives</a:t>
            </a:r>
          </a:p>
        </p:txBody>
      </p:sp>
      <p:sp>
        <p:nvSpPr>
          <p:cNvPr id="3" name="Content Placeholder 2">
            <a:extLst>
              <a:ext uri="{FF2B5EF4-FFF2-40B4-BE49-F238E27FC236}">
                <a16:creationId xmlns:a16="http://schemas.microsoft.com/office/drawing/2014/main" id="{77A5C746-6551-4C7F-9B76-2F6DCE88631B}"/>
              </a:ext>
            </a:extLst>
          </p:cNvPr>
          <p:cNvSpPr>
            <a:spLocks noGrp="1"/>
          </p:cNvSpPr>
          <p:nvPr>
            <p:ph idx="1"/>
          </p:nvPr>
        </p:nvSpPr>
        <p:spPr>
          <a:xfrm>
            <a:off x="827700" y="1219199"/>
            <a:ext cx="6711654" cy="5029207"/>
          </a:xfrm>
        </p:spPr>
        <p:txBody>
          <a:bodyPr>
            <a:normAutofit lnSpcReduction="10000"/>
          </a:bodyPr>
          <a:lstStyle/>
          <a:p>
            <a:r>
              <a:rPr lang="en-US" sz="2400" dirty="0"/>
              <a:t>Tampering Of Emission Control Systems on Vehicles</a:t>
            </a:r>
          </a:p>
          <a:p>
            <a:pPr lvl="1"/>
            <a:r>
              <a:rPr lang="en-US" sz="2400" dirty="0"/>
              <a:t>Diesel Enforcement Program/Bureau Mobile Sources</a:t>
            </a:r>
          </a:p>
          <a:p>
            <a:pPr lvl="1"/>
            <a:r>
              <a:rPr lang="en-US" sz="2400" dirty="0"/>
              <a:t>Emission control modifications/ removals</a:t>
            </a:r>
          </a:p>
          <a:p>
            <a:pPr marL="0" indent="0">
              <a:buNone/>
            </a:pPr>
            <a:r>
              <a:rPr lang="en-US" sz="2600" dirty="0"/>
              <a:t>			Removal of catalyst, diesel 					particulate filter, SCRs</a:t>
            </a:r>
          </a:p>
          <a:p>
            <a:pPr lvl="1"/>
            <a:r>
              <a:rPr lang="en-US" sz="2400" dirty="0"/>
              <a:t>30% non compliance rate for diesel trucks within the diesel powered vehicles with a gross vehicle weight rating (GVWR) 8,501 to 17,999</a:t>
            </a:r>
          </a:p>
          <a:p>
            <a:pPr marL="457207" lvl="1" indent="0">
              <a:buNone/>
            </a:pPr>
            <a:endParaRPr lang="en-US" dirty="0"/>
          </a:p>
          <a:p>
            <a:endParaRPr lang="en-US" dirty="0"/>
          </a:p>
          <a:p>
            <a:pPr lvl="1"/>
            <a:endParaRPr lang="en-US" dirty="0"/>
          </a:p>
          <a:p>
            <a:pPr lvl="1"/>
            <a:endParaRPr lang="en-US" dirty="0"/>
          </a:p>
          <a:p>
            <a:pPr marL="457207" lvl="1" indent="0">
              <a:buNone/>
            </a:pPr>
            <a:endParaRPr lang="en-US" dirty="0"/>
          </a:p>
        </p:txBody>
      </p:sp>
    </p:spTree>
    <p:extLst>
      <p:ext uri="{BB962C8B-B14F-4D97-AF65-F5344CB8AC3E}">
        <p14:creationId xmlns:p14="http://schemas.microsoft.com/office/powerpoint/2010/main" val="270315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3DCE6-213C-4B95-9166-9246774490B3}"/>
              </a:ext>
            </a:extLst>
          </p:cNvPr>
          <p:cNvSpPr>
            <a:spLocks noGrp="1"/>
          </p:cNvSpPr>
          <p:nvPr>
            <p:ph idx="1"/>
          </p:nvPr>
        </p:nvSpPr>
        <p:spPr>
          <a:xfrm>
            <a:off x="1030436" y="594916"/>
            <a:ext cx="6711654" cy="6110683"/>
          </a:xfrm>
        </p:spPr>
        <p:txBody>
          <a:bodyPr/>
          <a:lstStyle/>
          <a:p>
            <a:r>
              <a:rPr lang="en-US" sz="2800" dirty="0"/>
              <a:t>Idling </a:t>
            </a:r>
          </a:p>
          <a:p>
            <a:pPr lvl="1"/>
            <a:r>
              <a:rPr lang="en-US" sz="2400" dirty="0"/>
              <a:t>Idling Sweep Ironbound Community May 2019</a:t>
            </a:r>
          </a:p>
          <a:p>
            <a:pPr lvl="1"/>
            <a:r>
              <a:rPr lang="en-US" sz="2400" dirty="0"/>
              <a:t>More targeted efforts are forthcoming to include other agencies</a:t>
            </a:r>
          </a:p>
          <a:p>
            <a:pPr lvl="1"/>
            <a:r>
              <a:rPr lang="en-US" sz="2400" dirty="0"/>
              <a:t>Settlements to include posting signage</a:t>
            </a:r>
          </a:p>
        </p:txBody>
      </p:sp>
      <p:sp>
        <p:nvSpPr>
          <p:cNvPr id="4" name="Rectangle 3">
            <a:extLst>
              <a:ext uri="{FF2B5EF4-FFF2-40B4-BE49-F238E27FC236}">
                <a16:creationId xmlns:a16="http://schemas.microsoft.com/office/drawing/2014/main" id="{233D5622-A9BD-4AF6-A3D6-C021CACB9EB0}"/>
              </a:ext>
            </a:extLst>
          </p:cNvPr>
          <p:cNvSpPr/>
          <p:nvPr/>
        </p:nvSpPr>
        <p:spPr>
          <a:xfrm>
            <a:off x="827700" y="2052925"/>
            <a:ext cx="6030300" cy="646331"/>
          </a:xfrm>
          <a:prstGeom prst="rect">
            <a:avLst/>
          </a:prstGeom>
        </p:spPr>
        <p:txBody>
          <a:bodyPr wrap="square">
            <a:spAutoFit/>
          </a:bodyPr>
          <a:lstStyle/>
          <a:p>
            <a:r>
              <a:rPr lang="en-US" dirty="0"/>
              <a:t> </a:t>
            </a:r>
          </a:p>
          <a:p>
            <a:pPr marL="742950" lvl="1" indent="-285750">
              <a:buFont typeface="Wingdings" panose="05000000000000000000" pitchFamily="2" charset="2"/>
              <a:buChar char="Ø"/>
            </a:pPr>
            <a:endParaRPr lang="en-US" dirty="0"/>
          </a:p>
        </p:txBody>
      </p:sp>
      <p:sp>
        <p:nvSpPr>
          <p:cNvPr id="7" name="TextBox 6">
            <a:extLst>
              <a:ext uri="{FF2B5EF4-FFF2-40B4-BE49-F238E27FC236}">
                <a16:creationId xmlns:a16="http://schemas.microsoft.com/office/drawing/2014/main" id="{E81F6E8B-9166-4CDB-AF52-F52D2D16DA56}"/>
              </a:ext>
            </a:extLst>
          </p:cNvPr>
          <p:cNvSpPr txBox="1"/>
          <p:nvPr/>
        </p:nvSpPr>
        <p:spPr>
          <a:xfrm>
            <a:off x="685800" y="6032251"/>
            <a:ext cx="2387600" cy="230832"/>
          </a:xfrm>
          <a:prstGeom prst="rect">
            <a:avLst/>
          </a:prstGeom>
          <a:noFill/>
        </p:spPr>
        <p:txBody>
          <a:bodyPr wrap="square" rtlCol="0">
            <a:spAutoFit/>
          </a:bodyPr>
          <a:lstStyle/>
          <a:p>
            <a:endParaRPr lang="en-US" sz="900" dirty="0"/>
          </a:p>
        </p:txBody>
      </p:sp>
      <p:pic>
        <p:nvPicPr>
          <p:cNvPr id="1026" name="Picture 2" descr="https://www.stopthesoot.org/sts-no-idle-sign_clip_image004.jpg">
            <a:extLst>
              <a:ext uri="{FF2B5EF4-FFF2-40B4-BE49-F238E27FC236}">
                <a16:creationId xmlns:a16="http://schemas.microsoft.com/office/drawing/2014/main" id="{A849466B-DA6E-4FBA-8E04-C7980773D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794" y="3599767"/>
            <a:ext cx="1790700" cy="23050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www.stopthesoot.org/sts-no-idle-sign_clip_image002.jpg">
            <a:extLst>
              <a:ext uri="{FF2B5EF4-FFF2-40B4-BE49-F238E27FC236}">
                <a16:creationId xmlns:a16="http://schemas.microsoft.com/office/drawing/2014/main" id="{95E7C4AF-97D6-426B-B009-89609CF52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288" y="3599766"/>
            <a:ext cx="1819275" cy="230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42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45719"/>
          </a:xfrm>
        </p:spPr>
        <p:txBody>
          <a:bodyPr>
            <a:normAutofit fontScale="90000"/>
          </a:bodyPr>
          <a:lstStyle/>
          <a:p>
            <a:r>
              <a:rPr lang="en-US" dirty="0"/>
              <a:t>	</a:t>
            </a:r>
          </a:p>
        </p:txBody>
      </p:sp>
      <p:sp>
        <p:nvSpPr>
          <p:cNvPr id="3" name="Content Placeholder 2"/>
          <p:cNvSpPr>
            <a:spLocks noGrp="1"/>
          </p:cNvSpPr>
          <p:nvPr>
            <p:ph idx="1"/>
          </p:nvPr>
        </p:nvSpPr>
        <p:spPr>
          <a:xfrm>
            <a:off x="228600" y="762000"/>
            <a:ext cx="7055380" cy="5547368"/>
          </a:xfrm>
        </p:spPr>
        <p:txBody>
          <a:bodyPr>
            <a:normAutofit/>
          </a:bodyPr>
          <a:lstStyle/>
          <a:p>
            <a:pPr marL="0" indent="0">
              <a:buNone/>
            </a:pPr>
            <a:endParaRPr lang="en-US" dirty="0"/>
          </a:p>
          <a:p>
            <a:r>
              <a:rPr lang="en-US" sz="2800" dirty="0"/>
              <a:t>N.J.A.C. 7:27 – 16.2(l)(7)(v and vii)</a:t>
            </a:r>
          </a:p>
          <a:p>
            <a:pPr lvl="1"/>
            <a:r>
              <a:rPr lang="en-US" dirty="0"/>
              <a:t>For an internal floating roof installed prior to July 23, 1984, ensure that the concentration of organic vapor in the vapor space above the internal floating roof shall not exceed 50 percent of its lower explosive limit; and </a:t>
            </a:r>
          </a:p>
          <a:p>
            <a:pPr lvl="1"/>
            <a:r>
              <a:rPr lang="en-US" dirty="0"/>
              <a:t>For an internal floating roof installed after July 23, 1984, ensure that the concentration of organic vapor in the vapor space above the internal floating roof shall not exceed 30 percent of its lower explosive limit. </a:t>
            </a:r>
          </a:p>
          <a:p>
            <a:pPr marL="0" indent="0">
              <a:buNone/>
            </a:pPr>
            <a:endParaRPr lang="en-US" dirty="0"/>
          </a:p>
          <a:p>
            <a:endParaRPr lang="en-US" dirty="0"/>
          </a:p>
        </p:txBody>
      </p:sp>
    </p:spTree>
    <p:extLst>
      <p:ext uri="{BB962C8B-B14F-4D97-AF65-F5344CB8AC3E}">
        <p14:creationId xmlns:p14="http://schemas.microsoft.com/office/powerpoint/2010/main" val="360563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0A79-2F2F-4334-907D-DEF05FB52B44}"/>
              </a:ext>
            </a:extLst>
          </p:cNvPr>
          <p:cNvSpPr>
            <a:spLocks noGrp="1"/>
          </p:cNvSpPr>
          <p:nvPr>
            <p:ph type="title"/>
          </p:nvPr>
        </p:nvSpPr>
        <p:spPr>
          <a:xfrm>
            <a:off x="685800" y="2590800"/>
            <a:ext cx="7055380" cy="2519082"/>
          </a:xfrm>
        </p:spPr>
        <p:txBody>
          <a:bodyPr/>
          <a:lstStyle/>
          <a:p>
            <a:pPr algn="ctr"/>
            <a:r>
              <a:rPr lang="en-US" dirty="0"/>
              <a:t>COMPLIANCE ADVISORIES</a:t>
            </a:r>
          </a:p>
        </p:txBody>
      </p:sp>
    </p:spTree>
    <p:extLst>
      <p:ext uri="{BB962C8B-B14F-4D97-AF65-F5344CB8AC3E}">
        <p14:creationId xmlns:p14="http://schemas.microsoft.com/office/powerpoint/2010/main" val="11626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4577C3-6322-4E92-A8BE-56BF48A5B954}"/>
              </a:ext>
            </a:extLst>
          </p:cNvPr>
          <p:cNvSpPr>
            <a:spLocks noGrp="1"/>
          </p:cNvSpPr>
          <p:nvPr>
            <p:ph type="title"/>
          </p:nvPr>
        </p:nvSpPr>
        <p:spPr>
          <a:xfrm>
            <a:off x="109122" y="3578411"/>
            <a:ext cx="5345381" cy="2286000"/>
          </a:xfrm>
        </p:spPr>
        <p:txBody>
          <a:bodyPr>
            <a:normAutofit fontScale="90000"/>
          </a:bodyPr>
          <a:lstStyle/>
          <a:p>
            <a:pPr algn="ctr"/>
            <a:r>
              <a:rPr lang="en-US" dirty="0"/>
              <a:t>Aug. 2019 – BSWC&amp;E </a:t>
            </a:r>
            <a:r>
              <a:rPr lang="en-US" sz="3100" dirty="0"/>
              <a:t>issued a Compliance Advisory Enforcement Alert</a:t>
            </a:r>
            <a:br>
              <a:rPr lang="en-US" sz="3100" dirty="0"/>
            </a:br>
            <a:r>
              <a:rPr lang="en-US" sz="3100" dirty="0"/>
              <a:t> </a:t>
            </a:r>
            <a:br>
              <a:rPr lang="en-US" sz="3100" dirty="0"/>
            </a:br>
            <a:r>
              <a:rPr lang="en-US" sz="3100" dirty="0"/>
              <a:t>Oct. 2019 - NJDEP launched an information campaign on fill material via a dedicated website.</a:t>
            </a:r>
          </a:p>
        </p:txBody>
      </p:sp>
      <p:pic>
        <p:nvPicPr>
          <p:cNvPr id="3" name="Picture 2" descr="NJDEP - Guard Your Backyard - Home - Internet Explorer">
            <a:hlinkClick r:id="rId2"/>
            <a:extLst>
              <a:ext uri="{FF2B5EF4-FFF2-40B4-BE49-F238E27FC236}">
                <a16:creationId xmlns:a16="http://schemas.microsoft.com/office/drawing/2014/main" id="{354A23DF-4A9D-42DE-8085-ADA748B511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76" t="15370" r="7027"/>
          <a:stretch/>
        </p:blipFill>
        <p:spPr>
          <a:xfrm>
            <a:off x="228600" y="76200"/>
            <a:ext cx="4776688" cy="2286000"/>
          </a:xfrm>
          <a:prstGeom prst="rect">
            <a:avLst/>
          </a:prstGeom>
        </p:spPr>
      </p:pic>
      <p:sp>
        <p:nvSpPr>
          <p:cNvPr id="6" name="Text Placeholder 5">
            <a:extLst>
              <a:ext uri="{FF2B5EF4-FFF2-40B4-BE49-F238E27FC236}">
                <a16:creationId xmlns:a16="http://schemas.microsoft.com/office/drawing/2014/main" id="{5522E9B5-CE70-4DF4-982A-194A3D4F060F}"/>
              </a:ext>
            </a:extLst>
          </p:cNvPr>
          <p:cNvSpPr>
            <a:spLocks noGrp="1"/>
          </p:cNvSpPr>
          <p:nvPr>
            <p:ph type="body" sz="half" idx="2"/>
          </p:nvPr>
        </p:nvSpPr>
        <p:spPr>
          <a:xfrm>
            <a:off x="5197526" y="838201"/>
            <a:ext cx="3924062" cy="457200"/>
          </a:xfrm>
        </p:spPr>
        <p:txBody>
          <a:bodyPr>
            <a:normAutofit fontScale="92500"/>
          </a:bodyPr>
          <a:lstStyle/>
          <a:p>
            <a:r>
              <a:rPr lang="en-US" sz="2400" b="1" u="sng" dirty="0"/>
              <a:t>Guardyourbackyard.nj.gov</a:t>
            </a:r>
          </a:p>
        </p:txBody>
      </p:sp>
      <p:pic>
        <p:nvPicPr>
          <p:cNvPr id="8" name="Content Placeholder 4">
            <a:hlinkClick r:id="rId4"/>
            <a:extLst>
              <a:ext uri="{FF2B5EF4-FFF2-40B4-BE49-F238E27FC236}">
                <a16:creationId xmlns:a16="http://schemas.microsoft.com/office/drawing/2014/main" id="{29F87503-C6D1-4564-A56B-259C57AE5405}"/>
              </a:ext>
            </a:extLst>
          </p:cNvPr>
          <p:cNvPicPr>
            <a:picLocks noChangeAspect="1"/>
          </p:cNvPicPr>
          <p:nvPr/>
        </p:nvPicPr>
        <p:blipFill>
          <a:blip r:embed="rId5"/>
          <a:stretch>
            <a:fillRect/>
          </a:stretch>
        </p:blipFill>
        <p:spPr>
          <a:xfrm>
            <a:off x="5791200" y="2057400"/>
            <a:ext cx="3124200" cy="4225608"/>
          </a:xfrm>
          <a:prstGeom prst="rect">
            <a:avLst/>
          </a:prstGeom>
        </p:spPr>
      </p:pic>
    </p:spTree>
    <p:extLst>
      <p:ext uri="{BB962C8B-B14F-4D97-AF65-F5344CB8AC3E}">
        <p14:creationId xmlns:p14="http://schemas.microsoft.com/office/powerpoint/2010/main" val="41811208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637</TotalTime>
  <Words>496</Words>
  <Application>Microsoft Office PowerPoint</Application>
  <PresentationFormat>On-screen Show (4:3)</PresentationFormat>
  <Paragraphs>102</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Wingdings</vt:lpstr>
      <vt:lpstr>Wingdings 3</vt:lpstr>
      <vt:lpstr>Ion</vt:lpstr>
      <vt:lpstr>Compliance &amp; Enforcement Division of Air Enforcement </vt:lpstr>
      <vt:lpstr>PARTNERSHIPS </vt:lpstr>
      <vt:lpstr>PowerPoint Presentation</vt:lpstr>
      <vt:lpstr>PowerPoint Presentation</vt:lpstr>
      <vt:lpstr>Air Enforcement Initiatives</vt:lpstr>
      <vt:lpstr>PowerPoint Presentation</vt:lpstr>
      <vt:lpstr> </vt:lpstr>
      <vt:lpstr>COMPLIANCE ADVISORIES</vt:lpstr>
      <vt:lpstr>Aug. 2019 – BSWC&amp;E issued a Compliance Advisory Enforcement Alert   Oct. 2019 - NJDEP launched an information campaign on fill material via a dedicated website.</vt:lpstr>
      <vt:lpstr>Guard Your Backyard</vt:lpstr>
      <vt:lpstr>PowerPoint Presentation</vt:lpstr>
      <vt:lpstr>PowerPoint Presentation</vt:lpstr>
      <vt:lpstr>TRAINING </vt:lpstr>
      <vt:lpstr>PowerPoint Presentation</vt:lpstr>
      <vt:lpstr>PowerPoint Presentation</vt:lpstr>
      <vt:lpstr>Supplemental Env. Projects </vt:lpstr>
      <vt:lpstr>LISTSERVES</vt:lpstr>
      <vt:lpstr>Questions </vt:lpstr>
    </vt:vector>
  </TitlesOfParts>
  <Company>NJDEP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Richelle Wormley</dc:creator>
  <cp:lastModifiedBy>Wormley, Richelle</cp:lastModifiedBy>
  <cp:revision>55</cp:revision>
  <dcterms:created xsi:type="dcterms:W3CDTF">2016-10-18T18:42:57Z</dcterms:created>
  <dcterms:modified xsi:type="dcterms:W3CDTF">2019-11-21T15:15:06Z</dcterms:modified>
</cp:coreProperties>
</file>