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handoutMasterIdLst>
    <p:handoutMasterId r:id="rId32"/>
  </p:handoutMasterIdLst>
  <p:sldIdLst>
    <p:sldId id="256" r:id="rId2"/>
    <p:sldId id="281" r:id="rId3"/>
    <p:sldId id="258" r:id="rId4"/>
    <p:sldId id="278" r:id="rId5"/>
    <p:sldId id="280" r:id="rId6"/>
    <p:sldId id="323" r:id="rId7"/>
    <p:sldId id="385" r:id="rId8"/>
    <p:sldId id="398" r:id="rId9"/>
    <p:sldId id="391" r:id="rId10"/>
    <p:sldId id="411" r:id="rId11"/>
    <p:sldId id="400" r:id="rId12"/>
    <p:sldId id="263" r:id="rId13"/>
    <p:sldId id="355" r:id="rId14"/>
    <p:sldId id="354" r:id="rId15"/>
    <p:sldId id="265" r:id="rId16"/>
    <p:sldId id="407" r:id="rId17"/>
    <p:sldId id="359" r:id="rId18"/>
    <p:sldId id="387" r:id="rId19"/>
    <p:sldId id="358" r:id="rId20"/>
    <p:sldId id="408" r:id="rId21"/>
    <p:sldId id="409" r:id="rId22"/>
    <p:sldId id="390" r:id="rId23"/>
    <p:sldId id="413" r:id="rId24"/>
    <p:sldId id="412" r:id="rId25"/>
    <p:sldId id="414" r:id="rId26"/>
    <p:sldId id="415" r:id="rId27"/>
    <p:sldId id="416" r:id="rId28"/>
    <p:sldId id="383" r:id="rId29"/>
    <p:sldId id="275" r:id="rId30"/>
  </p:sldIdLst>
  <p:sldSz cx="9144000" cy="6858000" type="screen4x3"/>
  <p:notesSz cx="7010400" cy="9296400"/>
  <p:defaultText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hanan, Gary" initials="BG" lastIdx="10" clrIdx="0">
    <p:extLst>
      <p:ext uri="{19B8F6BF-5375-455C-9EA6-DF929625EA0E}">
        <p15:presenceInfo xmlns:p15="http://schemas.microsoft.com/office/powerpoint/2012/main" userId="S::gary.buchanan@dep.nj.gov::8e0b9a5f-1a76-42fb-8425-f1aa93fb74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8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02" autoAdjust="0"/>
  </p:normalViewPr>
  <p:slideViewPr>
    <p:cSldViewPr>
      <p:cViewPr varScale="1">
        <p:scale>
          <a:sx n="99" d="100"/>
          <a:sy n="99" d="100"/>
        </p:scale>
        <p:origin x="1062" y="30"/>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notesViewPr>
    <p:cSldViewPr>
      <p:cViewPr varScale="1">
        <p:scale>
          <a:sx n="51" d="100"/>
          <a:sy n="51" d="100"/>
        </p:scale>
        <p:origin x="2668"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75004E-891A-47F4-A16B-F8B927EDBE54}" type="doc">
      <dgm:prSet loTypeId="urn:microsoft.com/office/officeart/2005/8/layout/orgChart1" loCatId="hierarchy" qsTypeId="urn:microsoft.com/office/officeart/2005/8/quickstyle/simple1" qsCatId="simple" csTypeId="urn:microsoft.com/office/officeart/2005/8/colors/accent1_2" csCatId="accent1" phldr="1"/>
      <dgm:spPr/>
    </dgm:pt>
    <dgm:pt modelId="{684F12BA-2FCC-4DB6-ADCE-42C8EAD2C786}">
      <dgm:prSet custT="1"/>
      <dgm:spPr>
        <a:solidFill>
          <a:srgbClr val="658FC7"/>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NJDEP COMMISSIONER</a:t>
          </a:r>
        </a:p>
      </dgm:t>
    </dgm:pt>
    <dgm:pt modelId="{F3E1E9DF-2AB9-472F-9C75-73386A8B8825}" type="parTrans" cxnId="{8947D984-6BCC-44C2-B5B0-2326039F8669}">
      <dgm:prSet/>
      <dgm:spPr/>
      <dgm:t>
        <a:bodyPr/>
        <a:lstStyle/>
        <a:p>
          <a:endParaRPr lang="en-US"/>
        </a:p>
      </dgm:t>
    </dgm:pt>
    <dgm:pt modelId="{DAE13FAC-7431-4ACB-AFD7-2FFAF31D4169}" type="sibTrans" cxnId="{8947D984-6BCC-44C2-B5B0-2326039F8669}">
      <dgm:prSet/>
      <dgm:spPr/>
      <dgm:t>
        <a:bodyPr/>
        <a:lstStyle/>
        <a:p>
          <a:endParaRPr lang="en-US"/>
        </a:p>
      </dgm:t>
    </dgm:pt>
    <dgm:pt modelId="{40872A7E-ECA7-4B0F-907E-B709717FAE1B}">
      <dgm:prSet custT="1"/>
      <dgm:spPr>
        <a:solidFill>
          <a:srgbClr val="658FC7"/>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Times New Roman" pitchFamily="18" charset="0"/>
            </a:rPr>
            <a:t>DSR</a:t>
          </a:r>
        </a:p>
      </dgm:t>
    </dgm:pt>
    <dgm:pt modelId="{BAAB59B0-0E29-4898-84BF-F89F29C0D989}" type="parTrans" cxnId="{CA897CB7-700F-4626-9C4A-4AF5184AF2DB}">
      <dgm:prSet/>
      <dgm:spPr/>
      <dgm:t>
        <a:bodyPr/>
        <a:lstStyle/>
        <a:p>
          <a:endParaRPr lang="en-US"/>
        </a:p>
      </dgm:t>
    </dgm:pt>
    <dgm:pt modelId="{11A34ADC-74A8-40FF-A3EE-359D16921989}" type="sibTrans" cxnId="{CA897CB7-700F-4626-9C4A-4AF5184AF2DB}">
      <dgm:prSet/>
      <dgm:spPr/>
      <dgm:t>
        <a:bodyPr/>
        <a:lstStyle/>
        <a:p>
          <a:endParaRPr lang="en-US"/>
        </a:p>
      </dgm:t>
    </dgm:pt>
    <dgm:pt modelId="{DC7B68EF-E28B-4504-90D7-A1B2FA504F15}">
      <dgm:prSet custT="1"/>
      <dgm:spPr>
        <a:solidFill>
          <a:srgbClr val="658FC7"/>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SCIENCE ADVISORY BOARD</a:t>
          </a:r>
        </a:p>
      </dgm:t>
    </dgm:pt>
    <dgm:pt modelId="{FBDA722C-A7CB-4AD5-9485-E8BFDA182956}" type="parTrans" cxnId="{68ECD820-5187-46E5-874F-4331B03A9BED}">
      <dgm:prSet/>
      <dgm:spPr/>
      <dgm:t>
        <a:bodyPr/>
        <a:lstStyle/>
        <a:p>
          <a:endParaRPr lang="en-US"/>
        </a:p>
      </dgm:t>
    </dgm:pt>
    <dgm:pt modelId="{03C6B0D5-A594-4AD6-AF4B-0BDFA0AA9772}" type="sibTrans" cxnId="{68ECD820-5187-46E5-874F-4331B03A9BED}">
      <dgm:prSet/>
      <dgm:spPr/>
      <dgm:t>
        <a:bodyPr/>
        <a:lstStyle/>
        <a:p>
          <a:endParaRPr lang="en-US"/>
        </a:p>
      </dgm:t>
    </dgm:pt>
    <dgm:pt modelId="{82618E90-750D-4BE9-B0B1-3C0175B4C40F}">
      <dgm:prSet/>
      <dgm:spPr>
        <a:solidFill>
          <a:srgbClr val="658FC7"/>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rPr>
            <a:t>CLIMATE &amp; ATMOSPHERIC SCIENCES COMMITTEE</a:t>
          </a:r>
          <a:endParaRPr kumimoji="0" lang="en-US" b="1" i="0" u="none" strike="noStrike" cap="none" normalizeH="0" baseline="0" dirty="0">
            <a:ln>
              <a:noFill/>
            </a:ln>
            <a:solidFill>
              <a:schemeClr val="tx1"/>
            </a:solidFill>
            <a:effectLst/>
            <a:latin typeface="Tahoma" pitchFamily="34" charset="0"/>
          </a:endParaRPr>
        </a:p>
      </dgm:t>
    </dgm:pt>
    <dgm:pt modelId="{44DF67F0-C629-4DC5-893C-4F471EC813BE}" type="parTrans" cxnId="{39213B6A-0960-4166-B085-0722725EACED}">
      <dgm:prSet/>
      <dgm:spPr/>
      <dgm:t>
        <a:bodyPr/>
        <a:lstStyle/>
        <a:p>
          <a:endParaRPr lang="en-US"/>
        </a:p>
      </dgm:t>
    </dgm:pt>
    <dgm:pt modelId="{6E285195-7B22-4592-8AB2-B445F94446BA}" type="sibTrans" cxnId="{39213B6A-0960-4166-B085-0722725EACED}">
      <dgm:prSet/>
      <dgm:spPr/>
      <dgm:t>
        <a:bodyPr/>
        <a:lstStyle/>
        <a:p>
          <a:endParaRPr lang="en-US"/>
        </a:p>
      </dgm:t>
    </dgm:pt>
    <dgm:pt modelId="{88CD8C54-712F-49CD-AAF8-961BBFFA9D36}">
      <dgm:prSet/>
      <dgm:spPr>
        <a:solidFill>
          <a:srgbClr val="658FC7"/>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rPr>
            <a:t>ECOLOGICAL PROCESSES COMMITTEE</a:t>
          </a:r>
          <a:endParaRPr kumimoji="0" lang="en-US" b="1" i="0" u="none" strike="noStrike" cap="none" normalizeH="0" baseline="0" dirty="0">
            <a:ln>
              <a:noFill/>
            </a:ln>
            <a:solidFill>
              <a:schemeClr val="tx1"/>
            </a:solidFill>
            <a:effectLst/>
            <a:latin typeface="Tahoma" pitchFamily="34" charset="0"/>
          </a:endParaRPr>
        </a:p>
      </dgm:t>
    </dgm:pt>
    <dgm:pt modelId="{0A4E3665-7EED-4941-8283-E1727F709043}" type="parTrans" cxnId="{9D7C2207-9D06-442C-AC6F-56A3256DDBBB}">
      <dgm:prSet/>
      <dgm:spPr/>
      <dgm:t>
        <a:bodyPr/>
        <a:lstStyle/>
        <a:p>
          <a:endParaRPr lang="en-US"/>
        </a:p>
      </dgm:t>
    </dgm:pt>
    <dgm:pt modelId="{D507B415-15C0-4D8C-A293-0D0C2E551FD9}" type="sibTrans" cxnId="{9D7C2207-9D06-442C-AC6F-56A3256DDBBB}">
      <dgm:prSet/>
      <dgm:spPr/>
      <dgm:t>
        <a:bodyPr/>
        <a:lstStyle/>
        <a:p>
          <a:endParaRPr lang="en-US"/>
        </a:p>
      </dgm:t>
    </dgm:pt>
    <dgm:pt modelId="{B3BE5D47-1A9C-4619-8641-0ABFD61AC3DE}">
      <dgm:prSet/>
      <dgm:spPr>
        <a:solidFill>
          <a:srgbClr val="658FC7"/>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rPr>
            <a:t>PUBLIC HEALTH COMMITTEE</a:t>
          </a:r>
          <a:endParaRPr kumimoji="0" lang="en-US" b="1" i="0" u="none" strike="noStrike" cap="none" normalizeH="0" baseline="0" dirty="0">
            <a:ln>
              <a:noFill/>
            </a:ln>
            <a:solidFill>
              <a:schemeClr val="tx1"/>
            </a:solidFill>
            <a:effectLst/>
            <a:latin typeface="Tahoma" pitchFamily="34" charset="0"/>
          </a:endParaRPr>
        </a:p>
      </dgm:t>
    </dgm:pt>
    <dgm:pt modelId="{4E8389B4-C53F-42FC-8096-8D1894149FF3}" type="parTrans" cxnId="{F6DBCD75-89A4-49EC-9532-EFD3AA65A506}">
      <dgm:prSet/>
      <dgm:spPr/>
      <dgm:t>
        <a:bodyPr/>
        <a:lstStyle/>
        <a:p>
          <a:endParaRPr lang="en-US"/>
        </a:p>
      </dgm:t>
    </dgm:pt>
    <dgm:pt modelId="{D4BC558B-A6BA-41A8-93AD-0D55E6343AC3}" type="sibTrans" cxnId="{F6DBCD75-89A4-49EC-9532-EFD3AA65A506}">
      <dgm:prSet/>
      <dgm:spPr/>
      <dgm:t>
        <a:bodyPr/>
        <a:lstStyle/>
        <a:p>
          <a:endParaRPr lang="en-US"/>
        </a:p>
      </dgm:t>
    </dgm:pt>
    <dgm:pt modelId="{8AA48D56-518C-41CA-9BBF-C002C19F6883}">
      <dgm:prSet/>
      <dgm:spPr>
        <a:solidFill>
          <a:srgbClr val="658FC7"/>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rPr>
            <a:t>WATER QUALITY &amp; QUANTITY COMMITTEE</a:t>
          </a:r>
          <a:endParaRPr kumimoji="0" lang="en-US" b="1" i="0" u="none" strike="noStrike" cap="none" normalizeH="0" baseline="0" dirty="0">
            <a:ln>
              <a:noFill/>
            </a:ln>
            <a:solidFill>
              <a:schemeClr val="tx1"/>
            </a:solidFill>
            <a:effectLst/>
            <a:latin typeface="Tahoma" pitchFamily="34" charset="0"/>
          </a:endParaRPr>
        </a:p>
      </dgm:t>
    </dgm:pt>
    <dgm:pt modelId="{966CEDF4-0AA1-477D-BA6B-238FCF4B3548}" type="parTrans" cxnId="{8B52CB4D-C75F-4B65-8652-21184E361692}">
      <dgm:prSet/>
      <dgm:spPr/>
      <dgm:t>
        <a:bodyPr/>
        <a:lstStyle/>
        <a:p>
          <a:endParaRPr lang="en-US"/>
        </a:p>
      </dgm:t>
    </dgm:pt>
    <dgm:pt modelId="{4214B289-F5A7-4D80-8C43-79989386BD05}" type="sibTrans" cxnId="{8B52CB4D-C75F-4B65-8652-21184E361692}">
      <dgm:prSet/>
      <dgm:spPr/>
      <dgm:t>
        <a:bodyPr/>
        <a:lstStyle/>
        <a:p>
          <a:endParaRPr lang="en-US"/>
        </a:p>
      </dgm:t>
    </dgm:pt>
    <dgm:pt modelId="{B845E405-DC8B-4C18-A212-2B1ED39B0B38}">
      <dgm:prSet/>
      <dgm:spPr>
        <a:solidFill>
          <a:srgbClr val="658FC7"/>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rPr>
            <a:t>AD HOC COMMITTEE(S)</a:t>
          </a:r>
          <a:endParaRPr kumimoji="0" lang="en-US" b="0" i="0" u="none" strike="noStrike" cap="none" normalizeH="0" baseline="0" dirty="0">
            <a:ln>
              <a:noFill/>
            </a:ln>
            <a:solidFill>
              <a:schemeClr val="tx1"/>
            </a:solidFill>
            <a:effectLst/>
            <a:latin typeface="Tahoma" pitchFamily="34" charset="0"/>
          </a:endParaRPr>
        </a:p>
      </dgm:t>
    </dgm:pt>
    <dgm:pt modelId="{6C3B340B-494F-4BEF-9149-A6C61FE0E693}" type="parTrans" cxnId="{731F73A8-976A-4545-9378-998EF4B598D6}">
      <dgm:prSet/>
      <dgm:spPr/>
      <dgm:t>
        <a:bodyPr/>
        <a:lstStyle/>
        <a:p>
          <a:endParaRPr lang="en-US"/>
        </a:p>
      </dgm:t>
    </dgm:pt>
    <dgm:pt modelId="{61F0EFF7-9855-4935-831A-82DC91D9FDE1}" type="sibTrans" cxnId="{731F73A8-976A-4545-9378-998EF4B598D6}">
      <dgm:prSet/>
      <dgm:spPr/>
      <dgm:t>
        <a:bodyPr/>
        <a:lstStyle/>
        <a:p>
          <a:endParaRPr lang="en-US"/>
        </a:p>
      </dgm:t>
    </dgm:pt>
    <dgm:pt modelId="{583F8A66-AF72-4138-9533-D7742FFBEC03}">
      <dgm:prSet custT="1"/>
      <dgm:spPr>
        <a:solidFill>
          <a:srgbClr val="658FC7"/>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DEPARTMENT STAFF</a:t>
          </a:r>
          <a:endParaRPr kumimoji="0" lang="en-US" sz="1400" b="1" i="0" u="none" strike="noStrike" cap="none" normalizeH="0" baseline="0" dirty="0">
            <a:ln>
              <a:noFill/>
            </a:ln>
            <a:solidFill>
              <a:schemeClr val="tx1"/>
            </a:solidFill>
            <a:effectLst/>
            <a:latin typeface="Tahoma" pitchFamily="34" charset="0"/>
          </a:endParaRPr>
        </a:p>
      </dgm:t>
    </dgm:pt>
    <dgm:pt modelId="{EB955B12-C8F8-466D-89C1-AF386224C693}" type="parTrans" cxnId="{306FA6A5-DB85-443D-9E55-F3C5D17C57A4}">
      <dgm:prSet/>
      <dgm:spPr/>
      <dgm:t>
        <a:bodyPr/>
        <a:lstStyle/>
        <a:p>
          <a:endParaRPr lang="en-US"/>
        </a:p>
      </dgm:t>
    </dgm:pt>
    <dgm:pt modelId="{53EF6F88-9C6F-44E6-AEF2-21B81C5C1A72}" type="sibTrans" cxnId="{306FA6A5-DB85-443D-9E55-F3C5D17C57A4}">
      <dgm:prSet/>
      <dgm:spPr/>
      <dgm:t>
        <a:bodyPr/>
        <a:lstStyle/>
        <a:p>
          <a:endParaRPr lang="en-US"/>
        </a:p>
      </dgm:t>
    </dgm:pt>
    <dgm:pt modelId="{DBDFD4CA-65F2-44A1-82F9-86DC78ED3F18}">
      <dgm:prSet custT="1"/>
      <dgm:spPr>
        <a:solidFill>
          <a:srgbClr val="658FC7"/>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PUBLIC</a:t>
          </a:r>
          <a:endParaRPr kumimoji="0" lang="en-US" sz="1400" b="0" i="0" u="none" strike="noStrike" cap="none" normalizeH="0" baseline="0" dirty="0">
            <a:ln>
              <a:noFill/>
            </a:ln>
            <a:solidFill>
              <a:schemeClr val="tx1"/>
            </a:solidFill>
            <a:effectLst/>
            <a:latin typeface="Tahoma" pitchFamily="34" charset="0"/>
          </a:endParaRPr>
        </a:p>
      </dgm:t>
    </dgm:pt>
    <dgm:pt modelId="{54893311-A62C-467F-B6CF-F3D4726CF4C8}" type="parTrans" cxnId="{0AF49217-714A-4B53-84CD-1902F7896A5E}">
      <dgm:prSet/>
      <dgm:spPr/>
      <dgm:t>
        <a:bodyPr/>
        <a:lstStyle/>
        <a:p>
          <a:endParaRPr lang="en-US"/>
        </a:p>
      </dgm:t>
    </dgm:pt>
    <dgm:pt modelId="{1161DBB2-442F-4E76-826E-F2F2C73E87B3}" type="sibTrans" cxnId="{0AF49217-714A-4B53-84CD-1902F7896A5E}">
      <dgm:prSet/>
      <dgm:spPr/>
      <dgm:t>
        <a:bodyPr/>
        <a:lstStyle/>
        <a:p>
          <a:endParaRPr lang="en-US"/>
        </a:p>
      </dgm:t>
    </dgm:pt>
    <dgm:pt modelId="{97845E41-69EB-4CDA-A0A2-3F14C59DEA81}" type="pres">
      <dgm:prSet presAssocID="{3875004E-891A-47F4-A16B-F8B927EDBE54}" presName="hierChild1" presStyleCnt="0">
        <dgm:presLayoutVars>
          <dgm:orgChart val="1"/>
          <dgm:chPref val="1"/>
          <dgm:dir/>
          <dgm:animOne val="branch"/>
          <dgm:animLvl val="lvl"/>
          <dgm:resizeHandles/>
        </dgm:presLayoutVars>
      </dgm:prSet>
      <dgm:spPr/>
    </dgm:pt>
    <dgm:pt modelId="{6FDD476F-AB85-40A3-B589-6DC6571DF743}" type="pres">
      <dgm:prSet presAssocID="{684F12BA-2FCC-4DB6-ADCE-42C8EAD2C786}" presName="hierRoot1" presStyleCnt="0">
        <dgm:presLayoutVars>
          <dgm:hierBranch/>
        </dgm:presLayoutVars>
      </dgm:prSet>
      <dgm:spPr/>
    </dgm:pt>
    <dgm:pt modelId="{1F198486-5B46-4360-B280-73C10A63096C}" type="pres">
      <dgm:prSet presAssocID="{684F12BA-2FCC-4DB6-ADCE-42C8EAD2C786}" presName="rootComposite1" presStyleCnt="0"/>
      <dgm:spPr/>
    </dgm:pt>
    <dgm:pt modelId="{0DD00D35-39DD-403F-B741-C7F711444BC0}" type="pres">
      <dgm:prSet presAssocID="{684F12BA-2FCC-4DB6-ADCE-42C8EAD2C786}" presName="rootText1" presStyleLbl="node0" presStyleIdx="0" presStyleCnt="1" custLinFactX="-21000" custLinFactNeighborX="-100000" custLinFactNeighborY="-14966">
        <dgm:presLayoutVars>
          <dgm:chPref val="3"/>
        </dgm:presLayoutVars>
      </dgm:prSet>
      <dgm:spPr/>
    </dgm:pt>
    <dgm:pt modelId="{4941FA1A-ACC4-463B-970D-D906DA307CC7}" type="pres">
      <dgm:prSet presAssocID="{684F12BA-2FCC-4DB6-ADCE-42C8EAD2C786}" presName="rootConnector1" presStyleLbl="node1" presStyleIdx="0" presStyleCnt="0"/>
      <dgm:spPr/>
    </dgm:pt>
    <dgm:pt modelId="{9922DB2A-A646-4268-8164-98EEA8579A94}" type="pres">
      <dgm:prSet presAssocID="{684F12BA-2FCC-4DB6-ADCE-42C8EAD2C786}" presName="hierChild2" presStyleCnt="0"/>
      <dgm:spPr/>
    </dgm:pt>
    <dgm:pt modelId="{8E57D80D-FDC8-4A08-B104-8F8BC94C910D}" type="pres">
      <dgm:prSet presAssocID="{BAAB59B0-0E29-4898-84BF-F89F29C0D989}" presName="Name35" presStyleLbl="parChTrans1D2" presStyleIdx="0" presStyleCnt="3"/>
      <dgm:spPr/>
    </dgm:pt>
    <dgm:pt modelId="{DE19FBFF-A2AC-437B-B697-EAA5813096D0}" type="pres">
      <dgm:prSet presAssocID="{40872A7E-ECA7-4B0F-907E-B709717FAE1B}" presName="hierRoot2" presStyleCnt="0">
        <dgm:presLayoutVars>
          <dgm:hierBranch/>
        </dgm:presLayoutVars>
      </dgm:prSet>
      <dgm:spPr/>
    </dgm:pt>
    <dgm:pt modelId="{7AD6394D-43D1-4828-9335-AD2A6E266D8C}" type="pres">
      <dgm:prSet presAssocID="{40872A7E-ECA7-4B0F-907E-B709717FAE1B}" presName="rootComposite" presStyleCnt="0"/>
      <dgm:spPr/>
    </dgm:pt>
    <dgm:pt modelId="{A6BE3326-96AD-4EB6-9A9A-1A9C236C3088}" type="pres">
      <dgm:prSet presAssocID="{40872A7E-ECA7-4B0F-907E-B709717FAE1B}" presName="rootText" presStyleLbl="node2" presStyleIdx="0" presStyleCnt="3" custLinFactNeighborY="-5532">
        <dgm:presLayoutVars>
          <dgm:chPref val="3"/>
        </dgm:presLayoutVars>
      </dgm:prSet>
      <dgm:spPr/>
    </dgm:pt>
    <dgm:pt modelId="{ED76DEFF-0B68-4B9A-B169-1F01DEDE9920}" type="pres">
      <dgm:prSet presAssocID="{40872A7E-ECA7-4B0F-907E-B709717FAE1B}" presName="rootConnector" presStyleLbl="node2" presStyleIdx="0" presStyleCnt="3"/>
      <dgm:spPr/>
    </dgm:pt>
    <dgm:pt modelId="{3F16640C-9133-4BED-AB06-29EF45403DBD}" type="pres">
      <dgm:prSet presAssocID="{40872A7E-ECA7-4B0F-907E-B709717FAE1B}" presName="hierChild4" presStyleCnt="0"/>
      <dgm:spPr/>
    </dgm:pt>
    <dgm:pt modelId="{78D5EC30-74C2-4621-B42C-0E5814C08743}" type="pres">
      <dgm:prSet presAssocID="{FBDA722C-A7CB-4AD5-9485-E8BFDA182956}" presName="Name35" presStyleLbl="parChTrans1D3" presStyleIdx="0" presStyleCnt="1"/>
      <dgm:spPr/>
    </dgm:pt>
    <dgm:pt modelId="{18E66318-30CB-4029-8478-2D657A04F8F7}" type="pres">
      <dgm:prSet presAssocID="{DC7B68EF-E28B-4504-90D7-A1B2FA504F15}" presName="hierRoot2" presStyleCnt="0">
        <dgm:presLayoutVars>
          <dgm:hierBranch/>
        </dgm:presLayoutVars>
      </dgm:prSet>
      <dgm:spPr/>
    </dgm:pt>
    <dgm:pt modelId="{D2B9F8C4-6CBF-49B7-942F-672FFD941E3C}" type="pres">
      <dgm:prSet presAssocID="{DC7B68EF-E28B-4504-90D7-A1B2FA504F15}" presName="rootComposite" presStyleCnt="0"/>
      <dgm:spPr/>
    </dgm:pt>
    <dgm:pt modelId="{6960DFDE-5C3A-4528-9149-B98E4BD9F15D}" type="pres">
      <dgm:prSet presAssocID="{DC7B68EF-E28B-4504-90D7-A1B2FA504F15}" presName="rootText" presStyleLbl="node3" presStyleIdx="0" presStyleCnt="1">
        <dgm:presLayoutVars>
          <dgm:chPref val="3"/>
        </dgm:presLayoutVars>
      </dgm:prSet>
      <dgm:spPr/>
    </dgm:pt>
    <dgm:pt modelId="{CB97C376-1195-4132-B4D7-A7C46D512E5C}" type="pres">
      <dgm:prSet presAssocID="{DC7B68EF-E28B-4504-90D7-A1B2FA504F15}" presName="rootConnector" presStyleLbl="node3" presStyleIdx="0" presStyleCnt="1"/>
      <dgm:spPr/>
    </dgm:pt>
    <dgm:pt modelId="{30551B0E-4B9C-4D7D-9C35-1B20831B0EAC}" type="pres">
      <dgm:prSet presAssocID="{DC7B68EF-E28B-4504-90D7-A1B2FA504F15}" presName="hierChild4" presStyleCnt="0"/>
      <dgm:spPr/>
    </dgm:pt>
    <dgm:pt modelId="{E1ADDDCF-788E-4AE8-B328-20EA9AF9C771}" type="pres">
      <dgm:prSet presAssocID="{44DF67F0-C629-4DC5-893C-4F471EC813BE}" presName="Name35" presStyleLbl="parChTrans1D4" presStyleIdx="0" presStyleCnt="5"/>
      <dgm:spPr/>
    </dgm:pt>
    <dgm:pt modelId="{7D30A261-C1D8-44FD-94D5-E73E2EF14EDF}" type="pres">
      <dgm:prSet presAssocID="{82618E90-750D-4BE9-B0B1-3C0175B4C40F}" presName="hierRoot2" presStyleCnt="0">
        <dgm:presLayoutVars>
          <dgm:hierBranch val="r"/>
        </dgm:presLayoutVars>
      </dgm:prSet>
      <dgm:spPr/>
    </dgm:pt>
    <dgm:pt modelId="{339C067B-786A-4564-99BB-60E6438987D5}" type="pres">
      <dgm:prSet presAssocID="{82618E90-750D-4BE9-B0B1-3C0175B4C40F}" presName="rootComposite" presStyleCnt="0"/>
      <dgm:spPr/>
    </dgm:pt>
    <dgm:pt modelId="{4250A2D1-4DA1-4DB8-B894-F0D7FD0059C3}" type="pres">
      <dgm:prSet presAssocID="{82618E90-750D-4BE9-B0B1-3C0175B4C40F}" presName="rootText" presStyleLbl="node4" presStyleIdx="0" presStyleCnt="5">
        <dgm:presLayoutVars>
          <dgm:chPref val="3"/>
        </dgm:presLayoutVars>
      </dgm:prSet>
      <dgm:spPr/>
    </dgm:pt>
    <dgm:pt modelId="{CAF9D145-7A5C-43C6-AC4D-D5E635E323D8}" type="pres">
      <dgm:prSet presAssocID="{82618E90-750D-4BE9-B0B1-3C0175B4C40F}" presName="rootConnector" presStyleLbl="node4" presStyleIdx="0" presStyleCnt="5"/>
      <dgm:spPr/>
    </dgm:pt>
    <dgm:pt modelId="{F0880F2D-EE5D-4C32-8144-05593A6948F6}" type="pres">
      <dgm:prSet presAssocID="{82618E90-750D-4BE9-B0B1-3C0175B4C40F}" presName="hierChild4" presStyleCnt="0"/>
      <dgm:spPr/>
    </dgm:pt>
    <dgm:pt modelId="{FB00FD91-504D-4A47-9087-C5161F711D7D}" type="pres">
      <dgm:prSet presAssocID="{82618E90-750D-4BE9-B0B1-3C0175B4C40F}" presName="hierChild5" presStyleCnt="0"/>
      <dgm:spPr/>
    </dgm:pt>
    <dgm:pt modelId="{9CB994E3-9E05-48B0-B3BD-6C2432BBB4D7}" type="pres">
      <dgm:prSet presAssocID="{0A4E3665-7EED-4941-8283-E1727F709043}" presName="Name35" presStyleLbl="parChTrans1D4" presStyleIdx="1" presStyleCnt="5"/>
      <dgm:spPr/>
    </dgm:pt>
    <dgm:pt modelId="{B7AC72E3-BDC9-4999-B6F5-F1AB1EAE3C6D}" type="pres">
      <dgm:prSet presAssocID="{88CD8C54-712F-49CD-AAF8-961BBFFA9D36}" presName="hierRoot2" presStyleCnt="0">
        <dgm:presLayoutVars>
          <dgm:hierBranch val="r"/>
        </dgm:presLayoutVars>
      </dgm:prSet>
      <dgm:spPr/>
    </dgm:pt>
    <dgm:pt modelId="{E707A996-C7B5-4890-B14C-8C9FB5AE4D98}" type="pres">
      <dgm:prSet presAssocID="{88CD8C54-712F-49CD-AAF8-961BBFFA9D36}" presName="rootComposite" presStyleCnt="0"/>
      <dgm:spPr/>
    </dgm:pt>
    <dgm:pt modelId="{3FB66514-1FC3-4E73-8C16-ED9E4F5DB859}" type="pres">
      <dgm:prSet presAssocID="{88CD8C54-712F-49CD-AAF8-961BBFFA9D36}" presName="rootText" presStyleLbl="node4" presStyleIdx="1" presStyleCnt="5">
        <dgm:presLayoutVars>
          <dgm:chPref val="3"/>
        </dgm:presLayoutVars>
      </dgm:prSet>
      <dgm:spPr/>
    </dgm:pt>
    <dgm:pt modelId="{BFFDC173-567D-47C2-AE7D-E18AAB5D2459}" type="pres">
      <dgm:prSet presAssocID="{88CD8C54-712F-49CD-AAF8-961BBFFA9D36}" presName="rootConnector" presStyleLbl="node4" presStyleIdx="1" presStyleCnt="5"/>
      <dgm:spPr/>
    </dgm:pt>
    <dgm:pt modelId="{CCC84C72-0AD5-4F3C-AF67-2596AC044D09}" type="pres">
      <dgm:prSet presAssocID="{88CD8C54-712F-49CD-AAF8-961BBFFA9D36}" presName="hierChild4" presStyleCnt="0"/>
      <dgm:spPr/>
    </dgm:pt>
    <dgm:pt modelId="{A19CC54C-0EB7-42BF-8000-37DE7009136C}" type="pres">
      <dgm:prSet presAssocID="{88CD8C54-712F-49CD-AAF8-961BBFFA9D36}" presName="hierChild5" presStyleCnt="0"/>
      <dgm:spPr/>
    </dgm:pt>
    <dgm:pt modelId="{001C7BE6-7325-4E61-9FFF-DCF58960649B}" type="pres">
      <dgm:prSet presAssocID="{4E8389B4-C53F-42FC-8096-8D1894149FF3}" presName="Name35" presStyleLbl="parChTrans1D4" presStyleIdx="2" presStyleCnt="5"/>
      <dgm:spPr/>
    </dgm:pt>
    <dgm:pt modelId="{7F9A80C1-72E7-4007-8B86-4B1E324C4C02}" type="pres">
      <dgm:prSet presAssocID="{B3BE5D47-1A9C-4619-8641-0ABFD61AC3DE}" presName="hierRoot2" presStyleCnt="0">
        <dgm:presLayoutVars>
          <dgm:hierBranch val="r"/>
        </dgm:presLayoutVars>
      </dgm:prSet>
      <dgm:spPr/>
    </dgm:pt>
    <dgm:pt modelId="{79F062FA-8851-4EDF-AC9B-32958B17CD86}" type="pres">
      <dgm:prSet presAssocID="{B3BE5D47-1A9C-4619-8641-0ABFD61AC3DE}" presName="rootComposite" presStyleCnt="0"/>
      <dgm:spPr/>
    </dgm:pt>
    <dgm:pt modelId="{59AEC010-1141-4251-BCD5-7D10A4447DB3}" type="pres">
      <dgm:prSet presAssocID="{B3BE5D47-1A9C-4619-8641-0ABFD61AC3DE}" presName="rootText" presStyleLbl="node4" presStyleIdx="2" presStyleCnt="5">
        <dgm:presLayoutVars>
          <dgm:chPref val="3"/>
        </dgm:presLayoutVars>
      </dgm:prSet>
      <dgm:spPr/>
    </dgm:pt>
    <dgm:pt modelId="{B09AC2C5-CAD8-4160-8FBE-AE7775487699}" type="pres">
      <dgm:prSet presAssocID="{B3BE5D47-1A9C-4619-8641-0ABFD61AC3DE}" presName="rootConnector" presStyleLbl="node4" presStyleIdx="2" presStyleCnt="5"/>
      <dgm:spPr/>
    </dgm:pt>
    <dgm:pt modelId="{514BFCB1-3D98-4FA3-AF67-123905C971B8}" type="pres">
      <dgm:prSet presAssocID="{B3BE5D47-1A9C-4619-8641-0ABFD61AC3DE}" presName="hierChild4" presStyleCnt="0"/>
      <dgm:spPr/>
    </dgm:pt>
    <dgm:pt modelId="{2FAC6267-422D-4DC7-B8C0-D08DBA36C2D7}" type="pres">
      <dgm:prSet presAssocID="{B3BE5D47-1A9C-4619-8641-0ABFD61AC3DE}" presName="hierChild5" presStyleCnt="0"/>
      <dgm:spPr/>
    </dgm:pt>
    <dgm:pt modelId="{42450C7C-819F-4A60-85DA-AECA6A280471}" type="pres">
      <dgm:prSet presAssocID="{966CEDF4-0AA1-477D-BA6B-238FCF4B3548}" presName="Name35" presStyleLbl="parChTrans1D4" presStyleIdx="3" presStyleCnt="5"/>
      <dgm:spPr/>
    </dgm:pt>
    <dgm:pt modelId="{4A944DF3-77EE-45B1-9D66-C23BD8602EA7}" type="pres">
      <dgm:prSet presAssocID="{8AA48D56-518C-41CA-9BBF-C002C19F6883}" presName="hierRoot2" presStyleCnt="0">
        <dgm:presLayoutVars>
          <dgm:hierBranch val="r"/>
        </dgm:presLayoutVars>
      </dgm:prSet>
      <dgm:spPr/>
    </dgm:pt>
    <dgm:pt modelId="{AD69A839-9713-46F1-9047-3931C7EECD32}" type="pres">
      <dgm:prSet presAssocID="{8AA48D56-518C-41CA-9BBF-C002C19F6883}" presName="rootComposite" presStyleCnt="0"/>
      <dgm:spPr/>
    </dgm:pt>
    <dgm:pt modelId="{0C51D05B-18D7-4199-A75C-A409783E858D}" type="pres">
      <dgm:prSet presAssocID="{8AA48D56-518C-41CA-9BBF-C002C19F6883}" presName="rootText" presStyleLbl="node4" presStyleIdx="3" presStyleCnt="5">
        <dgm:presLayoutVars>
          <dgm:chPref val="3"/>
        </dgm:presLayoutVars>
      </dgm:prSet>
      <dgm:spPr/>
    </dgm:pt>
    <dgm:pt modelId="{50F05537-F60C-49B4-942F-A2D36A598722}" type="pres">
      <dgm:prSet presAssocID="{8AA48D56-518C-41CA-9BBF-C002C19F6883}" presName="rootConnector" presStyleLbl="node4" presStyleIdx="3" presStyleCnt="5"/>
      <dgm:spPr/>
    </dgm:pt>
    <dgm:pt modelId="{5A493EEA-F9DC-4D11-8FC3-857B378B0020}" type="pres">
      <dgm:prSet presAssocID="{8AA48D56-518C-41CA-9BBF-C002C19F6883}" presName="hierChild4" presStyleCnt="0"/>
      <dgm:spPr/>
    </dgm:pt>
    <dgm:pt modelId="{AC9A6744-A8C6-4B16-B473-AC186DA8DF4E}" type="pres">
      <dgm:prSet presAssocID="{8AA48D56-518C-41CA-9BBF-C002C19F6883}" presName="hierChild5" presStyleCnt="0"/>
      <dgm:spPr/>
    </dgm:pt>
    <dgm:pt modelId="{0B1048DD-BD22-498B-8808-A9D15FEC1415}" type="pres">
      <dgm:prSet presAssocID="{6C3B340B-494F-4BEF-9149-A6C61FE0E693}" presName="Name35" presStyleLbl="parChTrans1D4" presStyleIdx="4" presStyleCnt="5"/>
      <dgm:spPr/>
    </dgm:pt>
    <dgm:pt modelId="{C3A8328B-F92D-4377-BA71-BAF12A0A48B2}" type="pres">
      <dgm:prSet presAssocID="{B845E405-DC8B-4C18-A212-2B1ED39B0B38}" presName="hierRoot2" presStyleCnt="0">
        <dgm:presLayoutVars>
          <dgm:hierBranch val="r"/>
        </dgm:presLayoutVars>
      </dgm:prSet>
      <dgm:spPr/>
    </dgm:pt>
    <dgm:pt modelId="{D9AE524C-1C6B-40CA-9C1B-87E1B2D0FCB0}" type="pres">
      <dgm:prSet presAssocID="{B845E405-DC8B-4C18-A212-2B1ED39B0B38}" presName="rootComposite" presStyleCnt="0"/>
      <dgm:spPr/>
    </dgm:pt>
    <dgm:pt modelId="{442C466A-D032-4F19-89E9-9684D2EBC2BC}" type="pres">
      <dgm:prSet presAssocID="{B845E405-DC8B-4C18-A212-2B1ED39B0B38}" presName="rootText" presStyleLbl="node4" presStyleIdx="4" presStyleCnt="5">
        <dgm:presLayoutVars>
          <dgm:chPref val="3"/>
        </dgm:presLayoutVars>
      </dgm:prSet>
      <dgm:spPr/>
    </dgm:pt>
    <dgm:pt modelId="{144E8DF8-2F16-4212-9DBF-31F6DF04ED51}" type="pres">
      <dgm:prSet presAssocID="{B845E405-DC8B-4C18-A212-2B1ED39B0B38}" presName="rootConnector" presStyleLbl="node4" presStyleIdx="4" presStyleCnt="5"/>
      <dgm:spPr/>
    </dgm:pt>
    <dgm:pt modelId="{A0AD7061-B89D-43CD-8430-D5BBB5C95A27}" type="pres">
      <dgm:prSet presAssocID="{B845E405-DC8B-4C18-A212-2B1ED39B0B38}" presName="hierChild4" presStyleCnt="0"/>
      <dgm:spPr/>
    </dgm:pt>
    <dgm:pt modelId="{6F466C2B-8745-4D1F-90F8-267F71B6B72C}" type="pres">
      <dgm:prSet presAssocID="{B845E405-DC8B-4C18-A212-2B1ED39B0B38}" presName="hierChild5" presStyleCnt="0"/>
      <dgm:spPr/>
    </dgm:pt>
    <dgm:pt modelId="{3D894875-1DC1-43C2-A24E-D7026E542152}" type="pres">
      <dgm:prSet presAssocID="{DC7B68EF-E28B-4504-90D7-A1B2FA504F15}" presName="hierChild5" presStyleCnt="0"/>
      <dgm:spPr/>
    </dgm:pt>
    <dgm:pt modelId="{6C1F2EFB-3DEA-47BD-9F10-F1FB6790599D}" type="pres">
      <dgm:prSet presAssocID="{40872A7E-ECA7-4B0F-907E-B709717FAE1B}" presName="hierChild5" presStyleCnt="0"/>
      <dgm:spPr/>
    </dgm:pt>
    <dgm:pt modelId="{CA5F83DB-3CAF-4D90-BE01-722569FC9CAD}" type="pres">
      <dgm:prSet presAssocID="{EB955B12-C8F8-466D-89C1-AF386224C693}" presName="Name35" presStyleLbl="parChTrans1D2" presStyleIdx="1" presStyleCnt="3"/>
      <dgm:spPr/>
    </dgm:pt>
    <dgm:pt modelId="{A9524DC9-C56C-424F-9EC4-AD42475374ED}" type="pres">
      <dgm:prSet presAssocID="{583F8A66-AF72-4138-9533-D7742FFBEC03}" presName="hierRoot2" presStyleCnt="0">
        <dgm:presLayoutVars>
          <dgm:hierBranch/>
        </dgm:presLayoutVars>
      </dgm:prSet>
      <dgm:spPr/>
    </dgm:pt>
    <dgm:pt modelId="{56E01C10-2C2A-4454-9000-12E3BDBE6F77}" type="pres">
      <dgm:prSet presAssocID="{583F8A66-AF72-4138-9533-D7742FFBEC03}" presName="rootComposite" presStyleCnt="0"/>
      <dgm:spPr/>
    </dgm:pt>
    <dgm:pt modelId="{D98B217E-A463-4924-9D3B-AB2D99B5610D}" type="pres">
      <dgm:prSet presAssocID="{583F8A66-AF72-4138-9533-D7742FFBEC03}" presName="rootText" presStyleLbl="node2" presStyleIdx="1" presStyleCnt="3" custLinFactX="-100000" custLinFactNeighborX="-187333" custLinFactNeighborY="-5532">
        <dgm:presLayoutVars>
          <dgm:chPref val="3"/>
        </dgm:presLayoutVars>
      </dgm:prSet>
      <dgm:spPr/>
    </dgm:pt>
    <dgm:pt modelId="{CC72E005-F551-46E1-B090-1A141439D49F}" type="pres">
      <dgm:prSet presAssocID="{583F8A66-AF72-4138-9533-D7742FFBEC03}" presName="rootConnector" presStyleLbl="node2" presStyleIdx="1" presStyleCnt="3"/>
      <dgm:spPr/>
    </dgm:pt>
    <dgm:pt modelId="{D8072A2F-87B9-4E3C-89DE-44FEE16B5376}" type="pres">
      <dgm:prSet presAssocID="{583F8A66-AF72-4138-9533-D7742FFBEC03}" presName="hierChild4" presStyleCnt="0"/>
      <dgm:spPr/>
    </dgm:pt>
    <dgm:pt modelId="{F825BB7B-BA24-4D4D-9CA3-B07D9CFA2EAC}" type="pres">
      <dgm:prSet presAssocID="{583F8A66-AF72-4138-9533-D7742FFBEC03}" presName="hierChild5" presStyleCnt="0"/>
      <dgm:spPr/>
    </dgm:pt>
    <dgm:pt modelId="{5C2BB69F-7C4A-460D-9960-2805173B702B}" type="pres">
      <dgm:prSet presAssocID="{54893311-A62C-467F-B6CF-F3D4726CF4C8}" presName="Name35" presStyleLbl="parChTrans1D2" presStyleIdx="2" presStyleCnt="3"/>
      <dgm:spPr/>
    </dgm:pt>
    <dgm:pt modelId="{2A1D380E-2015-4ED1-8D51-7DBD9FD0F2F0}" type="pres">
      <dgm:prSet presAssocID="{DBDFD4CA-65F2-44A1-82F9-86DC78ED3F18}" presName="hierRoot2" presStyleCnt="0">
        <dgm:presLayoutVars>
          <dgm:hierBranch/>
        </dgm:presLayoutVars>
      </dgm:prSet>
      <dgm:spPr/>
    </dgm:pt>
    <dgm:pt modelId="{28DB3535-B09A-4B8A-80D1-E1372537E805}" type="pres">
      <dgm:prSet presAssocID="{DBDFD4CA-65F2-44A1-82F9-86DC78ED3F18}" presName="rootComposite" presStyleCnt="0"/>
      <dgm:spPr/>
    </dgm:pt>
    <dgm:pt modelId="{E674E464-82CE-4EB1-A28E-1AD662B100E6}" type="pres">
      <dgm:prSet presAssocID="{DBDFD4CA-65F2-44A1-82F9-86DC78ED3F18}" presName="rootText" presStyleLbl="node2" presStyleIdx="2" presStyleCnt="3" custLinFactNeighborX="-83833" custLinFactNeighborY="-5532">
        <dgm:presLayoutVars>
          <dgm:chPref val="3"/>
        </dgm:presLayoutVars>
      </dgm:prSet>
      <dgm:spPr/>
    </dgm:pt>
    <dgm:pt modelId="{1BD89D21-381C-47F4-9677-6A0724F5B865}" type="pres">
      <dgm:prSet presAssocID="{DBDFD4CA-65F2-44A1-82F9-86DC78ED3F18}" presName="rootConnector" presStyleLbl="node2" presStyleIdx="2" presStyleCnt="3"/>
      <dgm:spPr/>
    </dgm:pt>
    <dgm:pt modelId="{70DBE164-6A01-4B1E-ADC9-FF14157A8EA8}" type="pres">
      <dgm:prSet presAssocID="{DBDFD4CA-65F2-44A1-82F9-86DC78ED3F18}" presName="hierChild4" presStyleCnt="0"/>
      <dgm:spPr/>
    </dgm:pt>
    <dgm:pt modelId="{A9A0F8E0-E5D0-4EEF-9229-2766D7CA5D77}" type="pres">
      <dgm:prSet presAssocID="{DBDFD4CA-65F2-44A1-82F9-86DC78ED3F18}" presName="hierChild5" presStyleCnt="0"/>
      <dgm:spPr/>
    </dgm:pt>
    <dgm:pt modelId="{C2114C68-7713-4857-9FC5-E832AF6B4D85}" type="pres">
      <dgm:prSet presAssocID="{684F12BA-2FCC-4DB6-ADCE-42C8EAD2C786}" presName="hierChild3" presStyleCnt="0"/>
      <dgm:spPr/>
    </dgm:pt>
  </dgm:ptLst>
  <dgm:cxnLst>
    <dgm:cxn modelId="{FDAA8F02-428D-4643-BA9D-9F40A895246F}" type="presOf" srcId="{88CD8C54-712F-49CD-AAF8-961BBFFA9D36}" destId="{BFFDC173-567D-47C2-AE7D-E18AAB5D2459}" srcOrd="1" destOrd="0" presId="urn:microsoft.com/office/officeart/2005/8/layout/orgChart1"/>
    <dgm:cxn modelId="{9D7C2207-9D06-442C-AC6F-56A3256DDBBB}" srcId="{DC7B68EF-E28B-4504-90D7-A1B2FA504F15}" destId="{88CD8C54-712F-49CD-AAF8-961BBFFA9D36}" srcOrd="1" destOrd="0" parTransId="{0A4E3665-7EED-4941-8283-E1727F709043}" sibTransId="{D507B415-15C0-4D8C-A293-0D0C2E551FD9}"/>
    <dgm:cxn modelId="{A416980D-C012-457F-80E9-67D902033301}" type="presOf" srcId="{6C3B340B-494F-4BEF-9149-A6C61FE0E693}" destId="{0B1048DD-BD22-498B-8808-A9D15FEC1415}" srcOrd="0" destOrd="0" presId="urn:microsoft.com/office/officeart/2005/8/layout/orgChart1"/>
    <dgm:cxn modelId="{23E30A0E-22B0-4548-8E74-08D30424F91B}" type="presOf" srcId="{82618E90-750D-4BE9-B0B1-3C0175B4C40F}" destId="{4250A2D1-4DA1-4DB8-B894-F0D7FD0059C3}" srcOrd="0" destOrd="0" presId="urn:microsoft.com/office/officeart/2005/8/layout/orgChart1"/>
    <dgm:cxn modelId="{347FE612-5823-4EBB-97A9-28D3082AB6BF}" type="presOf" srcId="{684F12BA-2FCC-4DB6-ADCE-42C8EAD2C786}" destId="{4941FA1A-ACC4-463B-970D-D906DA307CC7}" srcOrd="1" destOrd="0" presId="urn:microsoft.com/office/officeart/2005/8/layout/orgChart1"/>
    <dgm:cxn modelId="{0AF49217-714A-4B53-84CD-1902F7896A5E}" srcId="{684F12BA-2FCC-4DB6-ADCE-42C8EAD2C786}" destId="{DBDFD4CA-65F2-44A1-82F9-86DC78ED3F18}" srcOrd="2" destOrd="0" parTransId="{54893311-A62C-467F-B6CF-F3D4726CF4C8}" sibTransId="{1161DBB2-442F-4E76-826E-F2F2C73E87B3}"/>
    <dgm:cxn modelId="{AA30121A-B4B1-496A-BC6B-72F28CC13C86}" type="presOf" srcId="{B845E405-DC8B-4C18-A212-2B1ED39B0B38}" destId="{144E8DF8-2F16-4212-9DBF-31F6DF04ED51}" srcOrd="1" destOrd="0" presId="urn:microsoft.com/office/officeart/2005/8/layout/orgChart1"/>
    <dgm:cxn modelId="{68ECD820-5187-46E5-874F-4331B03A9BED}" srcId="{40872A7E-ECA7-4B0F-907E-B709717FAE1B}" destId="{DC7B68EF-E28B-4504-90D7-A1B2FA504F15}" srcOrd="0" destOrd="0" parTransId="{FBDA722C-A7CB-4AD5-9485-E8BFDA182956}" sibTransId="{03C6B0D5-A594-4AD6-AF4B-0BDFA0AA9772}"/>
    <dgm:cxn modelId="{6D3B3123-81E2-4CCD-9B84-D5A4425C1B6E}" type="presOf" srcId="{82618E90-750D-4BE9-B0B1-3C0175B4C40F}" destId="{CAF9D145-7A5C-43C6-AC4D-D5E635E323D8}" srcOrd="1" destOrd="0" presId="urn:microsoft.com/office/officeart/2005/8/layout/orgChart1"/>
    <dgm:cxn modelId="{FEB96324-E493-4B08-83B1-7A1A1E1B399B}" type="presOf" srcId="{54893311-A62C-467F-B6CF-F3D4726CF4C8}" destId="{5C2BB69F-7C4A-460D-9960-2805173B702B}" srcOrd="0" destOrd="0" presId="urn:microsoft.com/office/officeart/2005/8/layout/orgChart1"/>
    <dgm:cxn modelId="{EFA4BE2B-0FA4-4A29-A27C-24AC0B0595EC}" type="presOf" srcId="{B845E405-DC8B-4C18-A212-2B1ED39B0B38}" destId="{442C466A-D032-4F19-89E9-9684D2EBC2BC}" srcOrd="0" destOrd="0" presId="urn:microsoft.com/office/officeart/2005/8/layout/orgChart1"/>
    <dgm:cxn modelId="{3259CE34-AE32-4734-A6E9-8074515DAD66}" type="presOf" srcId="{684F12BA-2FCC-4DB6-ADCE-42C8EAD2C786}" destId="{0DD00D35-39DD-403F-B741-C7F711444BC0}" srcOrd="0" destOrd="0" presId="urn:microsoft.com/office/officeart/2005/8/layout/orgChart1"/>
    <dgm:cxn modelId="{219A965B-6D65-4A36-B2AA-DA74867EABAF}" type="presOf" srcId="{FBDA722C-A7CB-4AD5-9485-E8BFDA182956}" destId="{78D5EC30-74C2-4621-B42C-0E5814C08743}" srcOrd="0" destOrd="0" presId="urn:microsoft.com/office/officeart/2005/8/layout/orgChart1"/>
    <dgm:cxn modelId="{DCCBB15B-414C-48AB-9252-FC4157257180}" type="presOf" srcId="{88CD8C54-712F-49CD-AAF8-961BBFFA9D36}" destId="{3FB66514-1FC3-4E73-8C16-ED9E4F5DB859}" srcOrd="0" destOrd="0" presId="urn:microsoft.com/office/officeart/2005/8/layout/orgChart1"/>
    <dgm:cxn modelId="{011C8D60-EE88-419F-8971-C073617C5EEE}" type="presOf" srcId="{966CEDF4-0AA1-477D-BA6B-238FCF4B3548}" destId="{42450C7C-819F-4A60-85DA-AECA6A280471}" srcOrd="0" destOrd="0" presId="urn:microsoft.com/office/officeart/2005/8/layout/orgChart1"/>
    <dgm:cxn modelId="{AE378E45-3F2E-462E-A193-E589A585F796}" type="presOf" srcId="{583F8A66-AF72-4138-9533-D7742FFBEC03}" destId="{D98B217E-A463-4924-9D3B-AB2D99B5610D}" srcOrd="0" destOrd="0" presId="urn:microsoft.com/office/officeart/2005/8/layout/orgChart1"/>
    <dgm:cxn modelId="{39213B6A-0960-4166-B085-0722725EACED}" srcId="{DC7B68EF-E28B-4504-90D7-A1B2FA504F15}" destId="{82618E90-750D-4BE9-B0B1-3C0175B4C40F}" srcOrd="0" destOrd="0" parTransId="{44DF67F0-C629-4DC5-893C-4F471EC813BE}" sibTransId="{6E285195-7B22-4592-8AB2-B445F94446BA}"/>
    <dgm:cxn modelId="{6EB1BE4D-AE05-4476-9DA3-D4AB39E8C261}" type="presOf" srcId="{8AA48D56-518C-41CA-9BBF-C002C19F6883}" destId="{50F05537-F60C-49B4-942F-A2D36A598722}" srcOrd="1" destOrd="0" presId="urn:microsoft.com/office/officeart/2005/8/layout/orgChart1"/>
    <dgm:cxn modelId="{8B52CB4D-C75F-4B65-8652-21184E361692}" srcId="{DC7B68EF-E28B-4504-90D7-A1B2FA504F15}" destId="{8AA48D56-518C-41CA-9BBF-C002C19F6883}" srcOrd="3" destOrd="0" parTransId="{966CEDF4-0AA1-477D-BA6B-238FCF4B3548}" sibTransId="{4214B289-F5A7-4D80-8C43-79989386BD05}"/>
    <dgm:cxn modelId="{BB50B873-8DBD-450D-923D-B16432C8594A}" type="presOf" srcId="{0A4E3665-7EED-4941-8283-E1727F709043}" destId="{9CB994E3-9E05-48B0-B3BD-6C2432BBB4D7}" srcOrd="0" destOrd="0" presId="urn:microsoft.com/office/officeart/2005/8/layout/orgChart1"/>
    <dgm:cxn modelId="{F6DBCD75-89A4-49EC-9532-EFD3AA65A506}" srcId="{DC7B68EF-E28B-4504-90D7-A1B2FA504F15}" destId="{B3BE5D47-1A9C-4619-8641-0ABFD61AC3DE}" srcOrd="2" destOrd="0" parTransId="{4E8389B4-C53F-42FC-8096-8D1894149FF3}" sibTransId="{D4BC558B-A6BA-41A8-93AD-0D55E6343AC3}"/>
    <dgm:cxn modelId="{00000579-38CC-482F-859E-DDE7C129BBB3}" type="presOf" srcId="{DC7B68EF-E28B-4504-90D7-A1B2FA504F15}" destId="{6960DFDE-5C3A-4528-9149-B98E4BD9F15D}" srcOrd="0" destOrd="0" presId="urn:microsoft.com/office/officeart/2005/8/layout/orgChart1"/>
    <dgm:cxn modelId="{44F27482-9083-493D-BA8F-0A5BDA184B84}" type="presOf" srcId="{EB955B12-C8F8-466D-89C1-AF386224C693}" destId="{CA5F83DB-3CAF-4D90-BE01-722569FC9CAD}" srcOrd="0" destOrd="0" presId="urn:microsoft.com/office/officeart/2005/8/layout/orgChart1"/>
    <dgm:cxn modelId="{8947D984-6BCC-44C2-B5B0-2326039F8669}" srcId="{3875004E-891A-47F4-A16B-F8B927EDBE54}" destId="{684F12BA-2FCC-4DB6-ADCE-42C8EAD2C786}" srcOrd="0" destOrd="0" parTransId="{F3E1E9DF-2AB9-472F-9C75-73386A8B8825}" sibTransId="{DAE13FAC-7431-4ACB-AFD7-2FFAF31D4169}"/>
    <dgm:cxn modelId="{620C2485-56E2-468D-BFE0-59C43C116DFA}" type="presOf" srcId="{8AA48D56-518C-41CA-9BBF-C002C19F6883}" destId="{0C51D05B-18D7-4199-A75C-A409783E858D}" srcOrd="0" destOrd="0" presId="urn:microsoft.com/office/officeart/2005/8/layout/orgChart1"/>
    <dgm:cxn modelId="{70973290-3D27-42E4-BB2E-950F7FC23B2A}" type="presOf" srcId="{3875004E-891A-47F4-A16B-F8B927EDBE54}" destId="{97845E41-69EB-4CDA-A0A2-3F14C59DEA81}" srcOrd="0" destOrd="0" presId="urn:microsoft.com/office/officeart/2005/8/layout/orgChart1"/>
    <dgm:cxn modelId="{19069E95-59DB-4986-840F-FF39D891A6AE}" type="presOf" srcId="{4E8389B4-C53F-42FC-8096-8D1894149FF3}" destId="{001C7BE6-7325-4E61-9FFF-DCF58960649B}" srcOrd="0" destOrd="0" presId="urn:microsoft.com/office/officeart/2005/8/layout/orgChart1"/>
    <dgm:cxn modelId="{58EFDBA1-D53E-4EB1-B559-FDB777CE46F2}" type="presOf" srcId="{40872A7E-ECA7-4B0F-907E-B709717FAE1B}" destId="{ED76DEFF-0B68-4B9A-B169-1F01DEDE9920}" srcOrd="1" destOrd="0" presId="urn:microsoft.com/office/officeart/2005/8/layout/orgChart1"/>
    <dgm:cxn modelId="{306FA6A5-DB85-443D-9E55-F3C5D17C57A4}" srcId="{684F12BA-2FCC-4DB6-ADCE-42C8EAD2C786}" destId="{583F8A66-AF72-4138-9533-D7742FFBEC03}" srcOrd="1" destOrd="0" parTransId="{EB955B12-C8F8-466D-89C1-AF386224C693}" sibTransId="{53EF6F88-9C6F-44E6-AEF2-21B81C5C1A72}"/>
    <dgm:cxn modelId="{731F73A8-976A-4545-9378-998EF4B598D6}" srcId="{DC7B68EF-E28B-4504-90D7-A1B2FA504F15}" destId="{B845E405-DC8B-4C18-A212-2B1ED39B0B38}" srcOrd="4" destOrd="0" parTransId="{6C3B340B-494F-4BEF-9149-A6C61FE0E693}" sibTransId="{61F0EFF7-9855-4935-831A-82DC91D9FDE1}"/>
    <dgm:cxn modelId="{01E80AAA-782C-44DA-85B4-C7531C676A63}" type="presOf" srcId="{DC7B68EF-E28B-4504-90D7-A1B2FA504F15}" destId="{CB97C376-1195-4132-B4D7-A7C46D512E5C}" srcOrd="1" destOrd="0" presId="urn:microsoft.com/office/officeart/2005/8/layout/orgChart1"/>
    <dgm:cxn modelId="{22270EAC-2986-4415-B744-28514CA37C21}" type="presOf" srcId="{DBDFD4CA-65F2-44A1-82F9-86DC78ED3F18}" destId="{1BD89D21-381C-47F4-9677-6A0724F5B865}" srcOrd="1" destOrd="0" presId="urn:microsoft.com/office/officeart/2005/8/layout/orgChart1"/>
    <dgm:cxn modelId="{CA897CB7-700F-4626-9C4A-4AF5184AF2DB}" srcId="{684F12BA-2FCC-4DB6-ADCE-42C8EAD2C786}" destId="{40872A7E-ECA7-4B0F-907E-B709717FAE1B}" srcOrd="0" destOrd="0" parTransId="{BAAB59B0-0E29-4898-84BF-F89F29C0D989}" sibTransId="{11A34ADC-74A8-40FF-A3EE-359D16921989}"/>
    <dgm:cxn modelId="{E1942DC0-8329-435C-8BED-87963644CC47}" type="presOf" srcId="{BAAB59B0-0E29-4898-84BF-F89F29C0D989}" destId="{8E57D80D-FDC8-4A08-B104-8F8BC94C910D}" srcOrd="0" destOrd="0" presId="urn:microsoft.com/office/officeart/2005/8/layout/orgChart1"/>
    <dgm:cxn modelId="{3076D7CF-843E-4A6C-AC34-6733C334EA5E}" type="presOf" srcId="{44DF67F0-C629-4DC5-893C-4F471EC813BE}" destId="{E1ADDDCF-788E-4AE8-B328-20EA9AF9C771}" srcOrd="0" destOrd="0" presId="urn:microsoft.com/office/officeart/2005/8/layout/orgChart1"/>
    <dgm:cxn modelId="{BE80C8D7-4749-4258-88FB-4A9EB2C5B439}" type="presOf" srcId="{B3BE5D47-1A9C-4619-8641-0ABFD61AC3DE}" destId="{B09AC2C5-CAD8-4160-8FBE-AE7775487699}" srcOrd="1" destOrd="0" presId="urn:microsoft.com/office/officeart/2005/8/layout/orgChart1"/>
    <dgm:cxn modelId="{21D93AE4-342B-493D-A5B4-9AC2F54C318A}" type="presOf" srcId="{40872A7E-ECA7-4B0F-907E-B709717FAE1B}" destId="{A6BE3326-96AD-4EB6-9A9A-1A9C236C3088}" srcOrd="0" destOrd="0" presId="urn:microsoft.com/office/officeart/2005/8/layout/orgChart1"/>
    <dgm:cxn modelId="{9F7D26F1-99B5-419F-BF24-EFD6E7235B7B}" type="presOf" srcId="{583F8A66-AF72-4138-9533-D7742FFBEC03}" destId="{CC72E005-F551-46E1-B090-1A141439D49F}" srcOrd="1" destOrd="0" presId="urn:microsoft.com/office/officeart/2005/8/layout/orgChart1"/>
    <dgm:cxn modelId="{BF8700F3-8D68-4B09-91E9-1CFCF29C4A8E}" type="presOf" srcId="{B3BE5D47-1A9C-4619-8641-0ABFD61AC3DE}" destId="{59AEC010-1141-4251-BCD5-7D10A4447DB3}" srcOrd="0" destOrd="0" presId="urn:microsoft.com/office/officeart/2005/8/layout/orgChart1"/>
    <dgm:cxn modelId="{75DBF4FA-A383-4D3E-87AD-AB7AA6B7182B}" type="presOf" srcId="{DBDFD4CA-65F2-44A1-82F9-86DC78ED3F18}" destId="{E674E464-82CE-4EB1-A28E-1AD662B100E6}" srcOrd="0" destOrd="0" presId="urn:microsoft.com/office/officeart/2005/8/layout/orgChart1"/>
    <dgm:cxn modelId="{7324DA85-7DB6-44C1-BEFD-6C6426483AC7}" type="presParOf" srcId="{97845E41-69EB-4CDA-A0A2-3F14C59DEA81}" destId="{6FDD476F-AB85-40A3-B589-6DC6571DF743}" srcOrd="0" destOrd="0" presId="urn:microsoft.com/office/officeart/2005/8/layout/orgChart1"/>
    <dgm:cxn modelId="{5E3EA272-DB15-4872-8C24-013A3628DB03}" type="presParOf" srcId="{6FDD476F-AB85-40A3-B589-6DC6571DF743}" destId="{1F198486-5B46-4360-B280-73C10A63096C}" srcOrd="0" destOrd="0" presId="urn:microsoft.com/office/officeart/2005/8/layout/orgChart1"/>
    <dgm:cxn modelId="{6AC2CD4F-59F9-407D-91D3-348B4D2BFBFA}" type="presParOf" srcId="{1F198486-5B46-4360-B280-73C10A63096C}" destId="{0DD00D35-39DD-403F-B741-C7F711444BC0}" srcOrd="0" destOrd="0" presId="urn:microsoft.com/office/officeart/2005/8/layout/orgChart1"/>
    <dgm:cxn modelId="{D6D1F60B-F98E-4779-B69C-B5E1C7ECA9E8}" type="presParOf" srcId="{1F198486-5B46-4360-B280-73C10A63096C}" destId="{4941FA1A-ACC4-463B-970D-D906DA307CC7}" srcOrd="1" destOrd="0" presId="urn:microsoft.com/office/officeart/2005/8/layout/orgChart1"/>
    <dgm:cxn modelId="{4BD7643C-9909-4A29-80F2-854030814DC1}" type="presParOf" srcId="{6FDD476F-AB85-40A3-B589-6DC6571DF743}" destId="{9922DB2A-A646-4268-8164-98EEA8579A94}" srcOrd="1" destOrd="0" presId="urn:microsoft.com/office/officeart/2005/8/layout/orgChart1"/>
    <dgm:cxn modelId="{6E3021EB-BC14-4351-84A6-E294F4E2C70D}" type="presParOf" srcId="{9922DB2A-A646-4268-8164-98EEA8579A94}" destId="{8E57D80D-FDC8-4A08-B104-8F8BC94C910D}" srcOrd="0" destOrd="0" presId="urn:microsoft.com/office/officeart/2005/8/layout/orgChart1"/>
    <dgm:cxn modelId="{DA0DE7B6-0254-43BD-B9E2-9D0E69935EE2}" type="presParOf" srcId="{9922DB2A-A646-4268-8164-98EEA8579A94}" destId="{DE19FBFF-A2AC-437B-B697-EAA5813096D0}" srcOrd="1" destOrd="0" presId="urn:microsoft.com/office/officeart/2005/8/layout/orgChart1"/>
    <dgm:cxn modelId="{C636A45D-5754-4D54-ABF1-9C3E2848377C}" type="presParOf" srcId="{DE19FBFF-A2AC-437B-B697-EAA5813096D0}" destId="{7AD6394D-43D1-4828-9335-AD2A6E266D8C}" srcOrd="0" destOrd="0" presId="urn:microsoft.com/office/officeart/2005/8/layout/orgChart1"/>
    <dgm:cxn modelId="{B9A97418-33F7-4D7D-BFBD-E964C85F07AF}" type="presParOf" srcId="{7AD6394D-43D1-4828-9335-AD2A6E266D8C}" destId="{A6BE3326-96AD-4EB6-9A9A-1A9C236C3088}" srcOrd="0" destOrd="0" presId="urn:microsoft.com/office/officeart/2005/8/layout/orgChart1"/>
    <dgm:cxn modelId="{F9E7BBF3-193D-44B7-B160-9D624F6D9BB4}" type="presParOf" srcId="{7AD6394D-43D1-4828-9335-AD2A6E266D8C}" destId="{ED76DEFF-0B68-4B9A-B169-1F01DEDE9920}" srcOrd="1" destOrd="0" presId="urn:microsoft.com/office/officeart/2005/8/layout/orgChart1"/>
    <dgm:cxn modelId="{29700973-84EA-48AC-B4CF-3939A99EED36}" type="presParOf" srcId="{DE19FBFF-A2AC-437B-B697-EAA5813096D0}" destId="{3F16640C-9133-4BED-AB06-29EF45403DBD}" srcOrd="1" destOrd="0" presId="urn:microsoft.com/office/officeart/2005/8/layout/orgChart1"/>
    <dgm:cxn modelId="{E100E8E6-49E7-4DBF-AFAE-30114466113D}" type="presParOf" srcId="{3F16640C-9133-4BED-AB06-29EF45403DBD}" destId="{78D5EC30-74C2-4621-B42C-0E5814C08743}" srcOrd="0" destOrd="0" presId="urn:microsoft.com/office/officeart/2005/8/layout/orgChart1"/>
    <dgm:cxn modelId="{4AD3DF01-548B-435B-B555-3C35A0F52BE7}" type="presParOf" srcId="{3F16640C-9133-4BED-AB06-29EF45403DBD}" destId="{18E66318-30CB-4029-8478-2D657A04F8F7}" srcOrd="1" destOrd="0" presId="urn:microsoft.com/office/officeart/2005/8/layout/orgChart1"/>
    <dgm:cxn modelId="{E8B026B6-EB81-4B57-B4A9-AA6101937806}" type="presParOf" srcId="{18E66318-30CB-4029-8478-2D657A04F8F7}" destId="{D2B9F8C4-6CBF-49B7-942F-672FFD941E3C}" srcOrd="0" destOrd="0" presId="urn:microsoft.com/office/officeart/2005/8/layout/orgChart1"/>
    <dgm:cxn modelId="{2E2F741B-868B-433C-BF15-61185E47C835}" type="presParOf" srcId="{D2B9F8C4-6CBF-49B7-942F-672FFD941E3C}" destId="{6960DFDE-5C3A-4528-9149-B98E4BD9F15D}" srcOrd="0" destOrd="0" presId="urn:microsoft.com/office/officeart/2005/8/layout/orgChart1"/>
    <dgm:cxn modelId="{0618281D-8B91-4CDA-905F-1039BEB68A89}" type="presParOf" srcId="{D2B9F8C4-6CBF-49B7-942F-672FFD941E3C}" destId="{CB97C376-1195-4132-B4D7-A7C46D512E5C}" srcOrd="1" destOrd="0" presId="urn:microsoft.com/office/officeart/2005/8/layout/orgChart1"/>
    <dgm:cxn modelId="{EF632158-1AFD-48BE-8F6C-588303CCACC3}" type="presParOf" srcId="{18E66318-30CB-4029-8478-2D657A04F8F7}" destId="{30551B0E-4B9C-4D7D-9C35-1B20831B0EAC}" srcOrd="1" destOrd="0" presId="urn:microsoft.com/office/officeart/2005/8/layout/orgChart1"/>
    <dgm:cxn modelId="{385F9A9E-05BA-4569-821D-EB5C6996E7C6}" type="presParOf" srcId="{30551B0E-4B9C-4D7D-9C35-1B20831B0EAC}" destId="{E1ADDDCF-788E-4AE8-B328-20EA9AF9C771}" srcOrd="0" destOrd="0" presId="urn:microsoft.com/office/officeart/2005/8/layout/orgChart1"/>
    <dgm:cxn modelId="{91600C12-F141-4423-9E53-7A0B1CD2E43E}" type="presParOf" srcId="{30551B0E-4B9C-4D7D-9C35-1B20831B0EAC}" destId="{7D30A261-C1D8-44FD-94D5-E73E2EF14EDF}" srcOrd="1" destOrd="0" presId="urn:microsoft.com/office/officeart/2005/8/layout/orgChart1"/>
    <dgm:cxn modelId="{758A9749-FBE2-49E0-A058-72A20C999080}" type="presParOf" srcId="{7D30A261-C1D8-44FD-94D5-E73E2EF14EDF}" destId="{339C067B-786A-4564-99BB-60E6438987D5}" srcOrd="0" destOrd="0" presId="urn:microsoft.com/office/officeart/2005/8/layout/orgChart1"/>
    <dgm:cxn modelId="{1681A706-BF01-4E0F-8392-EEF5739AC347}" type="presParOf" srcId="{339C067B-786A-4564-99BB-60E6438987D5}" destId="{4250A2D1-4DA1-4DB8-B894-F0D7FD0059C3}" srcOrd="0" destOrd="0" presId="urn:microsoft.com/office/officeart/2005/8/layout/orgChart1"/>
    <dgm:cxn modelId="{B8B3237D-CF20-46F7-B50C-61C7766E2294}" type="presParOf" srcId="{339C067B-786A-4564-99BB-60E6438987D5}" destId="{CAF9D145-7A5C-43C6-AC4D-D5E635E323D8}" srcOrd="1" destOrd="0" presId="urn:microsoft.com/office/officeart/2005/8/layout/orgChart1"/>
    <dgm:cxn modelId="{FD6CB8A4-9009-4AB5-8F7D-5E5F618D00FA}" type="presParOf" srcId="{7D30A261-C1D8-44FD-94D5-E73E2EF14EDF}" destId="{F0880F2D-EE5D-4C32-8144-05593A6948F6}" srcOrd="1" destOrd="0" presId="urn:microsoft.com/office/officeart/2005/8/layout/orgChart1"/>
    <dgm:cxn modelId="{1B622F8C-BDFA-48CC-A47D-DC3881CF8FDC}" type="presParOf" srcId="{7D30A261-C1D8-44FD-94D5-E73E2EF14EDF}" destId="{FB00FD91-504D-4A47-9087-C5161F711D7D}" srcOrd="2" destOrd="0" presId="urn:microsoft.com/office/officeart/2005/8/layout/orgChart1"/>
    <dgm:cxn modelId="{ABAFDE6E-09A5-46F6-993D-198E217F1E42}" type="presParOf" srcId="{30551B0E-4B9C-4D7D-9C35-1B20831B0EAC}" destId="{9CB994E3-9E05-48B0-B3BD-6C2432BBB4D7}" srcOrd="2" destOrd="0" presId="urn:microsoft.com/office/officeart/2005/8/layout/orgChart1"/>
    <dgm:cxn modelId="{F5D63D45-B82F-4EE0-A06F-781069E67EFD}" type="presParOf" srcId="{30551B0E-4B9C-4D7D-9C35-1B20831B0EAC}" destId="{B7AC72E3-BDC9-4999-B6F5-F1AB1EAE3C6D}" srcOrd="3" destOrd="0" presId="urn:microsoft.com/office/officeart/2005/8/layout/orgChart1"/>
    <dgm:cxn modelId="{B842B19D-4CF6-450D-9E18-CE4C620DC7DD}" type="presParOf" srcId="{B7AC72E3-BDC9-4999-B6F5-F1AB1EAE3C6D}" destId="{E707A996-C7B5-4890-B14C-8C9FB5AE4D98}" srcOrd="0" destOrd="0" presId="urn:microsoft.com/office/officeart/2005/8/layout/orgChart1"/>
    <dgm:cxn modelId="{606B29BC-95F2-4FF5-91DA-20A0585BB1FA}" type="presParOf" srcId="{E707A996-C7B5-4890-B14C-8C9FB5AE4D98}" destId="{3FB66514-1FC3-4E73-8C16-ED9E4F5DB859}" srcOrd="0" destOrd="0" presId="urn:microsoft.com/office/officeart/2005/8/layout/orgChart1"/>
    <dgm:cxn modelId="{0E8C925F-FBA1-4517-91DE-09A1D1898930}" type="presParOf" srcId="{E707A996-C7B5-4890-B14C-8C9FB5AE4D98}" destId="{BFFDC173-567D-47C2-AE7D-E18AAB5D2459}" srcOrd="1" destOrd="0" presId="urn:microsoft.com/office/officeart/2005/8/layout/orgChart1"/>
    <dgm:cxn modelId="{50C5B5F7-414F-4070-8D57-12CDB9DB3F29}" type="presParOf" srcId="{B7AC72E3-BDC9-4999-B6F5-F1AB1EAE3C6D}" destId="{CCC84C72-0AD5-4F3C-AF67-2596AC044D09}" srcOrd="1" destOrd="0" presId="urn:microsoft.com/office/officeart/2005/8/layout/orgChart1"/>
    <dgm:cxn modelId="{36387B2C-1B15-4771-83D9-EEB6720A549F}" type="presParOf" srcId="{B7AC72E3-BDC9-4999-B6F5-F1AB1EAE3C6D}" destId="{A19CC54C-0EB7-42BF-8000-37DE7009136C}" srcOrd="2" destOrd="0" presId="urn:microsoft.com/office/officeart/2005/8/layout/orgChart1"/>
    <dgm:cxn modelId="{BFAA71D9-4844-49CE-B103-89FBCCA8F9A5}" type="presParOf" srcId="{30551B0E-4B9C-4D7D-9C35-1B20831B0EAC}" destId="{001C7BE6-7325-4E61-9FFF-DCF58960649B}" srcOrd="4" destOrd="0" presId="urn:microsoft.com/office/officeart/2005/8/layout/orgChart1"/>
    <dgm:cxn modelId="{CE58CD4C-471E-48B6-8E6D-DF49F10E8E12}" type="presParOf" srcId="{30551B0E-4B9C-4D7D-9C35-1B20831B0EAC}" destId="{7F9A80C1-72E7-4007-8B86-4B1E324C4C02}" srcOrd="5" destOrd="0" presId="urn:microsoft.com/office/officeart/2005/8/layout/orgChart1"/>
    <dgm:cxn modelId="{858FACED-DDE9-4B2B-9767-A4202E963706}" type="presParOf" srcId="{7F9A80C1-72E7-4007-8B86-4B1E324C4C02}" destId="{79F062FA-8851-4EDF-AC9B-32958B17CD86}" srcOrd="0" destOrd="0" presId="urn:microsoft.com/office/officeart/2005/8/layout/orgChart1"/>
    <dgm:cxn modelId="{EB998F5A-5410-4AE9-9BDD-028A79109BE6}" type="presParOf" srcId="{79F062FA-8851-4EDF-AC9B-32958B17CD86}" destId="{59AEC010-1141-4251-BCD5-7D10A4447DB3}" srcOrd="0" destOrd="0" presId="urn:microsoft.com/office/officeart/2005/8/layout/orgChart1"/>
    <dgm:cxn modelId="{DB4D9A44-611E-488D-9245-2FBFF829E5B6}" type="presParOf" srcId="{79F062FA-8851-4EDF-AC9B-32958B17CD86}" destId="{B09AC2C5-CAD8-4160-8FBE-AE7775487699}" srcOrd="1" destOrd="0" presId="urn:microsoft.com/office/officeart/2005/8/layout/orgChart1"/>
    <dgm:cxn modelId="{9E260B9B-C266-4734-B7F3-FC795D22E8EA}" type="presParOf" srcId="{7F9A80C1-72E7-4007-8B86-4B1E324C4C02}" destId="{514BFCB1-3D98-4FA3-AF67-123905C971B8}" srcOrd="1" destOrd="0" presId="urn:microsoft.com/office/officeart/2005/8/layout/orgChart1"/>
    <dgm:cxn modelId="{4FB81412-ED08-4780-990B-06DDE6F766FC}" type="presParOf" srcId="{7F9A80C1-72E7-4007-8B86-4B1E324C4C02}" destId="{2FAC6267-422D-4DC7-B8C0-D08DBA36C2D7}" srcOrd="2" destOrd="0" presId="urn:microsoft.com/office/officeart/2005/8/layout/orgChart1"/>
    <dgm:cxn modelId="{B00B4DB4-B561-417A-BF99-5B8E0C9ED63D}" type="presParOf" srcId="{30551B0E-4B9C-4D7D-9C35-1B20831B0EAC}" destId="{42450C7C-819F-4A60-85DA-AECA6A280471}" srcOrd="6" destOrd="0" presId="urn:microsoft.com/office/officeart/2005/8/layout/orgChart1"/>
    <dgm:cxn modelId="{E079DC9F-4B81-42CE-906B-6CB10C4DB278}" type="presParOf" srcId="{30551B0E-4B9C-4D7D-9C35-1B20831B0EAC}" destId="{4A944DF3-77EE-45B1-9D66-C23BD8602EA7}" srcOrd="7" destOrd="0" presId="urn:microsoft.com/office/officeart/2005/8/layout/orgChart1"/>
    <dgm:cxn modelId="{FD20E50D-2050-4AEF-8D9B-44156750C5F7}" type="presParOf" srcId="{4A944DF3-77EE-45B1-9D66-C23BD8602EA7}" destId="{AD69A839-9713-46F1-9047-3931C7EECD32}" srcOrd="0" destOrd="0" presId="urn:microsoft.com/office/officeart/2005/8/layout/orgChart1"/>
    <dgm:cxn modelId="{C7495F12-4E65-4414-9D8F-22973A2010F3}" type="presParOf" srcId="{AD69A839-9713-46F1-9047-3931C7EECD32}" destId="{0C51D05B-18D7-4199-A75C-A409783E858D}" srcOrd="0" destOrd="0" presId="urn:microsoft.com/office/officeart/2005/8/layout/orgChart1"/>
    <dgm:cxn modelId="{03B1844F-E286-4059-8EAF-C7F05208154A}" type="presParOf" srcId="{AD69A839-9713-46F1-9047-3931C7EECD32}" destId="{50F05537-F60C-49B4-942F-A2D36A598722}" srcOrd="1" destOrd="0" presId="urn:microsoft.com/office/officeart/2005/8/layout/orgChart1"/>
    <dgm:cxn modelId="{C56C2A16-B2C6-4EB8-807D-7D77D5D4BEDF}" type="presParOf" srcId="{4A944DF3-77EE-45B1-9D66-C23BD8602EA7}" destId="{5A493EEA-F9DC-4D11-8FC3-857B378B0020}" srcOrd="1" destOrd="0" presId="urn:microsoft.com/office/officeart/2005/8/layout/orgChart1"/>
    <dgm:cxn modelId="{693CBD68-8ED2-4DA1-85FC-D68BEE0F7CBF}" type="presParOf" srcId="{4A944DF3-77EE-45B1-9D66-C23BD8602EA7}" destId="{AC9A6744-A8C6-4B16-B473-AC186DA8DF4E}" srcOrd="2" destOrd="0" presId="urn:microsoft.com/office/officeart/2005/8/layout/orgChart1"/>
    <dgm:cxn modelId="{16F61B50-D19A-44E1-9665-9BA513963DCD}" type="presParOf" srcId="{30551B0E-4B9C-4D7D-9C35-1B20831B0EAC}" destId="{0B1048DD-BD22-498B-8808-A9D15FEC1415}" srcOrd="8" destOrd="0" presId="urn:microsoft.com/office/officeart/2005/8/layout/orgChart1"/>
    <dgm:cxn modelId="{22265439-97E2-4C84-AB06-126C85FD4A6B}" type="presParOf" srcId="{30551B0E-4B9C-4D7D-9C35-1B20831B0EAC}" destId="{C3A8328B-F92D-4377-BA71-BAF12A0A48B2}" srcOrd="9" destOrd="0" presId="urn:microsoft.com/office/officeart/2005/8/layout/orgChart1"/>
    <dgm:cxn modelId="{62C18055-A393-4F17-A1D9-C05AF79089B4}" type="presParOf" srcId="{C3A8328B-F92D-4377-BA71-BAF12A0A48B2}" destId="{D9AE524C-1C6B-40CA-9C1B-87E1B2D0FCB0}" srcOrd="0" destOrd="0" presId="urn:microsoft.com/office/officeart/2005/8/layout/orgChart1"/>
    <dgm:cxn modelId="{327961A2-2C67-4333-87D4-170C45E98BCA}" type="presParOf" srcId="{D9AE524C-1C6B-40CA-9C1B-87E1B2D0FCB0}" destId="{442C466A-D032-4F19-89E9-9684D2EBC2BC}" srcOrd="0" destOrd="0" presId="urn:microsoft.com/office/officeart/2005/8/layout/orgChart1"/>
    <dgm:cxn modelId="{62CB3565-B7D5-406E-BBD2-82F818E0497A}" type="presParOf" srcId="{D9AE524C-1C6B-40CA-9C1B-87E1B2D0FCB0}" destId="{144E8DF8-2F16-4212-9DBF-31F6DF04ED51}" srcOrd="1" destOrd="0" presId="urn:microsoft.com/office/officeart/2005/8/layout/orgChart1"/>
    <dgm:cxn modelId="{78C64034-09B4-444A-89D1-5A88E9B715D7}" type="presParOf" srcId="{C3A8328B-F92D-4377-BA71-BAF12A0A48B2}" destId="{A0AD7061-B89D-43CD-8430-D5BBB5C95A27}" srcOrd="1" destOrd="0" presId="urn:microsoft.com/office/officeart/2005/8/layout/orgChart1"/>
    <dgm:cxn modelId="{4CC5091B-5F7D-4D07-9C7F-E950AF67B9A7}" type="presParOf" srcId="{C3A8328B-F92D-4377-BA71-BAF12A0A48B2}" destId="{6F466C2B-8745-4D1F-90F8-267F71B6B72C}" srcOrd="2" destOrd="0" presId="urn:microsoft.com/office/officeart/2005/8/layout/orgChart1"/>
    <dgm:cxn modelId="{E4BDAA41-4228-4C1A-AFA6-4676E53135C9}" type="presParOf" srcId="{18E66318-30CB-4029-8478-2D657A04F8F7}" destId="{3D894875-1DC1-43C2-A24E-D7026E542152}" srcOrd="2" destOrd="0" presId="urn:microsoft.com/office/officeart/2005/8/layout/orgChart1"/>
    <dgm:cxn modelId="{27A2C0B8-3929-48C1-918F-35CABF08035B}" type="presParOf" srcId="{DE19FBFF-A2AC-437B-B697-EAA5813096D0}" destId="{6C1F2EFB-3DEA-47BD-9F10-F1FB6790599D}" srcOrd="2" destOrd="0" presId="urn:microsoft.com/office/officeart/2005/8/layout/orgChart1"/>
    <dgm:cxn modelId="{6716B6E5-1E2B-48D3-BE2D-FECE18111C8B}" type="presParOf" srcId="{9922DB2A-A646-4268-8164-98EEA8579A94}" destId="{CA5F83DB-3CAF-4D90-BE01-722569FC9CAD}" srcOrd="2" destOrd="0" presId="urn:microsoft.com/office/officeart/2005/8/layout/orgChart1"/>
    <dgm:cxn modelId="{4F32ECBA-E4A3-472D-AD75-50AF734B6681}" type="presParOf" srcId="{9922DB2A-A646-4268-8164-98EEA8579A94}" destId="{A9524DC9-C56C-424F-9EC4-AD42475374ED}" srcOrd="3" destOrd="0" presId="urn:microsoft.com/office/officeart/2005/8/layout/orgChart1"/>
    <dgm:cxn modelId="{39E09355-1438-4300-82D2-195BCE673432}" type="presParOf" srcId="{A9524DC9-C56C-424F-9EC4-AD42475374ED}" destId="{56E01C10-2C2A-4454-9000-12E3BDBE6F77}" srcOrd="0" destOrd="0" presId="urn:microsoft.com/office/officeart/2005/8/layout/orgChart1"/>
    <dgm:cxn modelId="{8F306892-1694-4382-BC29-AB847E4170B5}" type="presParOf" srcId="{56E01C10-2C2A-4454-9000-12E3BDBE6F77}" destId="{D98B217E-A463-4924-9D3B-AB2D99B5610D}" srcOrd="0" destOrd="0" presId="urn:microsoft.com/office/officeart/2005/8/layout/orgChart1"/>
    <dgm:cxn modelId="{E59709D5-789B-4959-BADA-C6521570B9BB}" type="presParOf" srcId="{56E01C10-2C2A-4454-9000-12E3BDBE6F77}" destId="{CC72E005-F551-46E1-B090-1A141439D49F}" srcOrd="1" destOrd="0" presId="urn:microsoft.com/office/officeart/2005/8/layout/orgChart1"/>
    <dgm:cxn modelId="{11873D71-B0C1-4CBC-AFFF-3DC067613584}" type="presParOf" srcId="{A9524DC9-C56C-424F-9EC4-AD42475374ED}" destId="{D8072A2F-87B9-4E3C-89DE-44FEE16B5376}" srcOrd="1" destOrd="0" presId="urn:microsoft.com/office/officeart/2005/8/layout/orgChart1"/>
    <dgm:cxn modelId="{52B2D195-18C7-4D61-BD45-F3231C011D94}" type="presParOf" srcId="{A9524DC9-C56C-424F-9EC4-AD42475374ED}" destId="{F825BB7B-BA24-4D4D-9CA3-B07D9CFA2EAC}" srcOrd="2" destOrd="0" presId="urn:microsoft.com/office/officeart/2005/8/layout/orgChart1"/>
    <dgm:cxn modelId="{EC7A0EAA-5982-443B-A06C-32DFB7302B4C}" type="presParOf" srcId="{9922DB2A-A646-4268-8164-98EEA8579A94}" destId="{5C2BB69F-7C4A-460D-9960-2805173B702B}" srcOrd="4" destOrd="0" presId="urn:microsoft.com/office/officeart/2005/8/layout/orgChart1"/>
    <dgm:cxn modelId="{23CAB994-E5BD-41A5-901B-A3349661186E}" type="presParOf" srcId="{9922DB2A-A646-4268-8164-98EEA8579A94}" destId="{2A1D380E-2015-4ED1-8D51-7DBD9FD0F2F0}" srcOrd="5" destOrd="0" presId="urn:microsoft.com/office/officeart/2005/8/layout/orgChart1"/>
    <dgm:cxn modelId="{C81F2FBB-FC5D-4BA0-8C03-C1F127A701C0}" type="presParOf" srcId="{2A1D380E-2015-4ED1-8D51-7DBD9FD0F2F0}" destId="{28DB3535-B09A-4B8A-80D1-E1372537E805}" srcOrd="0" destOrd="0" presId="urn:microsoft.com/office/officeart/2005/8/layout/orgChart1"/>
    <dgm:cxn modelId="{5C9C665A-CBE7-4850-B426-88CAB24C3C51}" type="presParOf" srcId="{28DB3535-B09A-4B8A-80D1-E1372537E805}" destId="{E674E464-82CE-4EB1-A28E-1AD662B100E6}" srcOrd="0" destOrd="0" presId="urn:microsoft.com/office/officeart/2005/8/layout/orgChart1"/>
    <dgm:cxn modelId="{3738AAB4-0597-4C53-B76B-B9004EE35389}" type="presParOf" srcId="{28DB3535-B09A-4B8A-80D1-E1372537E805}" destId="{1BD89D21-381C-47F4-9677-6A0724F5B865}" srcOrd="1" destOrd="0" presId="urn:microsoft.com/office/officeart/2005/8/layout/orgChart1"/>
    <dgm:cxn modelId="{287CDFBD-EB5D-480A-B3FE-C15DB38E8542}" type="presParOf" srcId="{2A1D380E-2015-4ED1-8D51-7DBD9FD0F2F0}" destId="{70DBE164-6A01-4B1E-ADC9-FF14157A8EA8}" srcOrd="1" destOrd="0" presId="urn:microsoft.com/office/officeart/2005/8/layout/orgChart1"/>
    <dgm:cxn modelId="{CE8B237C-68DE-4AC9-8F51-5D58D13BE816}" type="presParOf" srcId="{2A1D380E-2015-4ED1-8D51-7DBD9FD0F2F0}" destId="{A9A0F8E0-E5D0-4EEF-9229-2766D7CA5D77}" srcOrd="2" destOrd="0" presId="urn:microsoft.com/office/officeart/2005/8/layout/orgChart1"/>
    <dgm:cxn modelId="{F9F1FEF3-E67E-40CF-8B2A-B1511128097B}" type="presParOf" srcId="{6FDD476F-AB85-40A3-B589-6DC6571DF743}" destId="{C2114C68-7713-4857-9FC5-E832AF6B4D8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BB69F-7C4A-460D-9960-2805173B702B}">
      <dsp:nvSpPr>
        <dsp:cNvPr id="0" name=""/>
        <dsp:cNvSpPr/>
      </dsp:nvSpPr>
      <dsp:spPr>
        <a:xfrm>
          <a:off x="4419599" y="1030695"/>
          <a:ext cx="2393545" cy="389176"/>
        </a:xfrm>
        <a:custGeom>
          <a:avLst/>
          <a:gdLst/>
          <a:ahLst/>
          <a:cxnLst/>
          <a:rect l="0" t="0" r="0" b="0"/>
          <a:pathLst>
            <a:path>
              <a:moveTo>
                <a:pt x="0" y="0"/>
              </a:moveTo>
              <a:lnTo>
                <a:pt x="0" y="230279"/>
              </a:lnTo>
              <a:lnTo>
                <a:pt x="2393545" y="230279"/>
              </a:lnTo>
              <a:lnTo>
                <a:pt x="2393545" y="389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F83DB-3CAF-4D90-BE01-722569FC9CAD}">
      <dsp:nvSpPr>
        <dsp:cNvPr id="0" name=""/>
        <dsp:cNvSpPr/>
      </dsp:nvSpPr>
      <dsp:spPr>
        <a:xfrm>
          <a:off x="1902477" y="1030695"/>
          <a:ext cx="2517122" cy="389176"/>
        </a:xfrm>
        <a:custGeom>
          <a:avLst/>
          <a:gdLst/>
          <a:ahLst/>
          <a:cxnLst/>
          <a:rect l="0" t="0" r="0" b="0"/>
          <a:pathLst>
            <a:path>
              <a:moveTo>
                <a:pt x="2517122" y="0"/>
              </a:moveTo>
              <a:lnTo>
                <a:pt x="2517122" y="230279"/>
              </a:lnTo>
              <a:lnTo>
                <a:pt x="0" y="230279"/>
              </a:lnTo>
              <a:lnTo>
                <a:pt x="0" y="389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048DD-BD22-498B-8808-A9D15FEC1415}">
      <dsp:nvSpPr>
        <dsp:cNvPr id="0" name=""/>
        <dsp:cNvSpPr/>
      </dsp:nvSpPr>
      <dsp:spPr>
        <a:xfrm>
          <a:off x="4419599" y="3292825"/>
          <a:ext cx="3662193" cy="317793"/>
        </a:xfrm>
        <a:custGeom>
          <a:avLst/>
          <a:gdLst/>
          <a:ahLst/>
          <a:cxnLst/>
          <a:rect l="0" t="0" r="0" b="0"/>
          <a:pathLst>
            <a:path>
              <a:moveTo>
                <a:pt x="0" y="0"/>
              </a:moveTo>
              <a:lnTo>
                <a:pt x="0" y="158896"/>
              </a:lnTo>
              <a:lnTo>
                <a:pt x="3662193" y="158896"/>
              </a:lnTo>
              <a:lnTo>
                <a:pt x="3662193" y="3177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50C7C-819F-4A60-85DA-AECA6A280471}">
      <dsp:nvSpPr>
        <dsp:cNvPr id="0" name=""/>
        <dsp:cNvSpPr/>
      </dsp:nvSpPr>
      <dsp:spPr>
        <a:xfrm>
          <a:off x="4419599" y="3292825"/>
          <a:ext cx="1831096" cy="317793"/>
        </a:xfrm>
        <a:custGeom>
          <a:avLst/>
          <a:gdLst/>
          <a:ahLst/>
          <a:cxnLst/>
          <a:rect l="0" t="0" r="0" b="0"/>
          <a:pathLst>
            <a:path>
              <a:moveTo>
                <a:pt x="0" y="0"/>
              </a:moveTo>
              <a:lnTo>
                <a:pt x="0" y="158896"/>
              </a:lnTo>
              <a:lnTo>
                <a:pt x="1831096" y="158896"/>
              </a:lnTo>
              <a:lnTo>
                <a:pt x="1831096" y="3177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C7BE6-7325-4E61-9FFF-DCF58960649B}">
      <dsp:nvSpPr>
        <dsp:cNvPr id="0" name=""/>
        <dsp:cNvSpPr/>
      </dsp:nvSpPr>
      <dsp:spPr>
        <a:xfrm>
          <a:off x="4373879" y="3292825"/>
          <a:ext cx="91440" cy="317793"/>
        </a:xfrm>
        <a:custGeom>
          <a:avLst/>
          <a:gdLst/>
          <a:ahLst/>
          <a:cxnLst/>
          <a:rect l="0" t="0" r="0" b="0"/>
          <a:pathLst>
            <a:path>
              <a:moveTo>
                <a:pt x="45720" y="0"/>
              </a:moveTo>
              <a:lnTo>
                <a:pt x="45720" y="3177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994E3-9E05-48B0-B3BD-6C2432BBB4D7}">
      <dsp:nvSpPr>
        <dsp:cNvPr id="0" name=""/>
        <dsp:cNvSpPr/>
      </dsp:nvSpPr>
      <dsp:spPr>
        <a:xfrm>
          <a:off x="2588503" y="3292825"/>
          <a:ext cx="1831096" cy="317793"/>
        </a:xfrm>
        <a:custGeom>
          <a:avLst/>
          <a:gdLst/>
          <a:ahLst/>
          <a:cxnLst/>
          <a:rect l="0" t="0" r="0" b="0"/>
          <a:pathLst>
            <a:path>
              <a:moveTo>
                <a:pt x="1831096" y="0"/>
              </a:moveTo>
              <a:lnTo>
                <a:pt x="1831096" y="158896"/>
              </a:lnTo>
              <a:lnTo>
                <a:pt x="0" y="158896"/>
              </a:lnTo>
              <a:lnTo>
                <a:pt x="0" y="3177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ADDDCF-788E-4AE8-B328-20EA9AF9C771}">
      <dsp:nvSpPr>
        <dsp:cNvPr id="0" name=""/>
        <dsp:cNvSpPr/>
      </dsp:nvSpPr>
      <dsp:spPr>
        <a:xfrm>
          <a:off x="757406" y="3292825"/>
          <a:ext cx="3662193" cy="317793"/>
        </a:xfrm>
        <a:custGeom>
          <a:avLst/>
          <a:gdLst/>
          <a:ahLst/>
          <a:cxnLst/>
          <a:rect l="0" t="0" r="0" b="0"/>
          <a:pathLst>
            <a:path>
              <a:moveTo>
                <a:pt x="3662193" y="0"/>
              </a:moveTo>
              <a:lnTo>
                <a:pt x="3662193" y="158896"/>
              </a:lnTo>
              <a:lnTo>
                <a:pt x="0" y="158896"/>
              </a:lnTo>
              <a:lnTo>
                <a:pt x="0" y="3177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5EC30-74C2-4621-B42C-0E5814C08743}">
      <dsp:nvSpPr>
        <dsp:cNvPr id="0" name=""/>
        <dsp:cNvSpPr/>
      </dsp:nvSpPr>
      <dsp:spPr>
        <a:xfrm>
          <a:off x="4373879" y="2176522"/>
          <a:ext cx="91440" cy="359651"/>
        </a:xfrm>
        <a:custGeom>
          <a:avLst/>
          <a:gdLst/>
          <a:ahLst/>
          <a:cxnLst/>
          <a:rect l="0" t="0" r="0" b="0"/>
          <a:pathLst>
            <a:path>
              <a:moveTo>
                <a:pt x="45720" y="0"/>
              </a:moveTo>
              <a:lnTo>
                <a:pt x="45720" y="3596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7D80D-FDC8-4A08-B104-8F8BC94C910D}">
      <dsp:nvSpPr>
        <dsp:cNvPr id="0" name=""/>
        <dsp:cNvSpPr/>
      </dsp:nvSpPr>
      <dsp:spPr>
        <a:xfrm>
          <a:off x="4373879" y="1030695"/>
          <a:ext cx="91440" cy="389176"/>
        </a:xfrm>
        <a:custGeom>
          <a:avLst/>
          <a:gdLst/>
          <a:ahLst/>
          <a:cxnLst/>
          <a:rect l="0" t="0" r="0" b="0"/>
          <a:pathLst>
            <a:path>
              <a:moveTo>
                <a:pt x="45720" y="0"/>
              </a:moveTo>
              <a:lnTo>
                <a:pt x="45720" y="389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D00D35-39DD-403F-B741-C7F711444BC0}">
      <dsp:nvSpPr>
        <dsp:cNvPr id="0" name=""/>
        <dsp:cNvSpPr/>
      </dsp:nvSpPr>
      <dsp:spPr>
        <a:xfrm>
          <a:off x="3662948" y="274043"/>
          <a:ext cx="1513302" cy="756651"/>
        </a:xfrm>
        <a:prstGeom prst="rect">
          <a:avLst/>
        </a:prstGeom>
        <a:solidFill>
          <a:srgbClr val="658F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rPr>
            <a:t>NJDEP COMMISSIONER</a:t>
          </a:r>
        </a:p>
      </dsp:txBody>
      <dsp:txXfrm>
        <a:off x="3662948" y="274043"/>
        <a:ext cx="1513302" cy="756651"/>
      </dsp:txXfrm>
    </dsp:sp>
    <dsp:sp modelId="{A6BE3326-96AD-4EB6-9A9A-1A9C236C3088}">
      <dsp:nvSpPr>
        <dsp:cNvPr id="0" name=""/>
        <dsp:cNvSpPr/>
      </dsp:nvSpPr>
      <dsp:spPr>
        <a:xfrm>
          <a:off x="3662948" y="1419871"/>
          <a:ext cx="1513302" cy="756651"/>
        </a:xfrm>
        <a:prstGeom prst="rect">
          <a:avLst/>
        </a:prstGeom>
        <a:solidFill>
          <a:srgbClr val="658F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FFFF00"/>
              </a:solidFill>
              <a:effectLst/>
              <a:latin typeface="Times New Roman" pitchFamily="18" charset="0"/>
            </a:rPr>
            <a:t>DSR</a:t>
          </a:r>
        </a:p>
      </dsp:txBody>
      <dsp:txXfrm>
        <a:off x="3662948" y="1419871"/>
        <a:ext cx="1513302" cy="756651"/>
      </dsp:txXfrm>
    </dsp:sp>
    <dsp:sp modelId="{6960DFDE-5C3A-4528-9149-B98E4BD9F15D}">
      <dsp:nvSpPr>
        <dsp:cNvPr id="0" name=""/>
        <dsp:cNvSpPr/>
      </dsp:nvSpPr>
      <dsp:spPr>
        <a:xfrm>
          <a:off x="3662948" y="2536174"/>
          <a:ext cx="1513302" cy="756651"/>
        </a:xfrm>
        <a:prstGeom prst="rect">
          <a:avLst/>
        </a:prstGeom>
        <a:solidFill>
          <a:srgbClr val="658F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rPr>
            <a:t>SCIENCE ADVISORY BOARD</a:t>
          </a:r>
        </a:p>
      </dsp:txBody>
      <dsp:txXfrm>
        <a:off x="3662948" y="2536174"/>
        <a:ext cx="1513302" cy="756651"/>
      </dsp:txXfrm>
    </dsp:sp>
    <dsp:sp modelId="{4250A2D1-4DA1-4DB8-B894-F0D7FD0059C3}">
      <dsp:nvSpPr>
        <dsp:cNvPr id="0" name=""/>
        <dsp:cNvSpPr/>
      </dsp:nvSpPr>
      <dsp:spPr>
        <a:xfrm>
          <a:off x="755" y="3610619"/>
          <a:ext cx="1513302" cy="756651"/>
        </a:xfrm>
        <a:prstGeom prst="rect">
          <a:avLst/>
        </a:prstGeom>
        <a:solidFill>
          <a:srgbClr val="658F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Times New Roman" pitchFamily="18" charset="0"/>
            </a:rPr>
            <a:t>CLIMATE &amp; ATMOSPHERIC SCIENCES COMMITTEE</a:t>
          </a:r>
          <a:endParaRPr kumimoji="0" lang="en-US" sz="1200" b="1" i="0" u="none" strike="noStrike" kern="1200" cap="none" normalizeH="0" baseline="0" dirty="0">
            <a:ln>
              <a:noFill/>
            </a:ln>
            <a:solidFill>
              <a:schemeClr val="tx1"/>
            </a:solidFill>
            <a:effectLst/>
            <a:latin typeface="Tahoma" pitchFamily="34" charset="0"/>
          </a:endParaRPr>
        </a:p>
      </dsp:txBody>
      <dsp:txXfrm>
        <a:off x="755" y="3610619"/>
        <a:ext cx="1513302" cy="756651"/>
      </dsp:txXfrm>
    </dsp:sp>
    <dsp:sp modelId="{3FB66514-1FC3-4E73-8C16-ED9E4F5DB859}">
      <dsp:nvSpPr>
        <dsp:cNvPr id="0" name=""/>
        <dsp:cNvSpPr/>
      </dsp:nvSpPr>
      <dsp:spPr>
        <a:xfrm>
          <a:off x="1831851" y="3610619"/>
          <a:ext cx="1513302" cy="756651"/>
        </a:xfrm>
        <a:prstGeom prst="rect">
          <a:avLst/>
        </a:prstGeom>
        <a:solidFill>
          <a:srgbClr val="658F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Times New Roman" pitchFamily="18" charset="0"/>
            </a:rPr>
            <a:t>ECOLOGICAL PROCESSES COMMITTEE</a:t>
          </a:r>
          <a:endParaRPr kumimoji="0" lang="en-US" sz="1200" b="1" i="0" u="none" strike="noStrike" kern="1200" cap="none" normalizeH="0" baseline="0" dirty="0">
            <a:ln>
              <a:noFill/>
            </a:ln>
            <a:solidFill>
              <a:schemeClr val="tx1"/>
            </a:solidFill>
            <a:effectLst/>
            <a:latin typeface="Tahoma" pitchFamily="34" charset="0"/>
          </a:endParaRPr>
        </a:p>
      </dsp:txBody>
      <dsp:txXfrm>
        <a:off x="1831851" y="3610619"/>
        <a:ext cx="1513302" cy="756651"/>
      </dsp:txXfrm>
    </dsp:sp>
    <dsp:sp modelId="{59AEC010-1141-4251-BCD5-7D10A4447DB3}">
      <dsp:nvSpPr>
        <dsp:cNvPr id="0" name=""/>
        <dsp:cNvSpPr/>
      </dsp:nvSpPr>
      <dsp:spPr>
        <a:xfrm>
          <a:off x="3662948" y="3610619"/>
          <a:ext cx="1513302" cy="756651"/>
        </a:xfrm>
        <a:prstGeom prst="rect">
          <a:avLst/>
        </a:prstGeom>
        <a:solidFill>
          <a:srgbClr val="658F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Times New Roman" pitchFamily="18" charset="0"/>
            </a:rPr>
            <a:t>PUBLIC HEALTH COMMITTEE</a:t>
          </a:r>
          <a:endParaRPr kumimoji="0" lang="en-US" sz="1200" b="1" i="0" u="none" strike="noStrike" kern="1200" cap="none" normalizeH="0" baseline="0" dirty="0">
            <a:ln>
              <a:noFill/>
            </a:ln>
            <a:solidFill>
              <a:schemeClr val="tx1"/>
            </a:solidFill>
            <a:effectLst/>
            <a:latin typeface="Tahoma" pitchFamily="34" charset="0"/>
          </a:endParaRPr>
        </a:p>
      </dsp:txBody>
      <dsp:txXfrm>
        <a:off x="3662948" y="3610619"/>
        <a:ext cx="1513302" cy="756651"/>
      </dsp:txXfrm>
    </dsp:sp>
    <dsp:sp modelId="{0C51D05B-18D7-4199-A75C-A409783E858D}">
      <dsp:nvSpPr>
        <dsp:cNvPr id="0" name=""/>
        <dsp:cNvSpPr/>
      </dsp:nvSpPr>
      <dsp:spPr>
        <a:xfrm>
          <a:off x="5494045" y="3610619"/>
          <a:ext cx="1513302" cy="756651"/>
        </a:xfrm>
        <a:prstGeom prst="rect">
          <a:avLst/>
        </a:prstGeom>
        <a:solidFill>
          <a:srgbClr val="658F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Times New Roman" pitchFamily="18" charset="0"/>
            </a:rPr>
            <a:t>WATER QUALITY &amp; QUANTITY COMMITTEE</a:t>
          </a:r>
          <a:endParaRPr kumimoji="0" lang="en-US" sz="1200" b="1" i="0" u="none" strike="noStrike" kern="1200" cap="none" normalizeH="0" baseline="0" dirty="0">
            <a:ln>
              <a:noFill/>
            </a:ln>
            <a:solidFill>
              <a:schemeClr val="tx1"/>
            </a:solidFill>
            <a:effectLst/>
            <a:latin typeface="Tahoma" pitchFamily="34" charset="0"/>
          </a:endParaRPr>
        </a:p>
      </dsp:txBody>
      <dsp:txXfrm>
        <a:off x="5494045" y="3610619"/>
        <a:ext cx="1513302" cy="756651"/>
      </dsp:txXfrm>
    </dsp:sp>
    <dsp:sp modelId="{442C466A-D032-4F19-89E9-9684D2EBC2BC}">
      <dsp:nvSpPr>
        <dsp:cNvPr id="0" name=""/>
        <dsp:cNvSpPr/>
      </dsp:nvSpPr>
      <dsp:spPr>
        <a:xfrm>
          <a:off x="7325141" y="3610619"/>
          <a:ext cx="1513302" cy="756651"/>
        </a:xfrm>
        <a:prstGeom prst="rect">
          <a:avLst/>
        </a:prstGeom>
        <a:solidFill>
          <a:srgbClr val="658F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Times New Roman" pitchFamily="18" charset="0"/>
            </a:rPr>
            <a:t>AD HOC COMMITTEE(S)</a:t>
          </a:r>
          <a:endParaRPr kumimoji="0" lang="en-US" sz="1200" b="0" i="0" u="none" strike="noStrike" kern="1200" cap="none" normalizeH="0" baseline="0" dirty="0">
            <a:ln>
              <a:noFill/>
            </a:ln>
            <a:solidFill>
              <a:schemeClr val="tx1"/>
            </a:solidFill>
            <a:effectLst/>
            <a:latin typeface="Tahoma" pitchFamily="34" charset="0"/>
          </a:endParaRPr>
        </a:p>
      </dsp:txBody>
      <dsp:txXfrm>
        <a:off x="7325141" y="3610619"/>
        <a:ext cx="1513302" cy="756651"/>
      </dsp:txXfrm>
    </dsp:sp>
    <dsp:sp modelId="{D98B217E-A463-4924-9D3B-AB2D99B5610D}">
      <dsp:nvSpPr>
        <dsp:cNvPr id="0" name=""/>
        <dsp:cNvSpPr/>
      </dsp:nvSpPr>
      <dsp:spPr>
        <a:xfrm>
          <a:off x="1145826" y="1419871"/>
          <a:ext cx="1513302" cy="756651"/>
        </a:xfrm>
        <a:prstGeom prst="rect">
          <a:avLst/>
        </a:prstGeom>
        <a:solidFill>
          <a:srgbClr val="658F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rPr>
            <a:t>DEPARTMENT STAFF</a:t>
          </a:r>
          <a:endParaRPr kumimoji="0" lang="en-US" sz="1400" b="1" i="0" u="none" strike="noStrike" kern="1200" cap="none" normalizeH="0" baseline="0" dirty="0">
            <a:ln>
              <a:noFill/>
            </a:ln>
            <a:solidFill>
              <a:schemeClr val="tx1"/>
            </a:solidFill>
            <a:effectLst/>
            <a:latin typeface="Tahoma" pitchFamily="34" charset="0"/>
          </a:endParaRPr>
        </a:p>
      </dsp:txBody>
      <dsp:txXfrm>
        <a:off x="1145826" y="1419871"/>
        <a:ext cx="1513302" cy="756651"/>
      </dsp:txXfrm>
    </dsp:sp>
    <dsp:sp modelId="{E674E464-82CE-4EB1-A28E-1AD662B100E6}">
      <dsp:nvSpPr>
        <dsp:cNvPr id="0" name=""/>
        <dsp:cNvSpPr/>
      </dsp:nvSpPr>
      <dsp:spPr>
        <a:xfrm>
          <a:off x="6056494" y="1419871"/>
          <a:ext cx="1513302" cy="756651"/>
        </a:xfrm>
        <a:prstGeom prst="rect">
          <a:avLst/>
        </a:prstGeom>
        <a:solidFill>
          <a:srgbClr val="658F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Times New Roman" pitchFamily="18" charset="0"/>
            </a:rPr>
            <a:t>PUBLIC</a:t>
          </a:r>
          <a:endParaRPr kumimoji="0" lang="en-US" sz="1400" b="0" i="0" u="none" strike="noStrike" kern="1200" cap="none" normalizeH="0" baseline="0" dirty="0">
            <a:ln>
              <a:noFill/>
            </a:ln>
            <a:solidFill>
              <a:schemeClr val="tx1"/>
            </a:solidFill>
            <a:effectLst/>
            <a:latin typeface="Tahoma" pitchFamily="34" charset="0"/>
          </a:endParaRPr>
        </a:p>
      </dsp:txBody>
      <dsp:txXfrm>
        <a:off x="6056494" y="1419871"/>
        <a:ext cx="1513302" cy="7566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338010F-64E8-4B50-95A2-41A752BC7AC1}" type="datetimeFigureOut">
              <a:rPr lang="en-US" smtClean="0"/>
              <a:pPr/>
              <a:t>11/21/2019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862C4D-FA3A-4053-9632-6DB2E270E863}" type="slidenum">
              <a:rPr lang="en-US" smtClean="0"/>
              <a:pPr/>
              <a:t>‹#›</a:t>
            </a:fld>
            <a:endParaRPr lang="en-US"/>
          </a:p>
        </p:txBody>
      </p:sp>
    </p:spTree>
    <p:extLst>
      <p:ext uri="{BB962C8B-B14F-4D97-AF65-F5344CB8AC3E}">
        <p14:creationId xmlns:p14="http://schemas.microsoft.com/office/powerpoint/2010/main" val="3691484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0"/>
            <a:ext cx="3037840" cy="464820"/>
          </a:xfrm>
          <a:prstGeom prst="rect">
            <a:avLst/>
          </a:prstGeom>
        </p:spPr>
        <p:txBody>
          <a:bodyPr vert="horz" lIns="93177" tIns="46589" rIns="93177" bIns="46589" rtlCol="0"/>
          <a:lstStyle>
            <a:lvl1pPr algn="r">
              <a:defRPr sz="1200"/>
            </a:lvl1pPr>
          </a:lstStyle>
          <a:p>
            <a:fld id="{980EBFC6-C2F9-4953-8FFF-CB9389B5E3CD}" type="datetimeFigureOut">
              <a:rPr lang="en-US" smtClean="0"/>
              <a:pPr/>
              <a:t>11/21/2019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77" tIns="46589" rIns="93177" bIns="46589" rtlCol="0" anchor="b"/>
          <a:lstStyle>
            <a:lvl1pPr algn="r">
              <a:defRPr sz="1200"/>
            </a:lvl1pPr>
          </a:lstStyle>
          <a:p>
            <a:fld id="{3A0B7979-9528-4C7F-B6EB-0F5E250DF4FB}" type="slidenum">
              <a:rPr lang="en-US" smtClean="0"/>
              <a:pPr/>
              <a:t>‹#›</a:t>
            </a:fld>
            <a:endParaRPr lang="en-US"/>
          </a:p>
        </p:txBody>
      </p:sp>
    </p:spTree>
    <p:extLst>
      <p:ext uri="{BB962C8B-B14F-4D97-AF65-F5344CB8AC3E}">
        <p14:creationId xmlns:p14="http://schemas.microsoft.com/office/powerpoint/2010/main" val="1052082509"/>
      </p:ext>
    </p:extLst>
  </p:cSld>
  <p:clrMap bg1="lt1" tx1="dk1" bg2="lt2" tx2="dk2" accent1="accent1" accent2="accent2" accent3="accent3" accent4="accent4" accent5="accent5" accent6="accent6" hlink="hlink" folHlink="folHlink"/>
  <p:notesStyle>
    <a:lvl1pPr marL="0" algn="l" defTabSz="914237" rtl="0" eaLnBrk="1" latinLnBrk="0" hangingPunct="1">
      <a:defRPr sz="1200" kern="1200">
        <a:solidFill>
          <a:schemeClr val="tx1"/>
        </a:solidFill>
        <a:latin typeface="+mn-lt"/>
        <a:ea typeface="+mn-ea"/>
        <a:cs typeface="+mn-cs"/>
      </a:defRPr>
    </a:lvl1pPr>
    <a:lvl2pPr marL="457118" algn="l" defTabSz="914237" rtl="0" eaLnBrk="1" latinLnBrk="0" hangingPunct="1">
      <a:defRPr sz="1200" kern="1200">
        <a:solidFill>
          <a:schemeClr val="tx1"/>
        </a:solidFill>
        <a:latin typeface="+mn-lt"/>
        <a:ea typeface="+mn-ea"/>
        <a:cs typeface="+mn-cs"/>
      </a:defRPr>
    </a:lvl2pPr>
    <a:lvl3pPr marL="914237" algn="l" defTabSz="914237" rtl="0" eaLnBrk="1" latinLnBrk="0" hangingPunct="1">
      <a:defRPr sz="1200" kern="1200">
        <a:solidFill>
          <a:schemeClr val="tx1"/>
        </a:solidFill>
        <a:latin typeface="+mn-lt"/>
        <a:ea typeface="+mn-ea"/>
        <a:cs typeface="+mn-cs"/>
      </a:defRPr>
    </a:lvl3pPr>
    <a:lvl4pPr marL="1371354" algn="l" defTabSz="914237" rtl="0" eaLnBrk="1" latinLnBrk="0" hangingPunct="1">
      <a:defRPr sz="1200" kern="1200">
        <a:solidFill>
          <a:schemeClr val="tx1"/>
        </a:solidFill>
        <a:latin typeface="+mn-lt"/>
        <a:ea typeface="+mn-ea"/>
        <a:cs typeface="+mn-cs"/>
      </a:defRPr>
    </a:lvl4pPr>
    <a:lvl5pPr marL="1828474" algn="l" defTabSz="914237" rtl="0" eaLnBrk="1" latinLnBrk="0" hangingPunct="1">
      <a:defRPr sz="1200" kern="1200">
        <a:solidFill>
          <a:schemeClr val="tx1"/>
        </a:solidFill>
        <a:latin typeface="+mn-lt"/>
        <a:ea typeface="+mn-ea"/>
        <a:cs typeface="+mn-cs"/>
      </a:defRPr>
    </a:lvl5pPr>
    <a:lvl6pPr marL="2285593" algn="l" defTabSz="914237" rtl="0" eaLnBrk="1" latinLnBrk="0" hangingPunct="1">
      <a:defRPr sz="1200" kern="1200">
        <a:solidFill>
          <a:schemeClr val="tx1"/>
        </a:solidFill>
        <a:latin typeface="+mn-lt"/>
        <a:ea typeface="+mn-ea"/>
        <a:cs typeface="+mn-cs"/>
      </a:defRPr>
    </a:lvl6pPr>
    <a:lvl7pPr marL="2742712" algn="l" defTabSz="914237" rtl="0" eaLnBrk="1" latinLnBrk="0" hangingPunct="1">
      <a:defRPr sz="1200" kern="1200">
        <a:solidFill>
          <a:schemeClr val="tx1"/>
        </a:solidFill>
        <a:latin typeface="+mn-lt"/>
        <a:ea typeface="+mn-ea"/>
        <a:cs typeface="+mn-cs"/>
      </a:defRPr>
    </a:lvl7pPr>
    <a:lvl8pPr marL="3199830" algn="l" defTabSz="914237" rtl="0" eaLnBrk="1" latinLnBrk="0" hangingPunct="1">
      <a:defRPr sz="1200" kern="1200">
        <a:solidFill>
          <a:schemeClr val="tx1"/>
        </a:solidFill>
        <a:latin typeface="+mn-lt"/>
        <a:ea typeface="+mn-ea"/>
        <a:cs typeface="+mn-cs"/>
      </a:defRPr>
    </a:lvl8pPr>
    <a:lvl9pPr marL="3656948" algn="l" defTabSz="9142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B7979-9528-4C7F-B6EB-0F5E250DF4FB}" type="slidenum">
              <a:rPr lang="en-US" smtClean="0"/>
              <a:pPr/>
              <a:t>1</a:t>
            </a:fld>
            <a:endParaRPr lang="en-US"/>
          </a:p>
        </p:txBody>
      </p:sp>
    </p:spTree>
    <p:extLst>
      <p:ext uri="{BB962C8B-B14F-4D97-AF65-F5344CB8AC3E}">
        <p14:creationId xmlns:p14="http://schemas.microsoft.com/office/powerpoint/2010/main" val="300493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few different species of </a:t>
            </a:r>
            <a:endParaRPr lang="en-US" dirty="0"/>
          </a:p>
        </p:txBody>
      </p:sp>
      <p:sp>
        <p:nvSpPr>
          <p:cNvPr id="4" name="Slide Number Placeholder 3"/>
          <p:cNvSpPr>
            <a:spLocks noGrp="1"/>
          </p:cNvSpPr>
          <p:nvPr>
            <p:ph type="sldNum" sz="quarter" idx="10"/>
          </p:nvPr>
        </p:nvSpPr>
        <p:spPr/>
        <p:txBody>
          <a:bodyPr/>
          <a:lstStyle/>
          <a:p>
            <a:fld id="{3A0B7979-9528-4C7F-B6EB-0F5E250DF4FB}" type="slidenum">
              <a:rPr lang="en-US" smtClean="0"/>
              <a:pPr/>
              <a:t>19</a:t>
            </a:fld>
            <a:endParaRPr lang="en-US"/>
          </a:p>
        </p:txBody>
      </p:sp>
    </p:spTree>
    <p:extLst>
      <p:ext uri="{BB962C8B-B14F-4D97-AF65-F5344CB8AC3E}">
        <p14:creationId xmlns:p14="http://schemas.microsoft.com/office/powerpoint/2010/main" val="173276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hypothesis is that the input of nutrients from the watershed will be modified and in some cases reduced as they flow through the marginal wetlands and into the Bay. </a:t>
            </a:r>
          </a:p>
        </p:txBody>
      </p:sp>
      <p:sp>
        <p:nvSpPr>
          <p:cNvPr id="4" name="Slide Number Placeholder 3"/>
          <p:cNvSpPr>
            <a:spLocks noGrp="1"/>
          </p:cNvSpPr>
          <p:nvPr>
            <p:ph type="sldNum" sz="quarter" idx="10"/>
          </p:nvPr>
        </p:nvSpPr>
        <p:spPr/>
        <p:txBody>
          <a:bodyPr/>
          <a:lstStyle/>
          <a:p>
            <a:fld id="{3A0B7979-9528-4C7F-B6EB-0F5E250DF4FB}" type="slidenum">
              <a:rPr lang="en-US" smtClean="0"/>
              <a:pPr/>
              <a:t>20</a:t>
            </a:fld>
            <a:endParaRPr lang="en-US"/>
          </a:p>
        </p:txBody>
      </p:sp>
    </p:spTree>
    <p:extLst>
      <p:ext uri="{BB962C8B-B14F-4D97-AF65-F5344CB8AC3E}">
        <p14:creationId xmlns:p14="http://schemas.microsoft.com/office/powerpoint/2010/main" val="204973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Elevated levels of arsenic and vanadium (As/V) were detected at multiple locations along the Route 130 corridor with no associated industrial discharge or agricultural arsenical pesticide/fungicide usage. </a:t>
            </a:r>
          </a:p>
        </p:txBody>
      </p:sp>
      <p:sp>
        <p:nvSpPr>
          <p:cNvPr id="4" name="Slide Number Placeholder 3"/>
          <p:cNvSpPr>
            <a:spLocks noGrp="1"/>
          </p:cNvSpPr>
          <p:nvPr>
            <p:ph type="sldNum" sz="quarter" idx="10"/>
          </p:nvPr>
        </p:nvSpPr>
        <p:spPr/>
        <p:txBody>
          <a:bodyPr/>
          <a:lstStyle/>
          <a:p>
            <a:fld id="{3A0B7979-9528-4C7F-B6EB-0F5E250DF4FB}" type="slidenum">
              <a:rPr lang="en-US" smtClean="0"/>
              <a:pPr/>
              <a:t>21</a:t>
            </a:fld>
            <a:endParaRPr lang="en-US"/>
          </a:p>
        </p:txBody>
      </p:sp>
    </p:spTree>
    <p:extLst>
      <p:ext uri="{BB962C8B-B14F-4D97-AF65-F5344CB8AC3E}">
        <p14:creationId xmlns:p14="http://schemas.microsoft.com/office/powerpoint/2010/main" val="233364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Status:</a:t>
            </a:r>
          </a:p>
          <a:p>
            <a:r>
              <a:rPr lang="en-US" sz="1200" dirty="0"/>
              <a:t>Finalizing results and reports</a:t>
            </a:r>
          </a:p>
        </p:txBody>
      </p:sp>
      <p:sp>
        <p:nvSpPr>
          <p:cNvPr id="4" name="Slide Number Placeholder 3"/>
          <p:cNvSpPr>
            <a:spLocks noGrp="1"/>
          </p:cNvSpPr>
          <p:nvPr>
            <p:ph type="sldNum" sz="quarter" idx="10"/>
          </p:nvPr>
        </p:nvSpPr>
        <p:spPr/>
        <p:txBody>
          <a:bodyPr/>
          <a:lstStyle/>
          <a:p>
            <a:fld id="{3A0B7979-9528-4C7F-B6EB-0F5E250DF4FB}" type="slidenum">
              <a:rPr lang="en-US" smtClean="0"/>
              <a:pPr/>
              <a:t>24</a:t>
            </a:fld>
            <a:endParaRPr lang="en-US"/>
          </a:p>
        </p:txBody>
      </p:sp>
    </p:spTree>
    <p:extLst>
      <p:ext uri="{BB962C8B-B14F-4D97-AF65-F5344CB8AC3E}">
        <p14:creationId xmlns:p14="http://schemas.microsoft.com/office/powerpoint/2010/main" val="134201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B7979-9528-4C7F-B6EB-0F5E250DF4FB}" type="slidenum">
              <a:rPr lang="en-US" smtClean="0"/>
              <a:pPr/>
              <a:t>28</a:t>
            </a:fld>
            <a:endParaRPr lang="en-US"/>
          </a:p>
        </p:txBody>
      </p:sp>
    </p:spTree>
    <p:extLst>
      <p:ext uri="{BB962C8B-B14F-4D97-AF65-F5344CB8AC3E}">
        <p14:creationId xmlns:p14="http://schemas.microsoft.com/office/powerpoint/2010/main" val="293316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B7979-9528-4C7F-B6EB-0F5E250DF4FB}" type="slidenum">
              <a:rPr lang="en-US" smtClean="0"/>
              <a:pPr/>
              <a:t>4</a:t>
            </a:fld>
            <a:endParaRPr lang="en-US"/>
          </a:p>
        </p:txBody>
      </p:sp>
    </p:spTree>
    <p:extLst>
      <p:ext uri="{BB962C8B-B14F-4D97-AF65-F5344CB8AC3E}">
        <p14:creationId xmlns:p14="http://schemas.microsoft.com/office/powerpoint/2010/main" val="165376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58 members; 15 members on the full board</a:t>
            </a:r>
          </a:p>
        </p:txBody>
      </p:sp>
      <p:sp>
        <p:nvSpPr>
          <p:cNvPr id="4" name="Slide Number Placeholder 3"/>
          <p:cNvSpPr>
            <a:spLocks noGrp="1"/>
          </p:cNvSpPr>
          <p:nvPr>
            <p:ph type="sldNum" sz="quarter" idx="5"/>
          </p:nvPr>
        </p:nvSpPr>
        <p:spPr/>
        <p:txBody>
          <a:bodyPr/>
          <a:lstStyle/>
          <a:p>
            <a:fld id="{3A0B7979-9528-4C7F-B6EB-0F5E250DF4FB}" type="slidenum">
              <a:rPr lang="en-US" smtClean="0"/>
              <a:pPr/>
              <a:t>5</a:t>
            </a:fld>
            <a:endParaRPr lang="en-US"/>
          </a:p>
        </p:txBody>
      </p:sp>
    </p:spTree>
    <p:extLst>
      <p:ext uri="{BB962C8B-B14F-4D97-AF65-F5344CB8AC3E}">
        <p14:creationId xmlns:p14="http://schemas.microsoft.com/office/powerpoint/2010/main" val="318546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B7979-9528-4C7F-B6EB-0F5E250DF4FB}" type="slidenum">
              <a:rPr lang="en-US" smtClean="0"/>
              <a:pPr/>
              <a:t>6</a:t>
            </a:fld>
            <a:endParaRPr lang="en-US"/>
          </a:p>
        </p:txBody>
      </p:sp>
    </p:spTree>
    <p:extLst>
      <p:ext uri="{BB962C8B-B14F-4D97-AF65-F5344CB8AC3E}">
        <p14:creationId xmlns:p14="http://schemas.microsoft.com/office/powerpoint/2010/main" val="76440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37" rtl="0" eaLnBrk="1" fontAlgn="auto" latinLnBrk="0" hangingPunct="1">
              <a:lnSpc>
                <a:spcPct val="100000"/>
              </a:lnSpc>
              <a:spcBef>
                <a:spcPts val="0"/>
              </a:spcBef>
              <a:spcAft>
                <a:spcPts val="0"/>
              </a:spcAft>
              <a:buClrTx/>
              <a:buSzTx/>
              <a:buFontTx/>
              <a:buNone/>
              <a:tabLst/>
              <a:defRPr/>
            </a:pPr>
            <a:r>
              <a:rPr lang="en-US" sz="1200" b="1" dirty="0"/>
              <a:t>Phase 3</a:t>
            </a:r>
            <a:r>
              <a:rPr lang="en-US" sz="1200" dirty="0"/>
              <a:t>. Treatment of water samples collected from the effluent of the secondary clarifiers was not conducted….</a:t>
            </a:r>
          </a:p>
          <a:p>
            <a:r>
              <a:rPr lang="en-US" sz="1200" dirty="0"/>
              <a:t>If Phase 2 proves to remove total arsenic to less 3.0 µg/L, the experiments in Phase 3 will not be conducted. </a:t>
            </a:r>
          </a:p>
        </p:txBody>
      </p:sp>
      <p:sp>
        <p:nvSpPr>
          <p:cNvPr id="4" name="Slide Number Placeholder 3"/>
          <p:cNvSpPr>
            <a:spLocks noGrp="1"/>
          </p:cNvSpPr>
          <p:nvPr>
            <p:ph type="sldNum" sz="quarter" idx="10"/>
          </p:nvPr>
        </p:nvSpPr>
        <p:spPr/>
        <p:txBody>
          <a:bodyPr/>
          <a:lstStyle/>
          <a:p>
            <a:fld id="{3A0B7979-9528-4C7F-B6EB-0F5E250DF4FB}" type="slidenum">
              <a:rPr lang="en-US" smtClean="0"/>
              <a:pPr/>
              <a:t>10</a:t>
            </a:fld>
            <a:endParaRPr lang="en-US"/>
          </a:p>
        </p:txBody>
      </p:sp>
    </p:spTree>
    <p:extLst>
      <p:ext uri="{BB962C8B-B14F-4D97-AF65-F5344CB8AC3E}">
        <p14:creationId xmlns:p14="http://schemas.microsoft.com/office/powerpoint/2010/main" val="291833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Cooperative projects with NRCS and ANS.</a:t>
            </a:r>
          </a:p>
        </p:txBody>
      </p:sp>
      <p:sp>
        <p:nvSpPr>
          <p:cNvPr id="4" name="Slide Number Placeholder 3"/>
          <p:cNvSpPr>
            <a:spLocks noGrp="1"/>
          </p:cNvSpPr>
          <p:nvPr>
            <p:ph type="sldNum" sz="quarter" idx="10"/>
          </p:nvPr>
        </p:nvSpPr>
        <p:spPr/>
        <p:txBody>
          <a:bodyPr/>
          <a:lstStyle/>
          <a:p>
            <a:fld id="{3A0B7979-9528-4C7F-B6EB-0F5E250DF4F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05906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#1</a:t>
            </a:r>
            <a:r>
              <a:rPr lang="en-US" baseline="0" dirty="0"/>
              <a:t> = Climate Change, #2 White-tailed deer, #3 Beach Closings, #4 Solid Waste and Recycling, #5 Endangered Plants</a:t>
            </a:r>
            <a:endParaRPr lang="en-US" dirty="0"/>
          </a:p>
        </p:txBody>
      </p:sp>
      <p:sp>
        <p:nvSpPr>
          <p:cNvPr id="4" name="Slide Number Placeholder 3"/>
          <p:cNvSpPr>
            <a:spLocks noGrp="1"/>
          </p:cNvSpPr>
          <p:nvPr>
            <p:ph type="sldNum" sz="quarter" idx="10"/>
          </p:nvPr>
        </p:nvSpPr>
        <p:spPr/>
        <p:txBody>
          <a:bodyPr/>
          <a:lstStyle/>
          <a:p>
            <a:fld id="{3A0B7979-9528-4C7F-B6EB-0F5E250DF4F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2536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Up to $10M in grants are available in SFY 18 for watershed restoration, enhancement, and protection strategies that address NPS pollution within the Barnegat Bay Watershed</a:t>
            </a:r>
            <a:endParaRPr lang="en-US" dirty="0"/>
          </a:p>
        </p:txBody>
      </p:sp>
      <p:sp>
        <p:nvSpPr>
          <p:cNvPr id="4" name="Slide Number Placeholder 3"/>
          <p:cNvSpPr>
            <a:spLocks noGrp="1"/>
          </p:cNvSpPr>
          <p:nvPr>
            <p:ph type="sldNum" sz="quarter" idx="10"/>
          </p:nvPr>
        </p:nvSpPr>
        <p:spPr/>
        <p:txBody>
          <a:bodyPr/>
          <a:lstStyle/>
          <a:p>
            <a:fld id="{3A0B7979-9528-4C7F-B6EB-0F5E250DF4FB}" type="slidenum">
              <a:rPr lang="en-US" smtClean="0"/>
              <a:pPr/>
              <a:t>16</a:t>
            </a:fld>
            <a:endParaRPr lang="en-US"/>
          </a:p>
        </p:txBody>
      </p:sp>
    </p:spTree>
    <p:extLst>
      <p:ext uri="{BB962C8B-B14F-4D97-AF65-F5344CB8AC3E}">
        <p14:creationId xmlns:p14="http://schemas.microsoft.com/office/powerpoint/2010/main" val="342445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B7979-9528-4C7F-B6EB-0F5E250DF4FB}" type="slidenum">
              <a:rPr lang="en-US" smtClean="0"/>
              <a:pPr/>
              <a:t>18</a:t>
            </a:fld>
            <a:endParaRPr lang="en-US"/>
          </a:p>
        </p:txBody>
      </p:sp>
    </p:spTree>
    <p:extLst>
      <p:ext uri="{BB962C8B-B14F-4D97-AF65-F5344CB8AC3E}">
        <p14:creationId xmlns:p14="http://schemas.microsoft.com/office/powerpoint/2010/main" val="295657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1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24" tIns="45712" rIns="91424" bIns="45712" anchor="t" compatLnSpc="1"/>
          <a:lstStyle/>
          <a:p>
            <a:endParaRPr kumimoji="0" lang="en-US"/>
          </a:p>
        </p:txBody>
      </p:sp>
      <p:sp>
        <p:nvSpPr>
          <p:cNvPr id="29" name="Title 28"/>
          <p:cNvSpPr>
            <a:spLocks noGrp="1"/>
          </p:cNvSpPr>
          <p:nvPr>
            <p:ph type="ctrTitle"/>
          </p:nvPr>
        </p:nvSpPr>
        <p:spPr>
          <a:xfrm>
            <a:off x="381000" y="4853423"/>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118" indent="0" algn="ctr">
              <a:buNone/>
            </a:lvl2pPr>
            <a:lvl3pPr marL="914237" indent="0" algn="ctr">
              <a:buNone/>
            </a:lvl3pPr>
            <a:lvl4pPr marL="1371354" indent="0" algn="ctr">
              <a:buNone/>
            </a:lvl4pPr>
            <a:lvl5pPr marL="1828474" indent="0" algn="ctr">
              <a:buNone/>
            </a:lvl5pPr>
            <a:lvl6pPr marL="2285593" indent="0" algn="ctr">
              <a:buNone/>
            </a:lvl6pPr>
            <a:lvl7pPr marL="2742712" indent="0" algn="ctr">
              <a:buNone/>
            </a:lvl7pPr>
            <a:lvl8pPr marL="3199830" indent="0" algn="ctr">
              <a:buNone/>
            </a:lvl8pPr>
            <a:lvl9pPr marL="3656948"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15" name="Slide Number Placeholder 14"/>
          <p:cNvSpPr>
            <a:spLocks noGrp="1"/>
          </p:cNvSpPr>
          <p:nvPr>
            <p:ph type="sldNum" sz="quarter" idx="12"/>
          </p:nvPr>
        </p:nvSpPr>
        <p:spPr>
          <a:xfrm>
            <a:off x="8229600" y="6473954"/>
            <a:ext cx="758952" cy="246888"/>
          </a:xfrm>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lvl1pPr>
              <a:defRPr>
                <a:effectLst/>
              </a:defRPr>
            </a:lvl1pPr>
          </a:lstStyle>
          <a:p>
            <a:r>
              <a:rPr kumimoji="0" lang="en-US" dirty="0"/>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19" name="Footer Placeholder 18"/>
          <p:cNvSpPr>
            <a:spLocks noGrp="1"/>
          </p:cNvSpPr>
          <p:nvPr>
            <p:ph type="ftr" sz="quarter" idx="11"/>
          </p:nvPr>
        </p:nvSpPr>
        <p:spPr>
          <a:xfrm>
            <a:off x="3581400" y="76203"/>
            <a:ext cx="2895600" cy="288925"/>
          </a:xfrm>
        </p:spPr>
        <p:txBody>
          <a:bodyPr/>
          <a:lstStyle/>
          <a:p>
            <a:endParaRPr lang="en-US">
              <a:solidFill>
                <a:prstClr val="black">
                  <a:tint val="75000"/>
                </a:prstClr>
              </a:solidFill>
            </a:endParaRPr>
          </a:p>
        </p:txBody>
      </p:sp>
      <p:sp>
        <p:nvSpPr>
          <p:cNvPr id="16" name="Slide Number Placeholder 15"/>
          <p:cNvSpPr>
            <a:spLocks noGrp="1"/>
          </p:cNvSpPr>
          <p:nvPr>
            <p:ph type="sldNum" sz="quarter" idx="12"/>
          </p:nvPr>
        </p:nvSpPr>
        <p:spPr>
          <a:xfrm>
            <a:off x="8229600" y="6473954"/>
            <a:ext cx="758952" cy="246888"/>
          </a:xfrm>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24" tIns="45712" rIns="91424" bIns="45712"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a:solidFill>
                <a:prstClr val="black">
                  <a:tint val="75000"/>
                </a:prstClr>
              </a:solidFill>
            </a:endParaRPr>
          </a:p>
        </p:txBody>
      </p:sp>
      <p:sp>
        <p:nvSpPr>
          <p:cNvPr id="16" name="Slide Number Placeholder 15"/>
          <p:cNvSpPr>
            <a:spLocks noGrp="1"/>
          </p:cNvSpPr>
          <p:nvPr>
            <p:ph type="sldNum" sz="quarter" idx="12"/>
          </p:nvPr>
        </p:nvSpPr>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lvl1pPr>
              <a:defRPr>
                <a:effectLst/>
              </a:defRPr>
            </a:lvl1pPr>
          </a:lstStyle>
          <a:p>
            <a:r>
              <a:rPr kumimoji="0" lang="en-US" dirty="0"/>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1" name="Date Placeholder 20"/>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2"/>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8" y="666752"/>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04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4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
        <p:nvSpPr>
          <p:cNvPr id="11" name="Straight Connector 10"/>
          <p:cNvSpPr>
            <a:spLocks noChangeShapeType="1"/>
          </p:cNvSpPr>
          <p:nvPr/>
        </p:nvSpPr>
        <p:spPr bwMode="auto">
          <a:xfrm>
            <a:off x="514350" y="601981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24" tIns="45712" rIns="91424" bIns="45712"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lvl1pPr>
              <a:defRPr>
                <a:effectLst/>
              </a:defRPr>
            </a:lvl1pPr>
          </a:lstStyle>
          <a:p>
            <a:r>
              <a:rPr kumimoji="0" lang="en-US" dirty="0"/>
              <a:t>Click to edit Master title style</a:t>
            </a:r>
          </a:p>
        </p:txBody>
      </p:sp>
      <p:sp>
        <p:nvSpPr>
          <p:cNvPr id="12" name="Date Placeholder 11"/>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21" name="Footer Placeholder 20"/>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24" name="Footer Placeholder 23"/>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2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24" tIns="45712" rIns="91424" bIns="45712"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29" name="Footer Placeholder 28"/>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0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50000" r="46000" b="-23000"/>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24" tIns="45712" rIns="91424" bIns="45712" anchor="t" compatLnSpc="1"/>
          <a:lstStyle/>
          <a:p>
            <a:endParaRPr kumimoji="0" lang="en-US"/>
          </a:p>
        </p:txBody>
      </p:sp>
      <p:sp>
        <p:nvSpPr>
          <p:cNvPr id="8" name="Text Placeholder 7"/>
          <p:cNvSpPr>
            <a:spLocks noGrp="1"/>
          </p:cNvSpPr>
          <p:nvPr>
            <p:ph type="body" idx="1"/>
          </p:nvPr>
        </p:nvSpPr>
        <p:spPr>
          <a:xfrm>
            <a:off x="304800" y="1554167"/>
            <a:ext cx="8686800" cy="4525963"/>
          </a:xfrm>
          <a:prstGeom prst="rect">
            <a:avLst/>
          </a:prstGeom>
        </p:spPr>
        <p:txBody>
          <a:bodyPr vert="horz" lIns="91424" tIns="45712" rIns="91424" bIns="45712">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lIns="91424" tIns="45712" rIns="91424" bIns="45712"/>
          <a:lstStyle>
            <a:lvl1pPr algn="l" eaLnBrk="1" latinLnBrk="0" hangingPunct="1">
              <a:defRPr kumimoji="0" sz="1200">
                <a:solidFill>
                  <a:schemeClr val="accent1">
                    <a:shade val="75000"/>
                  </a:schemeClr>
                </a:solidFill>
              </a:defRPr>
            </a:lvl1pPr>
          </a:lstStyle>
          <a:p>
            <a:fld id="{8E71E50A-972D-414F-9C7D-D5ED4286E388}" type="datetimeFigureOut">
              <a:rPr lang="en-US" smtClean="0">
                <a:solidFill>
                  <a:prstClr val="black">
                    <a:tint val="75000"/>
                  </a:prstClr>
                </a:solidFill>
              </a:rPr>
              <a:pPr/>
              <a:t>11/21/2019</a:t>
            </a:fld>
            <a:endParaRPr lang="en-US">
              <a:solidFill>
                <a:prstClr val="black">
                  <a:tint val="75000"/>
                </a:prst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lIns="91424" tIns="45712" rIns="91424" bIns="45712"/>
          <a:lstStyle>
            <a:lvl1pPr algn="r" eaLnBrk="1" latinLnBrk="0" hangingPunct="1">
              <a:defRPr kumimoji="0" sz="1200">
                <a:solidFill>
                  <a:schemeClr val="accent1">
                    <a:shade val="75000"/>
                  </a:schemeClr>
                </a:solidFill>
              </a:defRPr>
            </a:lvl1pPr>
          </a:lstStyle>
          <a:p>
            <a:endParaRPr lang="en-US">
              <a:solidFill>
                <a:prstClr val="black">
                  <a:tint val="75000"/>
                </a:prstClr>
              </a:solidFill>
            </a:endParaRPr>
          </a:p>
        </p:txBody>
      </p:sp>
      <p:sp>
        <p:nvSpPr>
          <p:cNvPr id="5" name="Slide Number Placeholder 4"/>
          <p:cNvSpPr>
            <a:spLocks noGrp="1"/>
          </p:cNvSpPr>
          <p:nvPr>
            <p:ph type="sldNum" sz="quarter" idx="4"/>
          </p:nvPr>
        </p:nvSpPr>
        <p:spPr>
          <a:xfrm>
            <a:off x="8229600" y="6477012"/>
            <a:ext cx="762000" cy="244475"/>
          </a:xfrm>
          <a:prstGeom prst="rect">
            <a:avLst/>
          </a:prstGeom>
        </p:spPr>
        <p:txBody>
          <a:bodyPr vert="horz" lIns="91424" tIns="45712" rIns="91424" bIns="45712"/>
          <a:lstStyle>
            <a:lvl1pPr algn="r" eaLnBrk="1" latinLnBrk="0" hangingPunct="1">
              <a:defRPr kumimoji="0" sz="1200">
                <a:solidFill>
                  <a:schemeClr val="accent1">
                    <a:shade val="75000"/>
                  </a:schemeClr>
                </a:solidFill>
              </a:defRPr>
            </a:lvl1pPr>
          </a:lstStyle>
          <a:p>
            <a:fld id="{B6C29AEC-D577-43BF-BB84-1E35AECD024D}" type="slidenum">
              <a:rPr lang="en-US" smtClean="0">
                <a:solidFill>
                  <a:prstClr val="black">
                    <a:tint val="75000"/>
                  </a:prstClr>
                </a:solidFill>
              </a:rPr>
              <a:pPr/>
              <a:t>‹#›</a:t>
            </a:fld>
            <a:endParaRPr lang="en-US">
              <a:solidFill>
                <a:prstClr val="black">
                  <a:tint val="75000"/>
                </a:prst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lIns="91424" tIns="45712" rIns="91424" bIns="45712"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9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24" tIns="45712" rIns="91424" bIns="45712" anchor="t" compatLnSpc="1"/>
          <a:lstStyle/>
          <a:p>
            <a:endParaRPr kumimoji="0" lang="en-US"/>
          </a:p>
        </p:txBody>
      </p:sp>
      <p:sp>
        <p:nvSpPr>
          <p:cNvPr id="12" name="Straight Connector 11"/>
          <p:cNvSpPr>
            <a:spLocks noChangeShapeType="1"/>
          </p:cNvSpPr>
          <p:nvPr/>
        </p:nvSpPr>
        <p:spPr bwMode="auto">
          <a:xfrm>
            <a:off x="514350" y="10579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24" tIns="45712" rIns="91424" bIns="45712"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latin typeface="+mj-lt"/>
          <a:ea typeface="+mj-ea"/>
          <a:cs typeface="+mj-cs"/>
        </a:defRPr>
      </a:lvl1pPr>
    </p:titleStyle>
    <p:bodyStyle>
      <a:lvl1pPr marL="342840" indent="-34284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817" indent="-285699"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2796" indent="-22856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599914" indent="-22856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034" indent="-22856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152" indent="-22856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271" indent="-22856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8389" indent="-22856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5507" indent="-22856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18" algn="l" rtl="0" eaLnBrk="1" latinLnBrk="0" hangingPunct="1">
        <a:defRPr kumimoji="0" kern="1200">
          <a:solidFill>
            <a:schemeClr val="tx1"/>
          </a:solidFill>
          <a:latin typeface="+mn-lt"/>
          <a:ea typeface="+mn-ea"/>
          <a:cs typeface="+mn-cs"/>
        </a:defRPr>
      </a:lvl2pPr>
      <a:lvl3pPr marL="914237" algn="l" rtl="0" eaLnBrk="1" latinLnBrk="0" hangingPunct="1">
        <a:defRPr kumimoji="0" kern="1200">
          <a:solidFill>
            <a:schemeClr val="tx1"/>
          </a:solidFill>
          <a:latin typeface="+mn-lt"/>
          <a:ea typeface="+mn-ea"/>
          <a:cs typeface="+mn-cs"/>
        </a:defRPr>
      </a:lvl3pPr>
      <a:lvl4pPr marL="1371354" algn="l" rtl="0" eaLnBrk="1" latinLnBrk="0" hangingPunct="1">
        <a:defRPr kumimoji="0" kern="1200">
          <a:solidFill>
            <a:schemeClr val="tx1"/>
          </a:solidFill>
          <a:latin typeface="+mn-lt"/>
          <a:ea typeface="+mn-ea"/>
          <a:cs typeface="+mn-cs"/>
        </a:defRPr>
      </a:lvl4pPr>
      <a:lvl5pPr marL="1828474" algn="l" rtl="0" eaLnBrk="1" latinLnBrk="0" hangingPunct="1">
        <a:defRPr kumimoji="0" kern="1200">
          <a:solidFill>
            <a:schemeClr val="tx1"/>
          </a:solidFill>
          <a:latin typeface="+mn-lt"/>
          <a:ea typeface="+mn-ea"/>
          <a:cs typeface="+mn-cs"/>
        </a:defRPr>
      </a:lvl5pPr>
      <a:lvl6pPr marL="2285593" algn="l" rtl="0" eaLnBrk="1" latinLnBrk="0" hangingPunct="1">
        <a:defRPr kumimoji="0" kern="1200">
          <a:solidFill>
            <a:schemeClr val="tx1"/>
          </a:solidFill>
          <a:latin typeface="+mn-lt"/>
          <a:ea typeface="+mn-ea"/>
          <a:cs typeface="+mn-cs"/>
        </a:defRPr>
      </a:lvl6pPr>
      <a:lvl7pPr marL="2742712" algn="l" rtl="0" eaLnBrk="1" latinLnBrk="0" hangingPunct="1">
        <a:defRPr kumimoji="0" kern="1200">
          <a:solidFill>
            <a:schemeClr val="tx1"/>
          </a:solidFill>
          <a:latin typeface="+mn-lt"/>
          <a:ea typeface="+mn-ea"/>
          <a:cs typeface="+mn-cs"/>
        </a:defRPr>
      </a:lvl7pPr>
      <a:lvl8pPr marL="3199830" algn="l" rtl="0" eaLnBrk="1" latinLnBrk="0" hangingPunct="1">
        <a:defRPr kumimoji="0" kern="1200">
          <a:solidFill>
            <a:schemeClr val="tx1"/>
          </a:solidFill>
          <a:latin typeface="+mn-lt"/>
          <a:ea typeface="+mn-ea"/>
          <a:cs typeface="+mn-cs"/>
        </a:defRPr>
      </a:lvl8pPr>
      <a:lvl9pPr marL="365694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34ypjYjQAhXI1IMKHc7hBJ0QjRwIBw&amp;url=https://www.wired.com/2012/07/arctic-sea-creatures/&amp;bvm=bv.137132246,d.amc&amp;psig=AFQjCNEnY5cBWXUDiMjLxJx44QZFmS_4Zw&amp;ust=147810840832849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fishsmarteatsmartnj.org/"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Nick.Procopio@dep.nj.gov" TargetMode="External"/><Relationship Id="rId2" Type="http://schemas.openxmlformats.org/officeDocument/2006/relationships/hyperlink" Target="mailto:Gary.Buchanan@dep.nj.gov" TargetMode="External"/><Relationship Id="rId1" Type="http://schemas.openxmlformats.org/officeDocument/2006/relationships/slideLayout" Target="../slideLayouts/slideLayout2.xml"/><Relationship Id="rId4" Type="http://schemas.openxmlformats.org/officeDocument/2006/relationships/hyperlink" Target="http://www.state.nj.us/dep/ds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j.gov/dep/ds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534400" cy="2590800"/>
          </a:xfrm>
        </p:spPr>
        <p:txBody>
          <a:bodyPr>
            <a:normAutofit fontScale="90000"/>
          </a:bodyPr>
          <a:lstStyle/>
          <a:p>
            <a:pPr algn="ctr"/>
            <a:r>
              <a:rPr lang="en-US" sz="4400" b="1" cap="none" dirty="0">
                <a:solidFill>
                  <a:schemeClr val="tx1"/>
                </a:solidFill>
                <a:effectLst/>
                <a:latin typeface="Arial" panose="020B0604020202020204" pitchFamily="34" charset="0"/>
                <a:cs typeface="Arial" panose="020B0604020202020204" pitchFamily="34" charset="0"/>
              </a:rPr>
              <a:t>Division of Science and Research</a:t>
            </a:r>
            <a:br>
              <a:rPr lang="en-US" sz="4400" cap="none" dirty="0">
                <a:solidFill>
                  <a:schemeClr val="tx1"/>
                </a:solidFill>
                <a:effectLst/>
                <a:latin typeface="Arial" panose="020B0604020202020204" pitchFamily="34" charset="0"/>
                <a:cs typeface="Arial" panose="020B0604020202020204" pitchFamily="34" charset="0"/>
              </a:rPr>
            </a:br>
            <a:r>
              <a:rPr lang="en-US" sz="1600" cap="none" dirty="0">
                <a:solidFill>
                  <a:schemeClr val="tx1"/>
                </a:solidFill>
                <a:effectLst/>
                <a:latin typeface="Arial" panose="020B0604020202020204" pitchFamily="34" charset="0"/>
                <a:cs typeface="Arial" panose="020B0604020202020204" pitchFamily="34" charset="0"/>
              </a:rPr>
              <a:t> </a:t>
            </a:r>
            <a:br>
              <a:rPr lang="en-US" cap="none" dirty="0">
                <a:solidFill>
                  <a:schemeClr val="tx2">
                    <a:lumMod val="75000"/>
                  </a:schemeClr>
                </a:solidFill>
                <a:effectLst/>
                <a:latin typeface="Arial" panose="020B0604020202020204" pitchFamily="34" charset="0"/>
                <a:cs typeface="Arial" panose="020B0604020202020204" pitchFamily="34" charset="0"/>
              </a:rPr>
            </a:br>
            <a:r>
              <a:rPr lang="en-US" sz="4000" cap="none" dirty="0">
                <a:solidFill>
                  <a:schemeClr val="tx2">
                    <a:lumMod val="75000"/>
                  </a:schemeClr>
                </a:solidFill>
                <a:effectLst/>
                <a:latin typeface="Arial" panose="020B0604020202020204" pitchFamily="34" charset="0"/>
                <a:cs typeface="Arial" panose="020B0604020202020204" pitchFamily="34" charset="0"/>
              </a:rPr>
              <a:t>2019</a:t>
            </a:r>
            <a:r>
              <a:rPr lang="en-US" cap="none" dirty="0">
                <a:solidFill>
                  <a:schemeClr val="tx2">
                    <a:lumMod val="75000"/>
                  </a:schemeClr>
                </a:solidFill>
                <a:effectLst/>
                <a:latin typeface="Arial" panose="020B0604020202020204" pitchFamily="34" charset="0"/>
                <a:cs typeface="Arial" panose="020B0604020202020204" pitchFamily="34" charset="0"/>
              </a:rPr>
              <a:t> </a:t>
            </a:r>
            <a:r>
              <a:rPr lang="en-US" sz="4000" cap="none" dirty="0">
                <a:solidFill>
                  <a:schemeClr val="tx1"/>
                </a:solidFill>
                <a:effectLst/>
                <a:latin typeface="Arial" panose="020B0604020202020204" pitchFamily="34" charset="0"/>
                <a:cs typeface="Arial" panose="020B0604020202020204" pitchFamily="34" charset="0"/>
              </a:rPr>
              <a:t>Update on Current and </a:t>
            </a:r>
            <a:br>
              <a:rPr lang="en-US" sz="4000" cap="none" dirty="0">
                <a:solidFill>
                  <a:schemeClr val="tx1"/>
                </a:solidFill>
                <a:effectLst/>
                <a:latin typeface="Arial" panose="020B0604020202020204" pitchFamily="34" charset="0"/>
                <a:cs typeface="Arial" panose="020B0604020202020204" pitchFamily="34" charset="0"/>
              </a:rPr>
            </a:br>
            <a:r>
              <a:rPr lang="en-US" sz="4000" cap="none" dirty="0">
                <a:solidFill>
                  <a:schemeClr val="tx1"/>
                </a:solidFill>
                <a:effectLst/>
                <a:latin typeface="Arial" panose="020B0604020202020204" pitchFamily="34" charset="0"/>
                <a:cs typeface="Arial" panose="020B0604020202020204" pitchFamily="34" charset="0"/>
              </a:rPr>
              <a:t>Recent Research</a:t>
            </a:r>
            <a:br>
              <a:rPr lang="en-US" sz="4000" cap="none" dirty="0">
                <a:solidFill>
                  <a:schemeClr val="tx1"/>
                </a:solidFill>
                <a:effectLst/>
                <a:latin typeface="Arial" panose="020B0604020202020204" pitchFamily="34" charset="0"/>
                <a:cs typeface="Arial" panose="020B0604020202020204" pitchFamily="34" charset="0"/>
              </a:rPr>
            </a:br>
            <a:br>
              <a:rPr lang="en-US" cap="none" dirty="0">
                <a:solidFill>
                  <a:schemeClr val="tx2">
                    <a:lumMod val="75000"/>
                  </a:schemeClr>
                </a:solidFill>
                <a:effectLst/>
                <a:latin typeface="Arial" panose="020B0604020202020204" pitchFamily="34" charset="0"/>
                <a:cs typeface="Arial" panose="020B0604020202020204" pitchFamily="34" charset="0"/>
              </a:rPr>
            </a:br>
            <a:br>
              <a:rPr lang="en-US" cap="none" dirty="0">
                <a:solidFill>
                  <a:schemeClr val="tx2">
                    <a:lumMod val="75000"/>
                  </a:schemeClr>
                </a:solidFill>
                <a:effectLst/>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81000" y="3886200"/>
            <a:ext cx="8458200" cy="1371600"/>
          </a:xfrm>
        </p:spPr>
        <p:txBody>
          <a:bodyPr>
            <a:noAutofit/>
          </a:bodyPr>
          <a:lstStyle/>
          <a:p>
            <a:pPr algn="ctr"/>
            <a:r>
              <a:rPr lang="en-US" sz="2800" dirty="0">
                <a:solidFill>
                  <a:schemeClr val="tx1"/>
                </a:solidFill>
                <a:latin typeface="Arial" panose="020B0604020202020204" pitchFamily="34" charset="0"/>
                <a:cs typeface="Arial" panose="020B0604020202020204" pitchFamily="34" charset="0"/>
              </a:rPr>
              <a:t>Nicholas A. Procopio, Ph.D</a:t>
            </a:r>
            <a:r>
              <a:rPr lang="en-US" dirty="0">
                <a:solidFill>
                  <a:schemeClr val="tx1"/>
                </a:solidFill>
                <a:latin typeface="Arial" panose="020B0604020202020204" pitchFamily="34" charset="0"/>
                <a:cs typeface="Arial" panose="020B0604020202020204" pitchFamily="34" charset="0"/>
              </a:rPr>
              <a:t>.</a:t>
            </a:r>
          </a:p>
          <a:p>
            <a:pPr algn="ctr"/>
            <a:r>
              <a:rPr lang="en-US" sz="2000" dirty="0">
                <a:solidFill>
                  <a:schemeClr val="tx1"/>
                </a:solidFill>
                <a:latin typeface="Arial" panose="020B0604020202020204" pitchFamily="34" charset="0"/>
                <a:cs typeface="Arial" panose="020B0604020202020204" pitchFamily="34" charset="0"/>
              </a:rPr>
              <a:t>Chief, Bureau of Environmental Assessment</a:t>
            </a:r>
          </a:p>
          <a:p>
            <a:pPr algn="ctr"/>
            <a:r>
              <a:rPr lang="en-US" sz="2000" dirty="0">
                <a:solidFill>
                  <a:schemeClr val="tx1"/>
                </a:solidFill>
                <a:latin typeface="Arial" panose="020B0604020202020204" pitchFamily="34" charset="0"/>
                <a:cs typeface="Arial" panose="020B0604020202020204" pitchFamily="34" charset="0"/>
              </a:rPr>
              <a:t>Division of Science and Research</a:t>
            </a:r>
          </a:p>
          <a:p>
            <a:pPr algn="ctr"/>
            <a:r>
              <a:rPr lang="en-US" sz="2000" dirty="0">
                <a:solidFill>
                  <a:schemeClr val="tx1"/>
                </a:solidFill>
                <a:latin typeface="Arial" panose="020B0604020202020204" pitchFamily="34" charset="0"/>
                <a:cs typeface="Arial" panose="020B0604020202020204" pitchFamily="34" charset="0"/>
              </a:rPr>
              <a:t>NJDEP</a:t>
            </a:r>
          </a:p>
          <a:p>
            <a:pPr algn="ctr"/>
            <a:r>
              <a:rPr lang="en-US" sz="2000" dirty="0">
                <a:solidFill>
                  <a:schemeClr val="tx1"/>
                </a:solidFill>
                <a:latin typeface="Arial" panose="020B0604020202020204" pitchFamily="34" charset="0"/>
                <a:cs typeface="Arial" panose="020B0604020202020204" pitchFamily="34" charset="0"/>
              </a:rPr>
              <a:t>November 22, 2019</a:t>
            </a:r>
          </a:p>
          <a:p>
            <a:pPr algn="ctr"/>
            <a:r>
              <a:rPr lang="en-US" sz="2000" dirty="0">
                <a:solidFill>
                  <a:schemeClr val="tx1"/>
                </a:solidFill>
                <a:latin typeface="Arial" panose="020B0604020202020204" pitchFamily="34" charset="0"/>
                <a:cs typeface="Arial" panose="020B0604020202020204" pitchFamily="34" charset="0"/>
              </a:rPr>
              <a:t>DEP/A&amp;WMA Conference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01640"/>
            <a:ext cx="1188720" cy="1188720"/>
          </a:xfrm>
          <a:prstGeom prst="rect">
            <a:avLst/>
          </a:prstGeom>
        </p:spPr>
      </p:pic>
    </p:spTree>
    <p:extLst>
      <p:ext uri="{BB962C8B-B14F-4D97-AF65-F5344CB8AC3E}">
        <p14:creationId xmlns:p14="http://schemas.microsoft.com/office/powerpoint/2010/main" val="50438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685800"/>
          </a:xfrm>
        </p:spPr>
        <p:txBody>
          <a:bodyPr>
            <a:noAutofit/>
          </a:bodyPr>
          <a:lstStyle/>
          <a:p>
            <a:r>
              <a:rPr lang="en-US" dirty="0">
                <a:solidFill>
                  <a:schemeClr val="tx1"/>
                </a:solidFill>
              </a:rPr>
              <a:t>Arsenic </a:t>
            </a:r>
            <a:r>
              <a:rPr lang="en-US" dirty="0" err="1">
                <a:solidFill>
                  <a:schemeClr val="tx1"/>
                </a:solidFill>
              </a:rPr>
              <a:t>Benchscale</a:t>
            </a:r>
            <a:r>
              <a:rPr lang="en-US" dirty="0">
                <a:solidFill>
                  <a:schemeClr val="tx1"/>
                </a:solidFill>
              </a:rPr>
              <a:t> Treatability of Wastewater</a:t>
            </a:r>
            <a:endParaRPr lang="en-US" sz="2400" b="1" dirty="0">
              <a:solidFill>
                <a:schemeClr val="tx1"/>
              </a:solidFill>
            </a:endParaRPr>
          </a:p>
        </p:txBody>
      </p:sp>
      <p:sp>
        <p:nvSpPr>
          <p:cNvPr id="3" name="Rectangle 2">
            <a:extLst>
              <a:ext uri="{FF2B5EF4-FFF2-40B4-BE49-F238E27FC236}">
                <a16:creationId xmlns:a16="http://schemas.microsoft.com/office/drawing/2014/main" id="{C4C2FC34-8C07-4188-A278-D519356D0B42}"/>
              </a:ext>
            </a:extLst>
          </p:cNvPr>
          <p:cNvSpPr/>
          <p:nvPr/>
        </p:nvSpPr>
        <p:spPr>
          <a:xfrm>
            <a:off x="76200" y="1295400"/>
            <a:ext cx="5029200" cy="5109091"/>
          </a:xfrm>
          <a:prstGeom prst="rect">
            <a:avLst/>
          </a:prstGeom>
        </p:spPr>
        <p:txBody>
          <a:bodyPr wrap="square">
            <a:spAutoFit/>
          </a:bodyPr>
          <a:lstStyle/>
          <a:p>
            <a:r>
              <a:rPr lang="en-US" sz="2400" u="sng" dirty="0"/>
              <a:t>Objective</a:t>
            </a:r>
            <a:r>
              <a:rPr lang="en-US" sz="2000" u="sng" dirty="0"/>
              <a:t>:</a:t>
            </a:r>
          </a:p>
          <a:p>
            <a:r>
              <a:rPr lang="en-US" sz="2000" dirty="0"/>
              <a:t>NJ has a surface water quality standard of 0.017 µg/L for arsenic which is often difficult to meet.  This bench scale investigation looked at the treatability of arsenic in </a:t>
            </a:r>
            <a:r>
              <a:rPr lang="en-US" sz="2000" u="sng" dirty="0"/>
              <a:t>wastewater</a:t>
            </a:r>
            <a:r>
              <a:rPr lang="en-US" sz="2000" dirty="0"/>
              <a:t> using various existing technologies. </a:t>
            </a:r>
          </a:p>
          <a:p>
            <a:endParaRPr lang="en-US" sz="2000" dirty="0"/>
          </a:p>
          <a:p>
            <a:pPr marL="342900" indent="-342900" defTabSz="914400">
              <a:lnSpc>
                <a:spcPct val="90000"/>
              </a:lnSpc>
              <a:spcBef>
                <a:spcPct val="20000"/>
              </a:spcBef>
              <a:buClr>
                <a:schemeClr val="accent1"/>
              </a:buClr>
              <a:buSzPct val="70000"/>
              <a:buFont typeface="Wingdings" panose="05000000000000000000" pitchFamily="2" charset="2"/>
              <a:buChar char="§"/>
            </a:pPr>
            <a:r>
              <a:rPr lang="en-US" sz="2000" b="1" dirty="0"/>
              <a:t>Phase 1</a:t>
            </a:r>
            <a:r>
              <a:rPr lang="en-US" sz="2000" dirty="0"/>
              <a:t>. Chemical Analyses of Wastewater and Sludge</a:t>
            </a:r>
          </a:p>
          <a:p>
            <a:pPr marL="342900" indent="-342900" defTabSz="914400">
              <a:lnSpc>
                <a:spcPct val="90000"/>
              </a:lnSpc>
              <a:spcBef>
                <a:spcPct val="20000"/>
              </a:spcBef>
              <a:buClr>
                <a:schemeClr val="accent1"/>
              </a:buClr>
              <a:buSzPct val="70000"/>
              <a:buFont typeface="Wingdings" panose="05000000000000000000" pitchFamily="2" charset="2"/>
              <a:buChar char="§"/>
            </a:pPr>
            <a:endParaRPr lang="en-US" sz="2000" dirty="0"/>
          </a:p>
          <a:p>
            <a:pPr marL="342900" indent="-342900" defTabSz="914400">
              <a:lnSpc>
                <a:spcPct val="90000"/>
              </a:lnSpc>
              <a:spcBef>
                <a:spcPct val="20000"/>
              </a:spcBef>
              <a:buClr>
                <a:schemeClr val="accent1"/>
              </a:buClr>
              <a:buSzPct val="70000"/>
              <a:buFont typeface="Wingdings" panose="05000000000000000000" pitchFamily="2" charset="2"/>
              <a:buChar char="§"/>
            </a:pPr>
            <a:r>
              <a:rPr lang="en-US" sz="2000" b="1" dirty="0"/>
              <a:t>Phase 2</a:t>
            </a:r>
            <a:r>
              <a:rPr lang="en-US" sz="2000" dirty="0"/>
              <a:t>. Treatment of Wastewater Samples Collected from the Primary Clarifier Effluent and Aeration Tanks</a:t>
            </a:r>
          </a:p>
          <a:p>
            <a:pPr marL="342900" indent="-342900" defTabSz="914400">
              <a:lnSpc>
                <a:spcPct val="90000"/>
              </a:lnSpc>
              <a:spcBef>
                <a:spcPct val="20000"/>
              </a:spcBef>
              <a:buClr>
                <a:schemeClr val="accent1"/>
              </a:buClr>
              <a:buSzPct val="70000"/>
              <a:buFont typeface="Wingdings" panose="05000000000000000000" pitchFamily="2" charset="2"/>
              <a:buChar char="§"/>
            </a:pPr>
            <a:endParaRPr lang="en-US" sz="2000" dirty="0"/>
          </a:p>
          <a:p>
            <a:endParaRPr lang="en-US" sz="2000" dirty="0"/>
          </a:p>
        </p:txBody>
      </p:sp>
      <p:pic>
        <p:nvPicPr>
          <p:cNvPr id="5" name="Picture 4" descr="A close up of a pond&#10;&#10;Description generated with very high confidence">
            <a:extLst>
              <a:ext uri="{FF2B5EF4-FFF2-40B4-BE49-F238E27FC236}">
                <a16:creationId xmlns:a16="http://schemas.microsoft.com/office/drawing/2014/main" id="{5100348A-310C-46B0-9FFF-B9EBC8478B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700" y="1510070"/>
            <a:ext cx="3771900" cy="5029200"/>
          </a:xfrm>
          <a:prstGeom prst="rect">
            <a:avLst/>
          </a:prstGeom>
          <a:ln>
            <a:noFill/>
          </a:ln>
          <a:effectLst>
            <a:softEdge rad="112500"/>
          </a:effectLst>
        </p:spPr>
      </p:pic>
    </p:spTree>
    <p:extLst>
      <p:ext uri="{BB962C8B-B14F-4D97-AF65-F5344CB8AC3E}">
        <p14:creationId xmlns:p14="http://schemas.microsoft.com/office/powerpoint/2010/main" val="227035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a:solidFill>
                  <a:schemeClr val="tx1"/>
                </a:solidFill>
              </a:rPr>
              <a:t>Diatom Research</a:t>
            </a:r>
          </a:p>
        </p:txBody>
      </p:sp>
      <p:sp>
        <p:nvSpPr>
          <p:cNvPr id="3" name="Content Placeholder 2"/>
          <p:cNvSpPr>
            <a:spLocks noGrp="1"/>
          </p:cNvSpPr>
          <p:nvPr>
            <p:ph idx="1"/>
          </p:nvPr>
        </p:nvSpPr>
        <p:spPr>
          <a:xfrm>
            <a:off x="285750" y="1524000"/>
            <a:ext cx="8302471" cy="5029199"/>
          </a:xfrm>
        </p:spPr>
        <p:txBody>
          <a:bodyPr>
            <a:noAutofit/>
          </a:bodyPr>
          <a:lstStyle/>
          <a:p>
            <a:pPr>
              <a:lnSpc>
                <a:spcPct val="80000"/>
              </a:lnSpc>
              <a:buSzPct val="100000"/>
              <a:buFont typeface="Wingdings" panose="05000000000000000000" pitchFamily="2" charset="2"/>
              <a:buChar char="ü"/>
              <a:defRPr/>
            </a:pPr>
            <a:r>
              <a:rPr lang="en-US" sz="2800" b="1" dirty="0">
                <a:solidFill>
                  <a:schemeClr val="tx1"/>
                </a:solidFill>
              </a:rPr>
              <a:t>Assessment of Barnegat Bay condition based on sediment core analysis - </a:t>
            </a:r>
            <a:r>
              <a:rPr lang="en-US" sz="2800" dirty="0">
                <a:solidFill>
                  <a:schemeClr val="tx1"/>
                </a:solidFill>
              </a:rPr>
              <a:t>assessed historical conditions and the impact of human activities on Barnegat Bay based on diatom assemblages.</a:t>
            </a:r>
          </a:p>
          <a:p>
            <a:pPr lvl="1">
              <a:lnSpc>
                <a:spcPct val="80000"/>
              </a:lnSpc>
              <a:buSzPct val="100000"/>
              <a:buFont typeface="Arial" panose="020B0604020202020204" pitchFamily="34" charset="0"/>
              <a:buChar char="•"/>
              <a:defRPr/>
            </a:pPr>
            <a:r>
              <a:rPr lang="en-US" sz="2400" dirty="0">
                <a:solidFill>
                  <a:schemeClr val="tx1"/>
                </a:solidFill>
              </a:rPr>
              <a:t>Provides quantitative evaluation of changing nutrient conditions in the bay.</a:t>
            </a:r>
          </a:p>
          <a:p>
            <a:pPr>
              <a:lnSpc>
                <a:spcPct val="80000"/>
              </a:lnSpc>
              <a:buSzPct val="100000"/>
              <a:buFont typeface="Wingdings" panose="05000000000000000000" pitchFamily="2" charset="2"/>
              <a:buChar char="ü"/>
              <a:defRPr/>
            </a:pPr>
            <a:endParaRPr lang="en-US" sz="2000" dirty="0">
              <a:solidFill>
                <a:schemeClr val="tx1"/>
              </a:solidFill>
            </a:endParaRPr>
          </a:p>
          <a:p>
            <a:pPr>
              <a:buSzPct val="100000"/>
              <a:buFont typeface="Wingdings" panose="05000000000000000000" pitchFamily="2" charset="2"/>
              <a:buChar char="ü"/>
            </a:pPr>
            <a:r>
              <a:rPr lang="en-US" sz="2800" b="1" dirty="0">
                <a:solidFill>
                  <a:schemeClr val="tx1"/>
                </a:solidFill>
              </a:rPr>
              <a:t>Use DNA-metabarcoding of diatom assemblages for biomonitoring of New Jersey streams – </a:t>
            </a:r>
            <a:r>
              <a:rPr lang="en-US" sz="2800" dirty="0">
                <a:solidFill>
                  <a:schemeClr val="tx1"/>
                </a:solidFill>
              </a:rPr>
              <a:t>developed procedures to identify diatom assemblages using molecular techniques in addition to morphological techniques.</a:t>
            </a:r>
          </a:p>
          <a:p>
            <a:pPr>
              <a:lnSpc>
                <a:spcPct val="80000"/>
              </a:lnSpc>
              <a:defRPr/>
            </a:pPr>
            <a:endParaRPr lang="en-US" sz="1800" dirty="0">
              <a:solidFill>
                <a:schemeClr val="tx1"/>
              </a:solidFill>
            </a:endParaRPr>
          </a:p>
        </p:txBody>
      </p:sp>
    </p:spTree>
    <p:extLst>
      <p:ext uri="{BB962C8B-B14F-4D97-AF65-F5344CB8AC3E}">
        <p14:creationId xmlns:p14="http://schemas.microsoft.com/office/powerpoint/2010/main" val="202025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475" y="2667001"/>
            <a:ext cx="8686800" cy="1464912"/>
          </a:xfrm>
        </p:spPr>
        <p:txBody>
          <a:bodyPr>
            <a:normAutofit/>
          </a:bodyPr>
          <a:lstStyle/>
          <a:p>
            <a:r>
              <a:rPr lang="en-US" sz="4000" cap="none" dirty="0">
                <a:solidFill>
                  <a:schemeClr val="bg1"/>
                </a:solidFill>
                <a:effectLst/>
              </a:rPr>
              <a:t>Active Research</a:t>
            </a:r>
          </a:p>
        </p:txBody>
      </p:sp>
    </p:spTree>
    <p:extLst>
      <p:ext uri="{BB962C8B-B14F-4D97-AF65-F5344CB8AC3E}">
        <p14:creationId xmlns:p14="http://schemas.microsoft.com/office/powerpoint/2010/main" val="398626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578" y="227374"/>
            <a:ext cx="8686800" cy="838200"/>
          </a:xfrm>
        </p:spPr>
        <p:txBody>
          <a:bodyPr/>
          <a:lstStyle/>
          <a:p>
            <a:r>
              <a:rPr lang="en-US" dirty="0">
                <a:solidFill>
                  <a:schemeClr val="tx1"/>
                </a:solidFill>
              </a:rPr>
              <a:t>Environmental Trends</a:t>
            </a:r>
          </a:p>
        </p:txBody>
      </p:sp>
      <p:sp>
        <p:nvSpPr>
          <p:cNvPr id="3" name="Content Placeholder 2"/>
          <p:cNvSpPr>
            <a:spLocks noGrp="1"/>
          </p:cNvSpPr>
          <p:nvPr>
            <p:ph idx="1"/>
          </p:nvPr>
        </p:nvSpPr>
        <p:spPr>
          <a:xfrm>
            <a:off x="319464" y="1175043"/>
            <a:ext cx="8302471" cy="2853999"/>
          </a:xfrm>
        </p:spPr>
        <p:txBody>
          <a:bodyPr>
            <a:noAutofit/>
          </a:bodyPr>
          <a:lstStyle/>
          <a:p>
            <a:pPr>
              <a:lnSpc>
                <a:spcPct val="80000"/>
              </a:lnSpc>
              <a:buFont typeface="Wingdings" panose="05000000000000000000" pitchFamily="2" charset="2"/>
              <a:buChar char="ü"/>
              <a:defRPr/>
            </a:pPr>
            <a:r>
              <a:rPr lang="en-US" sz="2800" dirty="0">
                <a:solidFill>
                  <a:schemeClr val="tx1"/>
                </a:solidFill>
              </a:rPr>
              <a:t>39 chapters on the status of key environmental parameters</a:t>
            </a:r>
          </a:p>
          <a:p>
            <a:pPr>
              <a:lnSpc>
                <a:spcPct val="80000"/>
              </a:lnSpc>
              <a:buFont typeface="Wingdings" panose="05000000000000000000" pitchFamily="2" charset="2"/>
              <a:buChar char="ü"/>
              <a:defRPr/>
            </a:pPr>
            <a:r>
              <a:rPr lang="en-US" sz="2800" dirty="0">
                <a:solidFill>
                  <a:schemeClr val="tx1"/>
                </a:solidFill>
              </a:rPr>
              <a:t>Updated as new data become available</a:t>
            </a:r>
          </a:p>
          <a:p>
            <a:pPr>
              <a:lnSpc>
                <a:spcPct val="80000"/>
              </a:lnSpc>
              <a:buFont typeface="Wingdings" panose="05000000000000000000" pitchFamily="2" charset="2"/>
              <a:buChar char="ü"/>
              <a:defRPr/>
            </a:pPr>
            <a:r>
              <a:rPr lang="en-US" sz="2800" dirty="0">
                <a:solidFill>
                  <a:schemeClr val="tx1"/>
                </a:solidFill>
              </a:rPr>
              <a:t>Provides a summary of a major environmental issue</a:t>
            </a:r>
          </a:p>
          <a:p>
            <a:pPr>
              <a:lnSpc>
                <a:spcPct val="80000"/>
              </a:lnSpc>
              <a:buFont typeface="Wingdings" panose="05000000000000000000" pitchFamily="2" charset="2"/>
              <a:buChar char="ü"/>
              <a:defRPr/>
            </a:pPr>
            <a:r>
              <a:rPr lang="en-US" sz="2800" dirty="0">
                <a:solidFill>
                  <a:schemeClr val="tx1"/>
                </a:solidFill>
              </a:rPr>
              <a:t>Each chapter includes references, DEP contacts, and sources of additional information</a:t>
            </a:r>
          </a:p>
          <a:p>
            <a:pPr>
              <a:lnSpc>
                <a:spcPct val="80000"/>
              </a:lnSpc>
              <a:buFont typeface="Wingdings" panose="05000000000000000000" pitchFamily="2" charset="2"/>
              <a:buChar char="ü"/>
              <a:defRPr/>
            </a:pPr>
            <a:r>
              <a:rPr lang="en-US" sz="2800" dirty="0">
                <a:solidFill>
                  <a:schemeClr val="tx1"/>
                </a:solidFill>
              </a:rPr>
              <a:t>Ten reports updated since last November. </a:t>
            </a:r>
          </a:p>
          <a:p>
            <a:pPr>
              <a:lnSpc>
                <a:spcPct val="80000"/>
              </a:lnSpc>
              <a:defRPr/>
            </a:pPr>
            <a:endParaRPr lang="en-US" sz="900" dirty="0">
              <a:solidFill>
                <a:schemeClr val="tx1"/>
              </a:solidFill>
            </a:endParaRPr>
          </a:p>
          <a:p>
            <a:pPr marL="0" indent="0">
              <a:buNone/>
            </a:pPr>
            <a:endParaRPr lang="en-US" sz="2200" dirty="0"/>
          </a:p>
        </p:txBody>
      </p:sp>
      <p:pic>
        <p:nvPicPr>
          <p:cNvPr id="5" name="Picture 4">
            <a:extLst>
              <a:ext uri="{FF2B5EF4-FFF2-40B4-BE49-F238E27FC236}">
                <a16:creationId xmlns:a16="http://schemas.microsoft.com/office/drawing/2014/main" id="{518926BB-4265-4D3F-82A1-3424B170991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050813"/>
            <a:ext cx="2895600" cy="2251392"/>
          </a:xfrm>
          <a:prstGeom prst="rect">
            <a:avLst/>
          </a:prstGeom>
          <a:noFill/>
          <a:ln>
            <a:solidFill>
              <a:sysClr val="windowText" lastClr="000000"/>
            </a:solidFill>
          </a:ln>
        </p:spPr>
      </p:pic>
      <p:sp>
        <p:nvSpPr>
          <p:cNvPr id="7" name="Rectangle 6">
            <a:extLst>
              <a:ext uri="{FF2B5EF4-FFF2-40B4-BE49-F238E27FC236}">
                <a16:creationId xmlns:a16="http://schemas.microsoft.com/office/drawing/2014/main" id="{A01BF1FB-FCC4-4354-9AEB-D8A2397D653D}"/>
              </a:ext>
            </a:extLst>
          </p:cNvPr>
          <p:cNvSpPr/>
          <p:nvPr/>
        </p:nvSpPr>
        <p:spPr>
          <a:xfrm>
            <a:off x="355899" y="6324600"/>
            <a:ext cx="4114800" cy="523220"/>
          </a:xfrm>
          <a:prstGeom prst="rect">
            <a:avLst/>
          </a:prstGeom>
        </p:spPr>
        <p:txBody>
          <a:bodyPr wrap="square">
            <a:spAutoFit/>
          </a:bodyPr>
          <a:lstStyle/>
          <a:p>
            <a:r>
              <a:rPr lang="en-US" sz="1400" dirty="0"/>
              <a:t>Figure 1: Annual </a:t>
            </a:r>
            <a:r>
              <a:rPr lang="en-US" sz="1400" b="1" dirty="0"/>
              <a:t>mercury</a:t>
            </a:r>
            <a:r>
              <a:rPr lang="en-US" sz="1400" dirty="0"/>
              <a:t> emissions from NJ coal-burning power plants </a:t>
            </a:r>
          </a:p>
        </p:txBody>
      </p:sp>
      <p:pic>
        <p:nvPicPr>
          <p:cNvPr id="8" name="Picture 7">
            <a:extLst>
              <a:ext uri="{FF2B5EF4-FFF2-40B4-BE49-F238E27FC236}">
                <a16:creationId xmlns:a16="http://schemas.microsoft.com/office/drawing/2014/main" id="{DA299D7F-0F40-4A7C-A251-273D97DF0A66}"/>
              </a:ext>
            </a:extLst>
          </p:cNvPr>
          <p:cNvPicPr>
            <a:picLocks noChangeAspect="1"/>
          </p:cNvPicPr>
          <p:nvPr/>
        </p:nvPicPr>
        <p:blipFill rotWithShape="1">
          <a:blip r:embed="rId4">
            <a:extLst>
              <a:ext uri="{28A0092B-C50C-407E-A947-70E740481C1C}">
                <a14:useLocalDpi xmlns:a14="http://schemas.microsoft.com/office/drawing/2010/main" val="0"/>
              </a:ext>
            </a:extLst>
          </a:blip>
          <a:srcRect l="5576" t="3048" r="5994" b="56629"/>
          <a:stretch/>
        </p:blipFill>
        <p:spPr>
          <a:xfrm>
            <a:off x="4437899" y="4029042"/>
            <a:ext cx="4343400" cy="2752758"/>
          </a:xfrm>
          <a:prstGeom prst="rect">
            <a:avLst/>
          </a:prstGeom>
        </p:spPr>
      </p:pic>
      <p:sp>
        <p:nvSpPr>
          <p:cNvPr id="4" name="TextBox 3">
            <a:extLst>
              <a:ext uri="{FF2B5EF4-FFF2-40B4-BE49-F238E27FC236}">
                <a16:creationId xmlns:a16="http://schemas.microsoft.com/office/drawing/2014/main" id="{928C8E76-A5CF-4367-92D7-58EF843FDEE9}"/>
              </a:ext>
            </a:extLst>
          </p:cNvPr>
          <p:cNvSpPr txBox="1"/>
          <p:nvPr/>
        </p:nvSpPr>
        <p:spPr>
          <a:xfrm>
            <a:off x="4838194" y="4181409"/>
            <a:ext cx="3745641" cy="369332"/>
          </a:xfrm>
          <a:prstGeom prst="rect">
            <a:avLst/>
          </a:prstGeom>
          <a:solidFill>
            <a:schemeClr val="bg1"/>
          </a:solidFill>
        </p:spPr>
        <p:txBody>
          <a:bodyPr wrap="none" rtlCol="0">
            <a:spAutoFit/>
          </a:bodyPr>
          <a:lstStyle/>
          <a:p>
            <a:r>
              <a:rPr lang="en-US" b="1" dirty="0">
                <a:highlight>
                  <a:srgbClr val="FFFF00"/>
                </a:highlight>
              </a:rPr>
              <a:t>https://www.nj.gov/dep/dsr/trends</a:t>
            </a:r>
          </a:p>
        </p:txBody>
      </p:sp>
    </p:spTree>
    <p:extLst>
      <p:ext uri="{BB962C8B-B14F-4D97-AF65-F5344CB8AC3E}">
        <p14:creationId xmlns:p14="http://schemas.microsoft.com/office/powerpoint/2010/main" val="316755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a:solidFill>
                  <a:schemeClr val="tx1"/>
                </a:solidFill>
              </a:rPr>
              <a:t>New Jersey Private Well Testing</a:t>
            </a:r>
          </a:p>
        </p:txBody>
      </p:sp>
      <p:sp>
        <p:nvSpPr>
          <p:cNvPr id="3" name="Content Placeholder 2"/>
          <p:cNvSpPr>
            <a:spLocks noGrp="1"/>
          </p:cNvSpPr>
          <p:nvPr>
            <p:ph idx="1"/>
          </p:nvPr>
        </p:nvSpPr>
        <p:spPr>
          <a:xfrm>
            <a:off x="304800" y="1554162"/>
            <a:ext cx="4267200" cy="5075238"/>
          </a:xfrm>
        </p:spPr>
        <p:txBody>
          <a:bodyPr>
            <a:normAutofit fontScale="47500" lnSpcReduction="20000"/>
          </a:bodyPr>
          <a:lstStyle/>
          <a:p>
            <a:pPr>
              <a:buFont typeface="Wingdings" panose="05000000000000000000" pitchFamily="2" charset="2"/>
              <a:buChar char="ü"/>
            </a:pPr>
            <a:r>
              <a:rPr lang="en-US" sz="4200" dirty="0">
                <a:solidFill>
                  <a:schemeClr val="tx1"/>
                </a:solidFill>
              </a:rPr>
              <a:t>Approximately 400,000 private wells (13 % of residents) in NJ.</a:t>
            </a:r>
          </a:p>
          <a:p>
            <a:pPr>
              <a:buFont typeface="Wingdings" panose="05000000000000000000" pitchFamily="2" charset="2"/>
              <a:buChar char="ü"/>
            </a:pPr>
            <a:r>
              <a:rPr lang="en-US" sz="4200" dirty="0">
                <a:solidFill>
                  <a:schemeClr val="tx1"/>
                </a:solidFill>
              </a:rPr>
              <a:t>Wells are required to be tested for bacteria, nitrates, 26 volatile organic compounds, lead, pH, arsenic, gross alpha (radionuclides), iron, and manganese. Mercury and uranium are only required in certain counties.</a:t>
            </a:r>
          </a:p>
          <a:p>
            <a:pPr>
              <a:buFont typeface="Wingdings" panose="05000000000000000000" pitchFamily="2" charset="2"/>
              <a:buChar char="ü"/>
            </a:pPr>
            <a:r>
              <a:rPr lang="en-US" sz="4200" dirty="0">
                <a:solidFill>
                  <a:schemeClr val="tx1"/>
                </a:solidFill>
              </a:rPr>
              <a:t>Analysis of data show the variability in the concentration for each parameter in relation to state standards.</a:t>
            </a:r>
          </a:p>
          <a:p>
            <a:pPr>
              <a:buFont typeface="Wingdings" panose="05000000000000000000" pitchFamily="2" charset="2"/>
              <a:buChar char="ü"/>
            </a:pPr>
            <a:r>
              <a:rPr lang="en-US" sz="4200" dirty="0">
                <a:solidFill>
                  <a:schemeClr val="tx1"/>
                </a:solidFill>
              </a:rPr>
              <a:t>Data from the PWTA can be used to identify vulnerable communities and direct outreach efforts.</a:t>
            </a:r>
          </a:p>
          <a:p>
            <a:pPr>
              <a:buFont typeface="Wingdings" panose="05000000000000000000" pitchFamily="2" charset="2"/>
              <a:buChar char="ü"/>
            </a:pPr>
            <a:r>
              <a:rPr lang="en-US" sz="4200" dirty="0">
                <a:solidFill>
                  <a:schemeClr val="tx1"/>
                </a:solidFill>
              </a:rPr>
              <a:t>Data is also used by SDW, SRP, and NJGS.</a:t>
            </a:r>
          </a:p>
          <a:p>
            <a:pPr marL="0" indent="0">
              <a:buNone/>
            </a:pPr>
            <a:endParaRPr lang="en-US" dirty="0"/>
          </a:p>
        </p:txBody>
      </p:sp>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0" y="1114425"/>
            <a:ext cx="4495795" cy="5486400"/>
          </a:xfrm>
          <a:prstGeom prst="rect">
            <a:avLst/>
          </a:prstGeom>
          <a:noFill/>
          <a:ln w="349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861DA3A9-499D-44E3-9524-8037B87DD646}"/>
              </a:ext>
            </a:extLst>
          </p:cNvPr>
          <p:cNvSpPr txBox="1"/>
          <p:nvPr/>
        </p:nvSpPr>
        <p:spPr>
          <a:xfrm>
            <a:off x="4724400" y="6400800"/>
            <a:ext cx="2468689" cy="369332"/>
          </a:xfrm>
          <a:prstGeom prst="rect">
            <a:avLst/>
          </a:prstGeom>
          <a:noFill/>
        </p:spPr>
        <p:txBody>
          <a:bodyPr wrap="none" rtlCol="0">
            <a:spAutoFit/>
          </a:bodyPr>
          <a:lstStyle/>
          <a:p>
            <a:r>
              <a:rPr lang="en-US" dirty="0">
                <a:solidFill>
                  <a:srgbClr val="FF0000"/>
                </a:solidFill>
                <a:highlight>
                  <a:srgbClr val="FFFF00"/>
                </a:highlight>
              </a:rPr>
              <a:t>http://arcg.is/1CPkHyC</a:t>
            </a:r>
          </a:p>
        </p:txBody>
      </p:sp>
    </p:spTree>
    <p:extLst>
      <p:ext uri="{BB962C8B-B14F-4D97-AF65-F5344CB8AC3E}">
        <p14:creationId xmlns:p14="http://schemas.microsoft.com/office/powerpoint/2010/main" val="2736378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5599"/>
            <a:ext cx="8229600" cy="1143000"/>
          </a:xfrm>
        </p:spPr>
        <p:txBody>
          <a:bodyPr>
            <a:normAutofit/>
          </a:bodyPr>
          <a:lstStyle/>
          <a:p>
            <a:r>
              <a:rPr lang="en-US" sz="4000" dirty="0"/>
              <a:t>  </a:t>
            </a:r>
            <a:r>
              <a:rPr lang="en-US" sz="4000" cap="none" dirty="0">
                <a:solidFill>
                  <a:schemeClr val="tx1"/>
                </a:solidFill>
                <a:effectLst/>
              </a:rPr>
              <a:t>Barnegat Bay</a:t>
            </a:r>
            <a:endParaRPr lang="en-US" sz="40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868" y="1066801"/>
            <a:ext cx="4839932" cy="5770686"/>
          </a:xfrm>
          <a:prstGeom prst="rect">
            <a:avLst/>
          </a:prstGeom>
          <a:ln>
            <a:noFill/>
          </a:ln>
          <a:effectLst>
            <a:softEdge rad="112500"/>
          </a:effectLst>
        </p:spPr>
      </p:pic>
    </p:spTree>
    <p:extLst>
      <p:ext uri="{BB962C8B-B14F-4D97-AF65-F5344CB8AC3E}">
        <p14:creationId xmlns:p14="http://schemas.microsoft.com/office/powerpoint/2010/main" val="413832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fontScale="90000"/>
          </a:bodyPr>
          <a:lstStyle/>
          <a:p>
            <a:r>
              <a:rPr lang="en-US" b="1" cap="none" dirty="0">
                <a:solidFill>
                  <a:schemeClr val="tx1"/>
                </a:solidFill>
                <a:effectLst/>
              </a:rPr>
              <a:t>Barnegat Bay Research – Additional Research</a:t>
            </a:r>
          </a:p>
        </p:txBody>
      </p:sp>
      <p:sp>
        <p:nvSpPr>
          <p:cNvPr id="3" name="Content Placeholder 2"/>
          <p:cNvSpPr>
            <a:spLocks noGrp="1"/>
          </p:cNvSpPr>
          <p:nvPr>
            <p:ph idx="1"/>
          </p:nvPr>
        </p:nvSpPr>
        <p:spPr>
          <a:xfrm>
            <a:off x="304800" y="1447800"/>
            <a:ext cx="8686800" cy="5105400"/>
          </a:xfrm>
        </p:spPr>
        <p:txBody>
          <a:bodyPr>
            <a:normAutofit lnSpcReduction="10000"/>
          </a:bodyPr>
          <a:lstStyle/>
          <a:p>
            <a:pPr>
              <a:buFont typeface="Wingdings" panose="05000000000000000000" pitchFamily="2" charset="2"/>
              <a:buChar char="ü"/>
            </a:pPr>
            <a:r>
              <a:rPr lang="en-US" dirty="0">
                <a:solidFill>
                  <a:schemeClr val="tx1"/>
                </a:solidFill>
              </a:rPr>
              <a:t>Ecosystem monitoring of pre- and post-closure of Oyster Creek Nuclear Generating Station (Year 2).</a:t>
            </a:r>
          </a:p>
          <a:p>
            <a:pPr lvl="1"/>
            <a:r>
              <a:rPr lang="en-US" sz="2400" dirty="0">
                <a:solidFill>
                  <a:schemeClr val="tx1"/>
                </a:solidFill>
              </a:rPr>
              <a:t>Assessment of the impacts of the OCNGS on </a:t>
            </a:r>
            <a:r>
              <a:rPr lang="en-US" sz="2400" u="sng" dirty="0">
                <a:solidFill>
                  <a:schemeClr val="tx1"/>
                </a:solidFill>
              </a:rPr>
              <a:t>gelatinous zooplankton</a:t>
            </a:r>
            <a:r>
              <a:rPr lang="en-US" sz="2400" dirty="0">
                <a:solidFill>
                  <a:schemeClr val="tx1"/>
                </a:solidFill>
              </a:rPr>
              <a:t> and planktonic community structure (Montclair)</a:t>
            </a:r>
          </a:p>
          <a:p>
            <a:pPr lvl="1"/>
            <a:r>
              <a:rPr lang="en-US" sz="2400" dirty="0">
                <a:solidFill>
                  <a:schemeClr val="tx1"/>
                </a:solidFill>
              </a:rPr>
              <a:t>Assessment of the effect of cooling water effluent on </a:t>
            </a:r>
            <a:r>
              <a:rPr lang="en-US" sz="2400" u="sng" dirty="0">
                <a:solidFill>
                  <a:schemeClr val="tx1"/>
                </a:solidFill>
              </a:rPr>
              <a:t>fish</a:t>
            </a:r>
            <a:r>
              <a:rPr lang="en-US" sz="2400" dirty="0">
                <a:solidFill>
                  <a:schemeClr val="tx1"/>
                </a:solidFill>
              </a:rPr>
              <a:t>, </a:t>
            </a:r>
            <a:r>
              <a:rPr lang="en-US" sz="2400" u="sng" dirty="0">
                <a:solidFill>
                  <a:schemeClr val="tx1"/>
                </a:solidFill>
              </a:rPr>
              <a:t>crab</a:t>
            </a:r>
            <a:r>
              <a:rPr lang="en-US" sz="2400" dirty="0">
                <a:solidFill>
                  <a:schemeClr val="tx1"/>
                </a:solidFill>
              </a:rPr>
              <a:t>, and </a:t>
            </a:r>
            <a:r>
              <a:rPr lang="en-US" sz="2400" u="sng" dirty="0">
                <a:solidFill>
                  <a:schemeClr val="tx1"/>
                </a:solidFill>
              </a:rPr>
              <a:t>benthic invertebrates </a:t>
            </a:r>
            <a:r>
              <a:rPr lang="en-US" sz="2400" dirty="0">
                <a:solidFill>
                  <a:schemeClr val="tx1"/>
                </a:solidFill>
              </a:rPr>
              <a:t>(Rutgers and Rider Univ.)</a:t>
            </a:r>
          </a:p>
          <a:p>
            <a:pPr lvl="1"/>
            <a:r>
              <a:rPr lang="en-US" sz="2400" dirty="0">
                <a:solidFill>
                  <a:schemeClr val="tx1"/>
                </a:solidFill>
              </a:rPr>
              <a:t>Study of </a:t>
            </a:r>
            <a:r>
              <a:rPr lang="en-US" sz="2400" u="sng" dirty="0">
                <a:solidFill>
                  <a:schemeClr val="tx1"/>
                </a:solidFill>
              </a:rPr>
              <a:t>zooplankton</a:t>
            </a:r>
            <a:r>
              <a:rPr lang="en-US" sz="2400" dirty="0">
                <a:solidFill>
                  <a:schemeClr val="tx1"/>
                </a:solidFill>
              </a:rPr>
              <a:t> for monitoring and assessment of the closure Oyster Creek Nuclear Plant (Monmouth Univ.)</a:t>
            </a:r>
            <a:endPar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lvl="1"/>
            <a:r>
              <a:rPr lang="en-US" sz="2400" dirty="0">
                <a:solidFill>
                  <a:schemeClr val="tx1"/>
                </a:solidFill>
              </a:rPr>
              <a:t>Characterization of </a:t>
            </a:r>
            <a:r>
              <a:rPr lang="en-US" sz="2400" u="sng" dirty="0">
                <a:solidFill>
                  <a:schemeClr val="tx1"/>
                </a:solidFill>
              </a:rPr>
              <a:t>phytoplankton</a:t>
            </a:r>
            <a:r>
              <a:rPr lang="en-US" sz="2400" dirty="0">
                <a:solidFill>
                  <a:schemeClr val="tx1"/>
                </a:solidFill>
              </a:rPr>
              <a:t> community changes in Barnegat Bay related to the closure of Oyster Creek Nuclear Generating Station, combining next generation sequencing and microscopy analyses (George Mason Univ.)</a:t>
            </a:r>
            <a:endPar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lvl="1"/>
            <a:endParaRPr lang="en-US" sz="16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lvl="1"/>
            <a:endParaRPr lang="en-US" sz="40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lvl="1"/>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0212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219200"/>
          </a:xfrm>
        </p:spPr>
        <p:txBody>
          <a:bodyPr>
            <a:noAutofit/>
          </a:bodyPr>
          <a:lstStyle/>
          <a:p>
            <a:r>
              <a:rPr lang="en-US" sz="3200" b="1" dirty="0">
                <a:solidFill>
                  <a:schemeClr val="tx1"/>
                </a:solidFill>
              </a:rPr>
              <a:t>Assessment and Distribution of Clinging Jellyfish (MSU &amp; </a:t>
            </a:r>
            <a:r>
              <a:rPr lang="en-US" sz="3200" b="1" dirty="0" err="1">
                <a:solidFill>
                  <a:schemeClr val="tx1"/>
                </a:solidFill>
              </a:rPr>
              <a:t>dsr</a:t>
            </a:r>
            <a:r>
              <a:rPr lang="en-US" sz="3200" b="1" dirty="0">
                <a:solidFill>
                  <a:schemeClr val="tx1"/>
                </a:solidFill>
              </a:rPr>
              <a:t>)</a:t>
            </a:r>
          </a:p>
        </p:txBody>
      </p:sp>
      <p:sp>
        <p:nvSpPr>
          <p:cNvPr id="3" name="Content Placeholder 2"/>
          <p:cNvSpPr>
            <a:spLocks noGrp="1"/>
          </p:cNvSpPr>
          <p:nvPr>
            <p:ph idx="1"/>
          </p:nvPr>
        </p:nvSpPr>
        <p:spPr>
          <a:xfrm>
            <a:off x="142874" y="1295400"/>
            <a:ext cx="5343526" cy="5486400"/>
          </a:xfrm>
        </p:spPr>
        <p:txBody>
          <a:bodyPr>
            <a:normAutofit fontScale="32500" lnSpcReduction="20000"/>
          </a:bodyPr>
          <a:lstStyle/>
          <a:p>
            <a:pPr marL="0" indent="0">
              <a:buNone/>
            </a:pPr>
            <a:r>
              <a:rPr lang="en-US" sz="5100" u="sng" dirty="0">
                <a:solidFill>
                  <a:schemeClr val="tx1"/>
                </a:solidFill>
              </a:rPr>
              <a:t>Objectives (year 4)</a:t>
            </a:r>
            <a:r>
              <a:rPr lang="en-US" sz="5100" dirty="0">
                <a:solidFill>
                  <a:schemeClr val="tx1"/>
                </a:solidFill>
              </a:rPr>
              <a:t>:</a:t>
            </a:r>
          </a:p>
          <a:p>
            <a:pPr>
              <a:buFont typeface="Wingdings" panose="05000000000000000000" pitchFamily="2" charset="2"/>
              <a:buChar char="ü"/>
            </a:pPr>
            <a:r>
              <a:rPr lang="en-US" sz="6500" dirty="0">
                <a:solidFill>
                  <a:schemeClr val="tx1"/>
                </a:solidFill>
              </a:rPr>
              <a:t>Extent of clinging jellyfish in Shrewsbury River, Manasquan River &amp; Barnegat Bay. </a:t>
            </a:r>
          </a:p>
          <a:p>
            <a:pPr>
              <a:buFont typeface="Wingdings" panose="05000000000000000000" pitchFamily="2" charset="2"/>
              <a:buChar char="ü"/>
            </a:pPr>
            <a:r>
              <a:rPr lang="en-US" sz="6500" dirty="0">
                <a:solidFill>
                  <a:schemeClr val="tx1"/>
                </a:solidFill>
              </a:rPr>
              <a:t>Are medusa being transported to other waters?</a:t>
            </a:r>
          </a:p>
          <a:p>
            <a:pPr>
              <a:buFont typeface="Wingdings" panose="05000000000000000000" pitchFamily="2" charset="2"/>
              <a:buChar char="ü"/>
            </a:pPr>
            <a:r>
              <a:rPr lang="en-US" sz="6500" dirty="0">
                <a:solidFill>
                  <a:schemeClr val="tx1"/>
                </a:solidFill>
              </a:rPr>
              <a:t>What is the reproductive potential in these waters?</a:t>
            </a:r>
          </a:p>
          <a:p>
            <a:pPr marL="0" indent="0">
              <a:buNone/>
            </a:pPr>
            <a:endParaRPr lang="en-US" sz="2000" dirty="0">
              <a:solidFill>
                <a:schemeClr val="tx1"/>
              </a:solidFill>
            </a:endParaRPr>
          </a:p>
          <a:p>
            <a:pPr marL="0" indent="0">
              <a:buNone/>
            </a:pPr>
            <a:r>
              <a:rPr lang="en-US" sz="5100" u="sng" dirty="0">
                <a:solidFill>
                  <a:schemeClr val="tx1"/>
                </a:solidFill>
              </a:rPr>
              <a:t>Status</a:t>
            </a:r>
            <a:r>
              <a:rPr lang="en-US" sz="5100" dirty="0">
                <a:solidFill>
                  <a:schemeClr val="tx1"/>
                </a:solidFill>
              </a:rPr>
              <a:t>:</a:t>
            </a:r>
          </a:p>
          <a:p>
            <a:pPr>
              <a:buFont typeface="Wingdings" panose="05000000000000000000" pitchFamily="2" charset="2"/>
              <a:buChar char="ü"/>
            </a:pPr>
            <a:r>
              <a:rPr lang="en-US" sz="6500" dirty="0">
                <a:solidFill>
                  <a:schemeClr val="tx1"/>
                </a:solidFill>
              </a:rPr>
              <a:t>2019 Field sampling in the Shrewsbury and Manasquan Rivers, and                                                                          Barnegat Bay complete.</a:t>
            </a:r>
          </a:p>
          <a:p>
            <a:pPr>
              <a:buFont typeface="Wingdings" panose="05000000000000000000" pitchFamily="2" charset="2"/>
              <a:buChar char="ü"/>
            </a:pPr>
            <a:r>
              <a:rPr lang="en-US" sz="6500" dirty="0">
                <a:solidFill>
                  <a:schemeClr val="tx1"/>
                </a:solidFill>
              </a:rPr>
              <a:t>DNA sequencing and analyses.</a:t>
            </a:r>
          </a:p>
          <a:p>
            <a:pPr>
              <a:buFont typeface="Wingdings" panose="05000000000000000000" pitchFamily="2" charset="2"/>
              <a:buChar char="ü"/>
            </a:pPr>
            <a:r>
              <a:rPr lang="en-US" sz="6500" dirty="0">
                <a:solidFill>
                  <a:schemeClr val="tx1"/>
                </a:solidFill>
              </a:rPr>
              <a:t>NJDEP Interactive clinging jellyfish map updated to track confirmed sightings.</a:t>
            </a:r>
          </a:p>
          <a:p>
            <a:pPr>
              <a:buFont typeface="Wingdings" panose="05000000000000000000" pitchFamily="2" charset="2"/>
              <a:buChar char="ü"/>
            </a:pPr>
            <a:r>
              <a:rPr lang="en-US" sz="6500" dirty="0">
                <a:solidFill>
                  <a:schemeClr val="tx1"/>
                </a:solidFill>
              </a:rPr>
              <a:t>New sighting in North Wildwood.  </a:t>
            </a: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9200" y="2133600"/>
            <a:ext cx="4114800" cy="3124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55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381000"/>
          </a:xfrm>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Clinging jellyfish – Invasive SPECIES</a:t>
            </a:r>
          </a:p>
        </p:txBody>
      </p:sp>
      <p:pic>
        <p:nvPicPr>
          <p:cNvPr id="11" name="Picture 10">
            <a:extLst>
              <a:ext uri="{FF2B5EF4-FFF2-40B4-BE49-F238E27FC236}">
                <a16:creationId xmlns:a16="http://schemas.microsoft.com/office/drawing/2014/main" id="{8C8C5092-B245-4B99-8E8C-5F6481BC8F9E}"/>
              </a:ext>
            </a:extLst>
          </p:cNvPr>
          <p:cNvPicPr>
            <a:picLocks noChangeAspect="1"/>
          </p:cNvPicPr>
          <p:nvPr/>
        </p:nvPicPr>
        <p:blipFill>
          <a:blip r:embed="rId3"/>
          <a:stretch>
            <a:fillRect/>
          </a:stretch>
        </p:blipFill>
        <p:spPr>
          <a:xfrm>
            <a:off x="1524000" y="744828"/>
            <a:ext cx="6247606" cy="6113172"/>
          </a:xfrm>
          <a:prstGeom prst="rect">
            <a:avLst/>
          </a:prstGeom>
        </p:spPr>
      </p:pic>
      <p:pic>
        <p:nvPicPr>
          <p:cNvPr id="12" name="Picture 11">
            <a:extLst>
              <a:ext uri="{FF2B5EF4-FFF2-40B4-BE49-F238E27FC236}">
                <a16:creationId xmlns:a16="http://schemas.microsoft.com/office/drawing/2014/main" id="{6D56C133-CCB0-4052-930D-3406AD267B12}"/>
              </a:ext>
            </a:extLst>
          </p:cNvPr>
          <p:cNvPicPr>
            <a:picLocks noChangeAspect="1"/>
          </p:cNvPicPr>
          <p:nvPr/>
        </p:nvPicPr>
        <p:blipFill>
          <a:blip r:embed="rId4"/>
          <a:stretch>
            <a:fillRect/>
          </a:stretch>
        </p:blipFill>
        <p:spPr>
          <a:xfrm>
            <a:off x="1544053" y="3689684"/>
            <a:ext cx="1960084" cy="3200400"/>
          </a:xfrm>
          <a:prstGeom prst="rect">
            <a:avLst/>
          </a:prstGeom>
        </p:spPr>
      </p:pic>
    </p:spTree>
    <p:extLst>
      <p:ext uri="{BB962C8B-B14F-4D97-AF65-F5344CB8AC3E}">
        <p14:creationId xmlns:p14="http://schemas.microsoft.com/office/powerpoint/2010/main" val="294975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85800"/>
          </a:xfrm>
        </p:spPr>
        <p:txBody>
          <a:bodyPr>
            <a:noAutofit/>
          </a:bodyPr>
          <a:lstStyle/>
          <a:p>
            <a:r>
              <a:rPr lang="en-US" sz="3200" b="1" dirty="0">
                <a:solidFill>
                  <a:schemeClr val="tx1"/>
                </a:solidFill>
              </a:rPr>
              <a:t>Biological Control of Sea Nettles using Nudibranchs (Montclair State University)</a:t>
            </a:r>
          </a:p>
        </p:txBody>
      </p:sp>
      <p:sp>
        <p:nvSpPr>
          <p:cNvPr id="5" name="TextBox 4"/>
          <p:cNvSpPr txBox="1"/>
          <p:nvPr/>
        </p:nvSpPr>
        <p:spPr>
          <a:xfrm>
            <a:off x="152400" y="1219210"/>
            <a:ext cx="8991600" cy="2911566"/>
          </a:xfrm>
          <a:prstGeom prst="rect">
            <a:avLst/>
          </a:prstGeom>
          <a:noFill/>
        </p:spPr>
        <p:txBody>
          <a:bodyPr wrap="square" rtlCol="0">
            <a:spAutoFit/>
          </a:bodyPr>
          <a:lstStyle/>
          <a:p>
            <a:pPr defTabSz="914400">
              <a:lnSpc>
                <a:spcPct val="90000"/>
              </a:lnSpc>
              <a:spcBef>
                <a:spcPct val="20000"/>
              </a:spcBef>
              <a:buClr>
                <a:srgbClr val="6F6F74"/>
              </a:buClr>
              <a:buSzPct val="70000"/>
            </a:pPr>
            <a:r>
              <a:rPr lang="en-US" sz="2200" u="sng" dirty="0"/>
              <a:t>Objectives:</a:t>
            </a:r>
          </a:p>
          <a:p>
            <a:pPr marL="342900" indent="-342900" defTabSz="914400">
              <a:lnSpc>
                <a:spcPct val="80000"/>
              </a:lnSpc>
              <a:spcBef>
                <a:spcPct val="20000"/>
              </a:spcBef>
              <a:buClr>
                <a:srgbClr val="6F6F74"/>
              </a:buClr>
              <a:buSzPct val="70000"/>
              <a:buFont typeface="Wingdings" panose="05000000000000000000" pitchFamily="2" charset="2"/>
              <a:buChar char="ü"/>
            </a:pPr>
            <a:r>
              <a:rPr lang="en-US" sz="2000" dirty="0"/>
              <a:t>Identify potential nudibranch predators of sea nettle polyps in Barnegat Bay. </a:t>
            </a:r>
          </a:p>
          <a:p>
            <a:pPr marL="342900" indent="-342900" defTabSz="914400">
              <a:lnSpc>
                <a:spcPct val="80000"/>
              </a:lnSpc>
              <a:spcBef>
                <a:spcPct val="20000"/>
              </a:spcBef>
              <a:buClr>
                <a:srgbClr val="6F6F74"/>
              </a:buClr>
              <a:buSzPct val="70000"/>
              <a:buFont typeface="Wingdings" panose="05000000000000000000" pitchFamily="2" charset="2"/>
              <a:buChar char="ü"/>
            </a:pPr>
            <a:r>
              <a:rPr lang="en-US" sz="2000" dirty="0"/>
              <a:t>Assess nudibranch potential as a biological control of sea nettle polyps. </a:t>
            </a:r>
          </a:p>
          <a:p>
            <a:pPr marL="342900" indent="-342900" defTabSz="914400">
              <a:lnSpc>
                <a:spcPct val="80000"/>
              </a:lnSpc>
              <a:spcBef>
                <a:spcPct val="20000"/>
              </a:spcBef>
              <a:buClr>
                <a:srgbClr val="6F6F74"/>
              </a:buClr>
              <a:buSzPct val="70000"/>
              <a:buFont typeface="Wingdings" panose="05000000000000000000" pitchFamily="2" charset="2"/>
              <a:buChar char="ü"/>
            </a:pPr>
            <a:r>
              <a:rPr lang="en-US" sz="2000" dirty="0"/>
              <a:t>Field assessment of nudibranch feeding.</a:t>
            </a:r>
          </a:p>
          <a:p>
            <a:pPr defTabSz="914400">
              <a:lnSpc>
                <a:spcPct val="90000"/>
              </a:lnSpc>
              <a:spcBef>
                <a:spcPct val="20000"/>
              </a:spcBef>
              <a:buClr>
                <a:srgbClr val="6F6F74"/>
              </a:buClr>
              <a:buSzPct val="70000"/>
            </a:pPr>
            <a:r>
              <a:rPr lang="en-US" sz="2200" u="sng" dirty="0"/>
              <a:t>Status:</a:t>
            </a:r>
          </a:p>
          <a:p>
            <a:pPr marL="342900" indent="-342900" defTabSz="914400">
              <a:lnSpc>
                <a:spcPct val="80000"/>
              </a:lnSpc>
              <a:spcBef>
                <a:spcPct val="20000"/>
              </a:spcBef>
              <a:buClr>
                <a:srgbClr val="6F6F74"/>
              </a:buClr>
              <a:buSzPct val="70000"/>
              <a:buFont typeface="Wingdings" panose="05000000000000000000" pitchFamily="2" charset="2"/>
              <a:buChar char="ü"/>
            </a:pPr>
            <a:r>
              <a:rPr lang="en-US" sz="2000" dirty="0"/>
              <a:t>50 laboratory feeding trials on sea nettle polyps with a few different Nudibranch species.</a:t>
            </a:r>
          </a:p>
          <a:p>
            <a:pPr marL="342900" indent="-342900" defTabSz="914400">
              <a:lnSpc>
                <a:spcPct val="80000"/>
              </a:lnSpc>
              <a:spcBef>
                <a:spcPct val="20000"/>
              </a:spcBef>
              <a:buClr>
                <a:srgbClr val="6F6F74"/>
              </a:buClr>
              <a:buSzPct val="70000"/>
              <a:buFont typeface="Wingdings" panose="05000000000000000000" pitchFamily="2" charset="2"/>
              <a:buChar char="ü"/>
            </a:pPr>
            <a:r>
              <a:rPr lang="en-US" sz="2000" dirty="0"/>
              <a:t>Field based experiments conducted</a:t>
            </a:r>
          </a:p>
          <a:p>
            <a:pPr marL="342900" indent="-342900" defTabSz="914400">
              <a:lnSpc>
                <a:spcPct val="80000"/>
              </a:lnSpc>
              <a:spcBef>
                <a:spcPct val="20000"/>
              </a:spcBef>
              <a:buClr>
                <a:srgbClr val="6F6F74"/>
              </a:buClr>
              <a:buSzPct val="70000"/>
              <a:buFont typeface="Wingdings" panose="05000000000000000000" pitchFamily="2" charset="2"/>
              <a:buChar char="ü"/>
            </a:pPr>
            <a:r>
              <a:rPr lang="en-US" sz="2000" dirty="0"/>
              <a:t>DNA analysis for species identification.</a:t>
            </a:r>
          </a:p>
        </p:txBody>
      </p:sp>
      <p:pic>
        <p:nvPicPr>
          <p:cNvPr id="8" name="Picture 2" descr="Image result for Coryphella species">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1200" y="4100641"/>
            <a:ext cx="5181600" cy="27347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81200" y="6553200"/>
            <a:ext cx="2971800" cy="261610"/>
          </a:xfrm>
          <a:prstGeom prst="rect">
            <a:avLst/>
          </a:prstGeom>
          <a:noFill/>
        </p:spPr>
        <p:txBody>
          <a:bodyPr wrap="square" rtlCol="0">
            <a:spAutoFit/>
          </a:bodyPr>
          <a:lstStyle/>
          <a:p>
            <a:r>
              <a:rPr lang="en-US" sz="1100" i="1" dirty="0" err="1">
                <a:solidFill>
                  <a:srgbClr val="000000">
                    <a:lumMod val="65000"/>
                    <a:lumOff val="35000"/>
                  </a:srgbClr>
                </a:solidFill>
              </a:rPr>
              <a:t>Coryphella</a:t>
            </a:r>
            <a:r>
              <a:rPr lang="en-US" sz="1100" dirty="0">
                <a:solidFill>
                  <a:srgbClr val="000000">
                    <a:lumMod val="65000"/>
                    <a:lumOff val="35000"/>
                  </a:srgbClr>
                </a:solidFill>
              </a:rPr>
              <a:t> sp. Source: njscuba.net</a:t>
            </a:r>
          </a:p>
        </p:txBody>
      </p:sp>
    </p:spTree>
    <p:extLst>
      <p:ext uri="{BB962C8B-B14F-4D97-AF65-F5344CB8AC3E}">
        <p14:creationId xmlns:p14="http://schemas.microsoft.com/office/powerpoint/2010/main" val="347036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cap="none" dirty="0">
                <a:solidFill>
                  <a:schemeClr val="tx1"/>
                </a:solidFill>
                <a:effectLst/>
                <a:latin typeface="Arial" panose="020B0604020202020204" pitchFamily="34" charset="0"/>
                <a:cs typeface="Arial" panose="020B0604020202020204" pitchFamily="34" charset="0"/>
              </a:rPr>
              <a:t>DSR Goals: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62500" lnSpcReduction="20000"/>
          </a:bodyPr>
          <a:lstStyle/>
          <a:p>
            <a:r>
              <a:rPr lang="en-US" dirty="0">
                <a:solidFill>
                  <a:schemeClr val="tx1"/>
                </a:solidFill>
                <a:latin typeface="Arial" panose="020B0604020202020204" pitchFamily="34" charset="0"/>
                <a:cs typeface="Arial" panose="020B0604020202020204" pitchFamily="34" charset="0"/>
              </a:rPr>
              <a:t>Provide the department with, and access to, </a:t>
            </a:r>
            <a:r>
              <a:rPr lang="en-US" b="1" dirty="0">
                <a:solidFill>
                  <a:schemeClr val="tx1"/>
                </a:solidFill>
                <a:latin typeface="Arial" panose="020B0604020202020204" pitchFamily="34" charset="0"/>
                <a:cs typeface="Arial" panose="020B0604020202020204" pitchFamily="34" charset="0"/>
              </a:rPr>
              <a:t>expertise and information </a:t>
            </a:r>
            <a:r>
              <a:rPr lang="en-US" dirty="0">
                <a:solidFill>
                  <a:schemeClr val="tx1"/>
                </a:solidFill>
                <a:latin typeface="Arial" panose="020B0604020202020204" pitchFamily="34" charset="0"/>
                <a:cs typeface="Arial" panose="020B0604020202020204" pitchFamily="34" charset="0"/>
              </a:rPr>
              <a:t>that supports its technical, program and policy needs.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Act as liaisons to the </a:t>
            </a:r>
            <a:r>
              <a:rPr lang="en-US" b="1" dirty="0">
                <a:solidFill>
                  <a:schemeClr val="tx1"/>
                </a:solidFill>
                <a:latin typeface="Arial" panose="020B0604020202020204" pitchFamily="34" charset="0"/>
                <a:cs typeface="Arial" panose="020B0604020202020204" pitchFamily="34" charset="0"/>
              </a:rPr>
              <a:t>Science Advisory Board </a:t>
            </a:r>
            <a:r>
              <a:rPr lang="en-US" dirty="0">
                <a:solidFill>
                  <a:schemeClr val="tx1"/>
                </a:solidFill>
                <a:latin typeface="Arial" panose="020B0604020202020204" pitchFamily="34" charset="0"/>
                <a:cs typeface="Arial" panose="020B0604020202020204" pitchFamily="34" charset="0"/>
              </a:rPr>
              <a:t>and Standing Committees that will help provide the DEP with outside expertise on scientific issues.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Perform </a:t>
            </a:r>
            <a:r>
              <a:rPr lang="en-US" b="1" dirty="0">
                <a:solidFill>
                  <a:schemeClr val="tx1"/>
                </a:solidFill>
                <a:latin typeface="Arial" panose="020B0604020202020204" pitchFamily="34" charset="0"/>
                <a:cs typeface="Arial" panose="020B0604020202020204" pitchFamily="34" charset="0"/>
              </a:rPr>
              <a:t>research</a:t>
            </a:r>
            <a:r>
              <a:rPr lang="en-US" dirty="0">
                <a:solidFill>
                  <a:schemeClr val="tx1"/>
                </a:solidFill>
                <a:latin typeface="Arial" panose="020B0604020202020204" pitchFamily="34" charset="0"/>
                <a:cs typeface="Arial" panose="020B0604020202020204" pitchFamily="34" charset="0"/>
              </a:rPr>
              <a:t> to meet the information and problem-solving needs of the department, and to identify and understand </a:t>
            </a:r>
            <a:r>
              <a:rPr lang="en-US" b="1" dirty="0">
                <a:solidFill>
                  <a:schemeClr val="tx1"/>
                </a:solidFill>
                <a:latin typeface="Arial" panose="020B0604020202020204" pitchFamily="34" charset="0"/>
                <a:cs typeface="Arial" panose="020B0604020202020204" pitchFamily="34" charset="0"/>
              </a:rPr>
              <a:t>emerging issue</a:t>
            </a:r>
            <a:r>
              <a:rPr lang="en-US" dirty="0">
                <a:solidFill>
                  <a:schemeClr val="tx1"/>
                </a:solidFill>
                <a:latin typeface="Arial" panose="020B0604020202020204" pitchFamily="34" charset="0"/>
                <a:cs typeface="Arial" panose="020B0604020202020204" pitchFamily="34" charset="0"/>
              </a:rPr>
              <a:t>s that require the department's attention and response.</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Advocate and integrate the </a:t>
            </a:r>
            <a:r>
              <a:rPr lang="en-US" b="1" dirty="0">
                <a:solidFill>
                  <a:schemeClr val="tx1"/>
                </a:solidFill>
                <a:latin typeface="Arial" panose="020B0604020202020204" pitchFamily="34" charset="0"/>
                <a:cs typeface="Arial" panose="020B0604020202020204" pitchFamily="34" charset="0"/>
              </a:rPr>
              <a:t>multi-disciplinary perspective </a:t>
            </a:r>
            <a:r>
              <a:rPr lang="en-US" dirty="0">
                <a:solidFill>
                  <a:schemeClr val="tx1"/>
                </a:solidFill>
                <a:latin typeface="Arial" panose="020B0604020202020204" pitchFamily="34" charset="0"/>
                <a:cs typeface="Arial" panose="020B0604020202020204" pitchFamily="34" charset="0"/>
              </a:rPr>
              <a:t>into the department's identification, analysis and resolution of environmental issues.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97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ody of water&#10;&#10;Description generated with very high confidence">
            <a:extLst>
              <a:ext uri="{FF2B5EF4-FFF2-40B4-BE49-F238E27FC236}">
                <a16:creationId xmlns:a16="http://schemas.microsoft.com/office/drawing/2014/main" id="{EBC8294D-0F54-43F0-B18E-72FF0590F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496981"/>
            <a:ext cx="4019550" cy="53594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228600" y="152400"/>
            <a:ext cx="8610600" cy="685800"/>
          </a:xfrm>
        </p:spPr>
        <p:txBody>
          <a:bodyPr>
            <a:noAutofit/>
          </a:bodyPr>
          <a:lstStyle/>
          <a:p>
            <a:br>
              <a:rPr lang="en-US" sz="3400" dirty="0">
                <a:solidFill>
                  <a:schemeClr val="tx1"/>
                </a:solidFill>
              </a:rPr>
            </a:br>
            <a:r>
              <a:rPr lang="en-US" sz="3400" b="1" dirty="0">
                <a:solidFill>
                  <a:schemeClr val="tx1"/>
                </a:solidFill>
              </a:rPr>
              <a:t>Nutrient and Carbon Fluxes to Barnegat Bay from Marginal Saline Wetlands (USGS and ANS-DU)</a:t>
            </a:r>
          </a:p>
        </p:txBody>
      </p:sp>
      <p:sp>
        <p:nvSpPr>
          <p:cNvPr id="5" name="TextBox 4"/>
          <p:cNvSpPr txBox="1"/>
          <p:nvPr/>
        </p:nvSpPr>
        <p:spPr>
          <a:xfrm>
            <a:off x="0" y="1815977"/>
            <a:ext cx="4800600" cy="5115246"/>
          </a:xfrm>
          <a:prstGeom prst="rect">
            <a:avLst/>
          </a:prstGeom>
          <a:noFill/>
        </p:spPr>
        <p:txBody>
          <a:bodyPr wrap="square" rtlCol="0">
            <a:spAutoFit/>
          </a:bodyPr>
          <a:lstStyle/>
          <a:p>
            <a:r>
              <a:rPr lang="en-US" sz="2400" b="1" u="sng" dirty="0"/>
              <a:t>Goals and Objectives</a:t>
            </a:r>
          </a:p>
          <a:p>
            <a:endParaRPr lang="en-US" b="1" dirty="0"/>
          </a:p>
          <a:p>
            <a:r>
              <a:rPr lang="en-US" sz="2000" b="1" dirty="0"/>
              <a:t>M</a:t>
            </a:r>
            <a:r>
              <a:rPr lang="en-US" sz="2000" dirty="0"/>
              <a:t>easure nutrient and carbon exchange between the tidal streams flowing through marginal saline wetlands of Barnegat Bay. </a:t>
            </a:r>
          </a:p>
          <a:p>
            <a:endParaRPr lang="en-US" sz="2000" u="sng" dirty="0"/>
          </a:p>
          <a:p>
            <a:pPr defTabSz="914400">
              <a:lnSpc>
                <a:spcPct val="90000"/>
              </a:lnSpc>
              <a:spcBef>
                <a:spcPct val="20000"/>
              </a:spcBef>
              <a:buClr>
                <a:srgbClr val="6F6F74"/>
              </a:buClr>
              <a:buSzPct val="70000"/>
            </a:pPr>
            <a:r>
              <a:rPr lang="en-US" sz="2000" dirty="0"/>
              <a:t>Determine whether the marshland surrounding the creek is acting as a source or sink of nutrients as they are transported from the uplands, through the marsh complex into the bay</a:t>
            </a:r>
          </a:p>
          <a:p>
            <a:pPr defTabSz="914400">
              <a:lnSpc>
                <a:spcPct val="90000"/>
              </a:lnSpc>
              <a:spcBef>
                <a:spcPct val="20000"/>
              </a:spcBef>
              <a:buClr>
                <a:srgbClr val="6F6F74"/>
              </a:buClr>
              <a:buSzPct val="70000"/>
            </a:pPr>
            <a:endParaRPr lang="en-US" sz="2000" u="sng" dirty="0"/>
          </a:p>
          <a:p>
            <a:r>
              <a:rPr lang="en-US" sz="2000" dirty="0"/>
              <a:t>The results will provide information needed to integrate wetlands into the Barnegat Bay geochemical model and determine how marsh creeks impact nutrient loading.</a:t>
            </a:r>
          </a:p>
        </p:txBody>
      </p:sp>
    </p:spTree>
    <p:extLst>
      <p:ext uri="{BB962C8B-B14F-4D97-AF65-F5344CB8AC3E}">
        <p14:creationId xmlns:p14="http://schemas.microsoft.com/office/powerpoint/2010/main" val="2444974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85800"/>
          </a:xfrm>
        </p:spPr>
        <p:txBody>
          <a:bodyPr>
            <a:noAutofit/>
          </a:bodyPr>
          <a:lstStyle/>
          <a:p>
            <a:r>
              <a:rPr lang="en-US" b="1" dirty="0">
                <a:solidFill>
                  <a:schemeClr val="tx1"/>
                </a:solidFill>
              </a:rPr>
              <a:t>USGS Cooperative projects:</a:t>
            </a:r>
          </a:p>
        </p:txBody>
      </p:sp>
      <p:sp>
        <p:nvSpPr>
          <p:cNvPr id="5" name="TextBox 4"/>
          <p:cNvSpPr txBox="1"/>
          <p:nvPr/>
        </p:nvSpPr>
        <p:spPr>
          <a:xfrm>
            <a:off x="152400" y="1219210"/>
            <a:ext cx="8991600" cy="4748992"/>
          </a:xfrm>
          <a:prstGeom prst="rect">
            <a:avLst/>
          </a:prstGeom>
          <a:noFill/>
        </p:spPr>
        <p:txBody>
          <a:bodyPr wrap="square" rtlCol="0">
            <a:spAutoFit/>
          </a:bodyPr>
          <a:lstStyle/>
          <a:p>
            <a:pPr defTabSz="914400">
              <a:lnSpc>
                <a:spcPct val="90000"/>
              </a:lnSpc>
              <a:spcBef>
                <a:spcPct val="20000"/>
              </a:spcBef>
              <a:buClr>
                <a:srgbClr val="6F6F74"/>
              </a:buClr>
              <a:buSzPct val="70000"/>
            </a:pPr>
            <a:r>
              <a:rPr lang="en-US" sz="2400" b="1" dirty="0"/>
              <a:t>Natural Background Investigation of Arsenic and Vanadium concentrations in glauconitic soil and sediments in central NJ</a:t>
            </a:r>
          </a:p>
          <a:p>
            <a:pPr defTabSz="914400">
              <a:lnSpc>
                <a:spcPct val="90000"/>
              </a:lnSpc>
              <a:spcBef>
                <a:spcPct val="20000"/>
              </a:spcBef>
              <a:buClr>
                <a:srgbClr val="6F6F74"/>
              </a:buClr>
              <a:buSzPct val="70000"/>
            </a:pPr>
            <a:r>
              <a:rPr lang="en-US" sz="2000" dirty="0"/>
              <a:t>This study is evaluating elevated trace metal concentrations in soils by re-examining presumed natural (background) ranges for geogenic sources and to determine probable regional extent of strata or horizons showing the greatest enrichment.  Supports implementation of the Remediation Reform Act (SRRA).</a:t>
            </a:r>
          </a:p>
          <a:p>
            <a:pPr defTabSz="914400">
              <a:lnSpc>
                <a:spcPct val="90000"/>
              </a:lnSpc>
              <a:spcBef>
                <a:spcPct val="20000"/>
              </a:spcBef>
              <a:buClr>
                <a:srgbClr val="6F6F74"/>
              </a:buClr>
              <a:buSzPct val="70000"/>
            </a:pPr>
            <a:endParaRPr lang="en-US" dirty="0"/>
          </a:p>
          <a:p>
            <a:pPr defTabSz="914400">
              <a:lnSpc>
                <a:spcPct val="90000"/>
              </a:lnSpc>
              <a:spcBef>
                <a:spcPct val="20000"/>
              </a:spcBef>
              <a:buClr>
                <a:srgbClr val="6F6F74"/>
              </a:buClr>
              <a:buSzPct val="70000"/>
            </a:pPr>
            <a:endParaRPr lang="en-US" dirty="0"/>
          </a:p>
          <a:p>
            <a:pPr defTabSz="914400">
              <a:lnSpc>
                <a:spcPct val="90000"/>
              </a:lnSpc>
              <a:spcBef>
                <a:spcPct val="20000"/>
              </a:spcBef>
              <a:buClr>
                <a:srgbClr val="6F6F74"/>
              </a:buClr>
              <a:buSzPct val="70000"/>
            </a:pPr>
            <a:r>
              <a:rPr lang="en-US" sz="2400" b="1" dirty="0"/>
              <a:t>Analysis of total mercury and mercury isotopes in groundwater of the Kirkwood-</a:t>
            </a:r>
            <a:r>
              <a:rPr lang="en-US" sz="2400" b="1" dirty="0" err="1"/>
              <a:t>Cohansey</a:t>
            </a:r>
            <a:r>
              <a:rPr lang="en-US" sz="2400" b="1" dirty="0"/>
              <a:t> Aquifer</a:t>
            </a:r>
          </a:p>
          <a:p>
            <a:pPr defTabSz="914400">
              <a:lnSpc>
                <a:spcPct val="90000"/>
              </a:lnSpc>
              <a:spcBef>
                <a:spcPct val="20000"/>
              </a:spcBef>
              <a:buClr>
                <a:srgbClr val="6F6F74"/>
              </a:buClr>
              <a:buSzPct val="70000"/>
            </a:pPr>
            <a:r>
              <a:rPr lang="en-US" sz="2000" dirty="0"/>
              <a:t>Assessing and identifying the source of mercury through the use of isotope analysis as a “fingerprinting” tool. Such identification can help regulators make informed decisions and direct policies that aim to reduce mercury exposure to fish, wildlife, and humans.</a:t>
            </a:r>
          </a:p>
          <a:p>
            <a:pPr defTabSz="914400">
              <a:lnSpc>
                <a:spcPct val="90000"/>
              </a:lnSpc>
              <a:spcBef>
                <a:spcPct val="20000"/>
              </a:spcBef>
              <a:buClr>
                <a:srgbClr val="6F6F74"/>
              </a:buClr>
              <a:buSzPct val="70000"/>
            </a:pPr>
            <a:endParaRPr lang="en-US" dirty="0"/>
          </a:p>
        </p:txBody>
      </p:sp>
    </p:spTree>
    <p:extLst>
      <p:ext uri="{BB962C8B-B14F-4D97-AF65-F5344CB8AC3E}">
        <p14:creationId xmlns:p14="http://schemas.microsoft.com/office/powerpoint/2010/main" val="239248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838200"/>
          </a:xfrm>
        </p:spPr>
        <p:txBody>
          <a:bodyPr>
            <a:noAutofit/>
          </a:bodyPr>
          <a:lstStyle/>
          <a:p>
            <a:r>
              <a:rPr lang="en-US" sz="2800" b="1" dirty="0">
                <a:solidFill>
                  <a:schemeClr val="tx1"/>
                </a:solidFill>
              </a:rPr>
              <a:t>Monitoring and Targeted Research of Selected Chemical Contaminants in New Jersey Fish</a:t>
            </a:r>
            <a:endParaRPr lang="en-US" sz="2800" dirty="0">
              <a:solidFill>
                <a:schemeClr val="tx1"/>
              </a:solidFill>
            </a:endParaRPr>
          </a:p>
        </p:txBody>
      </p:sp>
      <p:sp>
        <p:nvSpPr>
          <p:cNvPr id="3" name="Content Placeholder 2"/>
          <p:cNvSpPr>
            <a:spLocks noGrp="1"/>
          </p:cNvSpPr>
          <p:nvPr>
            <p:ph idx="1"/>
          </p:nvPr>
        </p:nvSpPr>
        <p:spPr>
          <a:xfrm>
            <a:off x="381000" y="1676400"/>
            <a:ext cx="5257800" cy="5256864"/>
          </a:xfrm>
        </p:spPr>
        <p:txBody>
          <a:bodyPr>
            <a:normAutofit fontScale="77500" lnSpcReduction="20000"/>
          </a:bodyPr>
          <a:lstStyle/>
          <a:p>
            <a:pPr>
              <a:buFont typeface="Wingdings" panose="05000000000000000000" pitchFamily="2" charset="2"/>
              <a:buChar char="ü"/>
            </a:pPr>
            <a:r>
              <a:rPr lang="en-US" b="1" dirty="0">
                <a:solidFill>
                  <a:schemeClr val="tx1"/>
                </a:solidFill>
              </a:rPr>
              <a:t>Task 1 - Routine Monitoring of Toxics in Fish</a:t>
            </a:r>
            <a:endParaRPr lang="en-US" dirty="0">
              <a:solidFill>
                <a:schemeClr val="tx1"/>
              </a:solidFill>
            </a:endParaRPr>
          </a:p>
          <a:p>
            <a:pPr lvl="1"/>
            <a:r>
              <a:rPr lang="en-US" dirty="0">
                <a:solidFill>
                  <a:schemeClr val="tx1"/>
                </a:solidFill>
              </a:rPr>
              <a:t>Includes the monitoring of fish tissue statewide, evaluating multiple target contaminants, fish species and water bodies;</a:t>
            </a:r>
          </a:p>
          <a:p>
            <a:pPr lvl="1"/>
            <a:endParaRPr lang="en-US" sz="1500" dirty="0">
              <a:solidFill>
                <a:schemeClr val="tx1"/>
              </a:solidFill>
            </a:endParaRPr>
          </a:p>
          <a:p>
            <a:pPr lvl="1"/>
            <a:r>
              <a:rPr lang="en-US" dirty="0">
                <a:solidFill>
                  <a:schemeClr val="tx1"/>
                </a:solidFill>
              </a:rPr>
              <a:t>Informs the appropriateness of current fish consumption advisories and need for modifications;</a:t>
            </a:r>
          </a:p>
          <a:p>
            <a:pPr lvl="1"/>
            <a:endParaRPr lang="en-US" sz="1500" dirty="0">
              <a:solidFill>
                <a:schemeClr val="tx1"/>
              </a:solidFill>
            </a:endParaRPr>
          </a:p>
          <a:p>
            <a:pPr lvl="1"/>
            <a:r>
              <a:rPr lang="en-US" dirty="0">
                <a:solidFill>
                  <a:schemeClr val="tx1"/>
                </a:solidFill>
              </a:rPr>
              <a:t>Examine new species, contaminants, and waterbodies; and</a:t>
            </a:r>
          </a:p>
          <a:p>
            <a:pPr lvl="1"/>
            <a:endParaRPr lang="en-US" sz="1500" dirty="0">
              <a:solidFill>
                <a:schemeClr val="tx1"/>
              </a:solidFill>
            </a:endParaRPr>
          </a:p>
          <a:p>
            <a:pPr lvl="1"/>
            <a:r>
              <a:rPr lang="en-US" dirty="0">
                <a:solidFill>
                  <a:schemeClr val="tx1"/>
                </a:solidFill>
              </a:rPr>
              <a:t>Support education and outreach efforts in protecting the public.</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3600" y="1905000"/>
            <a:ext cx="3063138" cy="4073592"/>
          </a:xfrm>
          <a:prstGeom prst="rect">
            <a:avLst/>
          </a:prstGeom>
          <a:ln>
            <a:noFill/>
          </a:ln>
          <a:effectLst>
            <a:softEdge rad="112500"/>
          </a:effectLst>
        </p:spPr>
      </p:pic>
      <p:sp>
        <p:nvSpPr>
          <p:cNvPr id="6" name="TextBox 5"/>
          <p:cNvSpPr txBox="1"/>
          <p:nvPr/>
        </p:nvSpPr>
        <p:spPr>
          <a:xfrm>
            <a:off x="8222202" y="5602602"/>
            <a:ext cx="914400" cy="369332"/>
          </a:xfrm>
          <a:prstGeom prst="rect">
            <a:avLst/>
          </a:prstGeom>
          <a:noFill/>
        </p:spPr>
        <p:txBody>
          <a:bodyPr wrap="square" rtlCol="0">
            <a:spAutoFit/>
          </a:bodyPr>
          <a:lstStyle/>
          <a:p>
            <a:r>
              <a:rPr lang="en-US" sz="900" i="1" dirty="0">
                <a:solidFill>
                  <a:srgbClr val="0070C0"/>
                </a:solidFill>
              </a:rPr>
              <a:t>Bruce Ruppel, DSREH</a:t>
            </a:r>
          </a:p>
        </p:txBody>
      </p:sp>
      <p:sp>
        <p:nvSpPr>
          <p:cNvPr id="4" name="Rectangle 3">
            <a:extLst>
              <a:ext uri="{FF2B5EF4-FFF2-40B4-BE49-F238E27FC236}">
                <a16:creationId xmlns:a16="http://schemas.microsoft.com/office/drawing/2014/main" id="{C0496F43-DD7C-4CC9-844B-C3199BD8E41B}"/>
              </a:ext>
            </a:extLst>
          </p:cNvPr>
          <p:cNvSpPr/>
          <p:nvPr/>
        </p:nvSpPr>
        <p:spPr>
          <a:xfrm>
            <a:off x="2053233" y="6293572"/>
            <a:ext cx="5037533" cy="523220"/>
          </a:xfrm>
          <a:prstGeom prst="rect">
            <a:avLst/>
          </a:prstGeom>
        </p:spPr>
        <p:txBody>
          <a:bodyPr wrap="none">
            <a:spAutoFit/>
          </a:bodyPr>
          <a:lstStyle/>
          <a:p>
            <a:r>
              <a:rPr lang="en-US" sz="2800" b="1" dirty="0">
                <a:hlinkClick r:id="rId3"/>
              </a:rPr>
              <a:t>http://fishsmarteatsmartnj.org/</a:t>
            </a:r>
            <a:endParaRPr lang="en-US" sz="2800" b="1" dirty="0"/>
          </a:p>
        </p:txBody>
      </p:sp>
    </p:spTree>
    <p:extLst>
      <p:ext uri="{BB962C8B-B14F-4D97-AF65-F5344CB8AC3E}">
        <p14:creationId xmlns:p14="http://schemas.microsoft.com/office/powerpoint/2010/main" val="300485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2778" y="228600"/>
            <a:ext cx="8686800" cy="838200"/>
          </a:xfrm>
        </p:spPr>
        <p:txBody>
          <a:bodyPr>
            <a:noAutofit/>
          </a:bodyPr>
          <a:lstStyle/>
          <a:p>
            <a:r>
              <a:rPr lang="en-US" sz="2800" b="1" dirty="0">
                <a:solidFill>
                  <a:schemeClr val="tx1"/>
                </a:solidFill>
              </a:rPr>
              <a:t>Monitoring and Targeted Research of Selected Chemical Contaminants in New Jersey Fish</a:t>
            </a:r>
            <a:endParaRPr lang="en-US" sz="2800" dirty="0">
              <a:solidFill>
                <a:schemeClr val="tx1"/>
              </a:solidFill>
            </a:endParaRPr>
          </a:p>
        </p:txBody>
      </p:sp>
      <p:sp>
        <p:nvSpPr>
          <p:cNvPr id="3" name="Content Placeholder 2"/>
          <p:cNvSpPr>
            <a:spLocks noGrp="1"/>
          </p:cNvSpPr>
          <p:nvPr>
            <p:ph idx="1"/>
          </p:nvPr>
        </p:nvSpPr>
        <p:spPr>
          <a:xfrm>
            <a:off x="152400" y="1447800"/>
            <a:ext cx="4495800" cy="5410200"/>
          </a:xfrm>
        </p:spPr>
        <p:txBody>
          <a:bodyPr>
            <a:normAutofit fontScale="32500" lnSpcReduction="20000"/>
          </a:bodyPr>
          <a:lstStyle/>
          <a:p>
            <a:pPr>
              <a:buFont typeface="Wingdings" panose="05000000000000000000" pitchFamily="2" charset="2"/>
              <a:buChar char="ü"/>
            </a:pPr>
            <a:r>
              <a:rPr lang="en-US" sz="6200" b="1" dirty="0">
                <a:solidFill>
                  <a:schemeClr val="tx1"/>
                </a:solidFill>
              </a:rPr>
              <a:t>Task 2- Investigate Levels of Perfluoroalkyl Substances (PFAS) in NJ Fish Species, sediment and water</a:t>
            </a:r>
          </a:p>
          <a:p>
            <a:endParaRPr lang="en-US" sz="3000" b="1" dirty="0">
              <a:solidFill>
                <a:schemeClr val="tx1"/>
              </a:solidFill>
            </a:endParaRPr>
          </a:p>
          <a:p>
            <a:pPr marL="569913" lvl="1" indent="-225425"/>
            <a:r>
              <a:rPr lang="en-US" sz="6000" dirty="0">
                <a:solidFill>
                  <a:schemeClr val="tx1"/>
                </a:solidFill>
              </a:rPr>
              <a:t>As an emerging compound, PFAS, particularly PFOS, have been found to accumulate in fish tissue if a source is present.</a:t>
            </a:r>
          </a:p>
          <a:p>
            <a:pPr marL="569913" lvl="1" indent="-225425"/>
            <a:endParaRPr lang="en-US" sz="6000" dirty="0">
              <a:solidFill>
                <a:schemeClr val="tx1"/>
              </a:solidFill>
            </a:endParaRPr>
          </a:p>
          <a:p>
            <a:pPr marL="569913" lvl="1" indent="-225425"/>
            <a:r>
              <a:rPr lang="en-US" sz="6000" dirty="0">
                <a:solidFill>
                  <a:schemeClr val="tx1"/>
                </a:solidFill>
              </a:rPr>
              <a:t>Contamination has been identified in public and private drinking water wells, and potential sources have been identified, NJ fish and consumers may be impacted.</a:t>
            </a:r>
          </a:p>
          <a:p>
            <a:pPr marL="569913" lvl="1" indent="-225425"/>
            <a:endParaRPr lang="en-US" sz="6000" dirty="0">
              <a:solidFill>
                <a:schemeClr val="tx1"/>
              </a:solidFill>
            </a:endParaRPr>
          </a:p>
          <a:p>
            <a:pPr marL="569913" lvl="1" indent="-225425"/>
            <a:r>
              <a:rPr lang="en-US" sz="6000" dirty="0">
                <a:solidFill>
                  <a:schemeClr val="tx1"/>
                </a:solidFill>
              </a:rPr>
              <a:t>Concentrations in fish tissue will be quantified and evaluated along with health criteria.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8200" y="2125270"/>
            <a:ext cx="4495800" cy="3433367"/>
          </a:xfrm>
          <a:prstGeom prst="rect">
            <a:avLst/>
          </a:prstGeom>
          <a:ln>
            <a:noFill/>
          </a:ln>
          <a:effectLst>
            <a:outerShdw blurRad="190500" algn="tl" rotWithShape="0">
              <a:srgbClr val="000000">
                <a:alpha val="70000"/>
              </a:srgbClr>
            </a:outerShdw>
          </a:effectLst>
        </p:spPr>
      </p:pic>
      <p:sp>
        <p:nvSpPr>
          <p:cNvPr id="5" name="TextBox 4"/>
          <p:cNvSpPr txBox="1"/>
          <p:nvPr/>
        </p:nvSpPr>
        <p:spPr>
          <a:xfrm>
            <a:off x="4532316" y="5327801"/>
            <a:ext cx="1030289" cy="230832"/>
          </a:xfrm>
          <a:prstGeom prst="rect">
            <a:avLst/>
          </a:prstGeom>
          <a:noFill/>
        </p:spPr>
        <p:txBody>
          <a:bodyPr wrap="square" rtlCol="0">
            <a:spAutoFit/>
          </a:bodyPr>
          <a:lstStyle/>
          <a:p>
            <a:r>
              <a:rPr lang="en-US" sz="900" i="1" dirty="0">
                <a:solidFill>
                  <a:srgbClr val="FFFFFF"/>
                </a:solidFill>
              </a:rPr>
              <a:t>Passaic River</a:t>
            </a:r>
          </a:p>
        </p:txBody>
      </p:sp>
    </p:spTree>
    <p:extLst>
      <p:ext uri="{BB962C8B-B14F-4D97-AF65-F5344CB8AC3E}">
        <p14:creationId xmlns:p14="http://schemas.microsoft.com/office/powerpoint/2010/main" val="382675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685800"/>
          </a:xfrm>
        </p:spPr>
        <p:txBody>
          <a:bodyPr>
            <a:noAutofit/>
          </a:bodyPr>
          <a:lstStyle/>
          <a:p>
            <a:r>
              <a:rPr lang="en-US" dirty="0"/>
              <a:t>Polycyclic Aromatic Hydrocarbon Study</a:t>
            </a:r>
            <a:endParaRPr lang="en-US" sz="2400" b="1" dirty="0">
              <a:solidFill>
                <a:schemeClr val="tx1"/>
              </a:solidFill>
            </a:endParaRPr>
          </a:p>
        </p:txBody>
      </p:sp>
      <p:sp>
        <p:nvSpPr>
          <p:cNvPr id="3" name="Rectangle 2">
            <a:extLst>
              <a:ext uri="{FF2B5EF4-FFF2-40B4-BE49-F238E27FC236}">
                <a16:creationId xmlns:a16="http://schemas.microsoft.com/office/drawing/2014/main" id="{6EB27DEC-A862-45C3-AC49-931B6B451957}"/>
              </a:ext>
            </a:extLst>
          </p:cNvPr>
          <p:cNvSpPr/>
          <p:nvPr/>
        </p:nvSpPr>
        <p:spPr>
          <a:xfrm>
            <a:off x="76200" y="1524000"/>
            <a:ext cx="5867400" cy="4462760"/>
          </a:xfrm>
          <a:prstGeom prst="rect">
            <a:avLst/>
          </a:prstGeom>
        </p:spPr>
        <p:txBody>
          <a:bodyPr wrap="square">
            <a:spAutoFit/>
          </a:bodyPr>
          <a:lstStyle/>
          <a:p>
            <a:r>
              <a:rPr lang="en-US" sz="2400" u="sng" dirty="0"/>
              <a:t>Objectives</a:t>
            </a:r>
            <a:r>
              <a:rPr lang="en-US" sz="2000" dirty="0"/>
              <a:t>:</a:t>
            </a:r>
          </a:p>
          <a:p>
            <a:r>
              <a:rPr lang="en-US" sz="2000" b="1" dirty="0"/>
              <a:t>Phase I </a:t>
            </a:r>
            <a:r>
              <a:rPr lang="en-US" sz="2000" dirty="0"/>
              <a:t>- determine background levels of the contaminants throughout New Jersey and assess potential relationships between PAH concentrations and characteristics including depth of sample, county, population density, distance to nearest known contaminated site, forested versus open areas, and metal concentration. </a:t>
            </a:r>
          </a:p>
          <a:p>
            <a:endParaRPr lang="en-US" sz="2000" dirty="0"/>
          </a:p>
          <a:p>
            <a:r>
              <a:rPr lang="en-US" sz="2000" b="1" dirty="0"/>
              <a:t>Phase II </a:t>
            </a:r>
            <a:r>
              <a:rPr lang="en-US" sz="2000" dirty="0"/>
              <a:t>- determine whether there was a change in PAH concentrations as distance from potential sources, such as railroads and asphalt surfaces, increased. </a:t>
            </a:r>
          </a:p>
          <a:p>
            <a:endParaRPr lang="en-US" sz="2000" dirty="0"/>
          </a:p>
        </p:txBody>
      </p:sp>
      <p:pic>
        <p:nvPicPr>
          <p:cNvPr id="1026" name="Picture 2" descr="Railroad Tracks">
            <a:extLst>
              <a:ext uri="{FF2B5EF4-FFF2-40B4-BE49-F238E27FC236}">
                <a16:creationId xmlns:a16="http://schemas.microsoft.com/office/drawing/2014/main" id="{9840290D-3B7C-4B16-85AE-DA8B081F5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524000"/>
            <a:ext cx="3162300" cy="4762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3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41" y="2514600"/>
            <a:ext cx="8686800" cy="841248"/>
          </a:xfrm>
        </p:spPr>
        <p:txBody>
          <a:bodyPr>
            <a:normAutofit fontScale="90000"/>
          </a:bodyPr>
          <a:lstStyle/>
          <a:p>
            <a:pPr algn="r"/>
            <a:r>
              <a:rPr lang="en-US" sz="4000" cap="none" dirty="0">
                <a:solidFill>
                  <a:schemeClr val="tx1"/>
                </a:solidFill>
              </a:rPr>
              <a:t>EPA</a:t>
            </a:r>
            <a:r>
              <a:rPr lang="en-US" sz="4000" cap="none" dirty="0">
                <a:solidFill>
                  <a:schemeClr val="tx1"/>
                </a:solidFill>
                <a:effectLst/>
              </a:rPr>
              <a:t> Wetland Development</a:t>
            </a:r>
            <a:br>
              <a:rPr lang="en-US" sz="4000" cap="none" dirty="0">
                <a:solidFill>
                  <a:schemeClr val="tx1"/>
                </a:solidFill>
                <a:effectLst/>
              </a:rPr>
            </a:br>
            <a:r>
              <a:rPr lang="en-US" sz="4000" cap="none" dirty="0">
                <a:solidFill>
                  <a:schemeClr val="tx1"/>
                </a:solidFill>
                <a:effectLst/>
              </a:rPr>
              <a:t>Grant-funded Research</a:t>
            </a:r>
          </a:p>
        </p:txBody>
      </p:sp>
    </p:spTree>
    <p:extLst>
      <p:ext uri="{BB962C8B-B14F-4D97-AF65-F5344CB8AC3E}">
        <p14:creationId xmlns:p14="http://schemas.microsoft.com/office/powerpoint/2010/main" val="2200051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cap="none" dirty="0">
                <a:solidFill>
                  <a:schemeClr val="tx1"/>
                </a:solidFill>
              </a:rPr>
              <a:t>Developing a Reference Wetland Tool for Tidal Wetland Restoration Planning (</a:t>
            </a:r>
            <a:r>
              <a:rPr lang="en-US" cap="none" dirty="0">
                <a:solidFill>
                  <a:schemeClr val="tx1"/>
                </a:solidFill>
              </a:rPr>
              <a:t>EPA Grant)</a:t>
            </a:r>
          </a:p>
        </p:txBody>
      </p:sp>
      <p:sp>
        <p:nvSpPr>
          <p:cNvPr id="3" name="Content Placeholder 2"/>
          <p:cNvSpPr>
            <a:spLocks noGrp="1"/>
          </p:cNvSpPr>
          <p:nvPr>
            <p:ph idx="1"/>
          </p:nvPr>
        </p:nvSpPr>
        <p:spPr>
          <a:xfrm>
            <a:off x="304800" y="1295400"/>
            <a:ext cx="5257800" cy="5227638"/>
          </a:xfrm>
        </p:spPr>
        <p:txBody>
          <a:bodyPr>
            <a:noAutofit/>
          </a:bodyPr>
          <a:lstStyle/>
          <a:p>
            <a:pPr>
              <a:buFont typeface="Wingdings" panose="05000000000000000000" pitchFamily="2" charset="2"/>
              <a:buChar char="ü"/>
            </a:pPr>
            <a:r>
              <a:rPr lang="en-US" sz="1800" dirty="0">
                <a:solidFill>
                  <a:schemeClr val="tx1"/>
                </a:solidFill>
              </a:rPr>
              <a:t>When making management decisions, local reference sites make useful comparisons for evaluating wetland condition, designing restoration projects and setting realistic goals. Unfortunately, it is often time and cost prohibitive to collect data at local reference sites as part of a restoration project. </a:t>
            </a:r>
            <a:endParaRPr lang="en-US" sz="1600" dirty="0">
              <a:solidFill>
                <a:schemeClr val="tx1"/>
              </a:solidFill>
            </a:endParaRPr>
          </a:p>
          <a:p>
            <a:pPr>
              <a:buFont typeface="Wingdings" panose="05000000000000000000" pitchFamily="2" charset="2"/>
              <a:buChar char="ü"/>
            </a:pPr>
            <a:r>
              <a:rPr lang="en-US" sz="1800" dirty="0">
                <a:solidFill>
                  <a:schemeClr val="tx1"/>
                </a:solidFill>
              </a:rPr>
              <a:t>Objectives are to:</a:t>
            </a:r>
          </a:p>
          <a:p>
            <a:pPr lvl="1"/>
            <a:r>
              <a:rPr lang="en-US" sz="1800" dirty="0">
                <a:solidFill>
                  <a:schemeClr val="tx1"/>
                </a:solidFill>
              </a:rPr>
              <a:t>Aggregate and summarize the extensive tidal wetland monitoring data collected across NJ in the publicly  available Reference Wetland Database and Tool, developed by Riparia at Penn State;</a:t>
            </a:r>
          </a:p>
          <a:p>
            <a:pPr lvl="1"/>
            <a:r>
              <a:rPr lang="en-US" sz="1800" dirty="0">
                <a:solidFill>
                  <a:schemeClr val="tx1"/>
                </a:solidFill>
              </a:rPr>
              <a:t>Expand the long-term wetlands monitoring system to be inclusive of coastal wetland systems found in NJ</a:t>
            </a:r>
            <a:r>
              <a:rPr lang="en-US" sz="1800" dirty="0"/>
              <a:t>.</a:t>
            </a:r>
          </a:p>
          <a:p>
            <a:pPr lvl="1"/>
            <a:r>
              <a:rPr lang="en-US" sz="1800" dirty="0"/>
              <a:t>Study the hydrology of tidal wetland systems in NJ to help inform future restoration projects.</a:t>
            </a:r>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1" y="2286000"/>
            <a:ext cx="3508304" cy="2743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8773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48D0-B22C-4744-A00A-8F15325D522E}"/>
              </a:ext>
            </a:extLst>
          </p:cNvPr>
          <p:cNvSpPr>
            <a:spLocks noGrp="1"/>
          </p:cNvSpPr>
          <p:nvPr>
            <p:ph type="title"/>
          </p:nvPr>
        </p:nvSpPr>
        <p:spPr/>
        <p:txBody>
          <a:bodyPr/>
          <a:lstStyle/>
          <a:p>
            <a:r>
              <a:rPr lang="en-US" b="1" cap="none" dirty="0">
                <a:solidFill>
                  <a:schemeClr val="tx1"/>
                </a:solidFill>
              </a:rPr>
              <a:t>Improving Marsh Restoration (</a:t>
            </a:r>
            <a:r>
              <a:rPr lang="en-US" cap="none" dirty="0">
                <a:solidFill>
                  <a:schemeClr val="tx1"/>
                </a:solidFill>
              </a:rPr>
              <a:t>EPA Grant)</a:t>
            </a:r>
            <a:endParaRPr lang="en-US" cap="none" dirty="0"/>
          </a:p>
        </p:txBody>
      </p:sp>
      <p:pic>
        <p:nvPicPr>
          <p:cNvPr id="5" name="Content Placeholder 4">
            <a:extLst>
              <a:ext uri="{FF2B5EF4-FFF2-40B4-BE49-F238E27FC236}">
                <a16:creationId xmlns:a16="http://schemas.microsoft.com/office/drawing/2014/main" id="{F77C1325-6E8D-4D94-A5F6-9E275ABF55D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711" t="6486" r="18709" b="2699"/>
          <a:stretch/>
        </p:blipFill>
        <p:spPr>
          <a:xfrm>
            <a:off x="6142797" y="1447799"/>
            <a:ext cx="2660843" cy="2235109"/>
          </a:xfrm>
          <a:ln w="28575">
            <a:solidFill>
              <a:schemeClr val="tx1"/>
            </a:solidFill>
          </a:ln>
        </p:spPr>
      </p:pic>
      <p:pic>
        <p:nvPicPr>
          <p:cNvPr id="7" name="Picture 6">
            <a:extLst>
              <a:ext uri="{FF2B5EF4-FFF2-40B4-BE49-F238E27FC236}">
                <a16:creationId xmlns:a16="http://schemas.microsoft.com/office/drawing/2014/main" id="{85DD7882-A712-4D7E-8570-C46A55BF82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19" t="6487" r="15897" b="536"/>
          <a:stretch/>
        </p:blipFill>
        <p:spPr>
          <a:xfrm>
            <a:off x="6142797" y="3962400"/>
            <a:ext cx="2702923" cy="2235109"/>
          </a:xfrm>
          <a:prstGeom prst="rect">
            <a:avLst/>
          </a:prstGeom>
          <a:ln w="28575">
            <a:solidFill>
              <a:schemeClr val="tx1"/>
            </a:solidFill>
          </a:ln>
        </p:spPr>
      </p:pic>
      <p:sp>
        <p:nvSpPr>
          <p:cNvPr id="10" name="Content Placeholder 2">
            <a:extLst>
              <a:ext uri="{FF2B5EF4-FFF2-40B4-BE49-F238E27FC236}">
                <a16:creationId xmlns:a16="http://schemas.microsoft.com/office/drawing/2014/main" id="{40558F89-3E10-4F43-A9F3-1DDE60DCEE56}"/>
              </a:ext>
            </a:extLst>
          </p:cNvPr>
          <p:cNvSpPr txBox="1">
            <a:spLocks/>
          </p:cNvSpPr>
          <p:nvPr/>
        </p:nvSpPr>
        <p:spPr>
          <a:xfrm>
            <a:off x="304800" y="1295400"/>
            <a:ext cx="5257800" cy="5227638"/>
          </a:xfrm>
          <a:prstGeom prst="rect">
            <a:avLst/>
          </a:prstGeom>
        </p:spPr>
        <p:txBody>
          <a:bodyPr vert="horz" lIns="91424" tIns="45712" rIns="91424" bIns="45712">
            <a:normAutofit fontScale="25000" lnSpcReduction="20000"/>
          </a:bodyPr>
          <a:lstStyle>
            <a:lvl1pPr marL="342840" indent="-34284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817" indent="-285699"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2796" indent="-22856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599914" indent="-22856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034" indent="-22856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152" indent="-22856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271" indent="-22856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8389" indent="-22856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5507" indent="-22856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defTabSz="914400">
              <a:buFont typeface="Wingdings" panose="05000000000000000000" pitchFamily="2" charset="2"/>
              <a:buChar char="ü"/>
            </a:pPr>
            <a:r>
              <a:rPr lang="en-US" sz="8800" dirty="0">
                <a:solidFill>
                  <a:schemeClr val="tx1"/>
                </a:solidFill>
              </a:rPr>
              <a:t>Continued monitoring of three pilot projects that used dredged material to enhance salt marshes and dissemination of lessons learned.</a:t>
            </a:r>
          </a:p>
          <a:p>
            <a:pPr defTabSz="914400">
              <a:buFont typeface="Wingdings" panose="05000000000000000000" pitchFamily="2" charset="2"/>
              <a:buChar char="ü"/>
            </a:pPr>
            <a:endParaRPr lang="en-US" sz="8000" dirty="0">
              <a:solidFill>
                <a:schemeClr val="tx1"/>
              </a:solidFill>
            </a:endParaRPr>
          </a:p>
          <a:p>
            <a:pPr defTabSz="914400">
              <a:buFont typeface="Wingdings" panose="05000000000000000000" pitchFamily="2" charset="2"/>
              <a:buChar char="ü"/>
            </a:pPr>
            <a:r>
              <a:rPr lang="en-US" sz="8800" dirty="0">
                <a:solidFill>
                  <a:schemeClr val="tx1"/>
                </a:solidFill>
              </a:rPr>
              <a:t>Objectives are to:</a:t>
            </a:r>
          </a:p>
          <a:p>
            <a:pPr lvl="1" defTabSz="914400"/>
            <a:r>
              <a:rPr lang="en-US" sz="8800" dirty="0">
                <a:solidFill>
                  <a:schemeClr val="tx1"/>
                </a:solidFill>
              </a:rPr>
              <a:t>Track changes in the marsh ecosystem after dredged sediment was placed to increase elevation;</a:t>
            </a:r>
          </a:p>
          <a:p>
            <a:pPr lvl="1" defTabSz="914400"/>
            <a:r>
              <a:rPr lang="en-US" sz="8800" dirty="0">
                <a:solidFill>
                  <a:schemeClr val="tx1"/>
                </a:solidFill>
              </a:rPr>
              <a:t>Relate findings back to enhancement methods in order to improve methods for future projects;</a:t>
            </a:r>
          </a:p>
          <a:p>
            <a:pPr lvl="1" defTabSz="914400"/>
            <a:r>
              <a:rPr lang="en-US" sz="8800" dirty="0">
                <a:solidFill>
                  <a:schemeClr val="tx1"/>
                </a:solidFill>
              </a:rPr>
              <a:t>Make best management practices that can be gleaned from the pilot projects readily available to the public.</a:t>
            </a:r>
            <a:endParaRPr lang="en-US" sz="8800" dirty="0"/>
          </a:p>
        </p:txBody>
      </p:sp>
      <p:sp>
        <p:nvSpPr>
          <p:cNvPr id="11" name="TextBox 10">
            <a:extLst>
              <a:ext uri="{FF2B5EF4-FFF2-40B4-BE49-F238E27FC236}">
                <a16:creationId xmlns:a16="http://schemas.microsoft.com/office/drawing/2014/main" id="{BDB4E372-A7A6-429D-8056-F4E845427912}"/>
              </a:ext>
            </a:extLst>
          </p:cNvPr>
          <p:cNvSpPr txBox="1"/>
          <p:nvPr/>
        </p:nvSpPr>
        <p:spPr>
          <a:xfrm>
            <a:off x="6210300" y="3375131"/>
            <a:ext cx="1066800" cy="307777"/>
          </a:xfrm>
          <a:prstGeom prst="rect">
            <a:avLst/>
          </a:prstGeom>
          <a:noFill/>
        </p:spPr>
        <p:txBody>
          <a:bodyPr wrap="square" rtlCol="0">
            <a:spAutoFit/>
          </a:bodyPr>
          <a:lstStyle/>
          <a:p>
            <a:r>
              <a:rPr lang="en-US" sz="1400" dirty="0">
                <a:solidFill>
                  <a:schemeClr val="bg1"/>
                </a:solidFill>
              </a:rPr>
              <a:t>2006</a:t>
            </a:r>
          </a:p>
        </p:txBody>
      </p:sp>
      <p:sp>
        <p:nvSpPr>
          <p:cNvPr id="12" name="TextBox 11">
            <a:extLst>
              <a:ext uri="{FF2B5EF4-FFF2-40B4-BE49-F238E27FC236}">
                <a16:creationId xmlns:a16="http://schemas.microsoft.com/office/drawing/2014/main" id="{29A60B6D-F498-41B9-A6E4-B8F6A3F76077}"/>
              </a:ext>
            </a:extLst>
          </p:cNvPr>
          <p:cNvSpPr txBox="1"/>
          <p:nvPr/>
        </p:nvSpPr>
        <p:spPr>
          <a:xfrm>
            <a:off x="6142797" y="5903391"/>
            <a:ext cx="1066800" cy="307777"/>
          </a:xfrm>
          <a:prstGeom prst="rect">
            <a:avLst/>
          </a:prstGeom>
          <a:noFill/>
        </p:spPr>
        <p:txBody>
          <a:bodyPr wrap="square" rtlCol="0">
            <a:spAutoFit/>
          </a:bodyPr>
          <a:lstStyle/>
          <a:p>
            <a:r>
              <a:rPr lang="en-US" sz="1400" dirty="0">
                <a:solidFill>
                  <a:schemeClr val="bg1"/>
                </a:solidFill>
              </a:rPr>
              <a:t>2008</a:t>
            </a:r>
          </a:p>
        </p:txBody>
      </p:sp>
    </p:spTree>
    <p:extLst>
      <p:ext uri="{BB962C8B-B14F-4D97-AF65-F5344CB8AC3E}">
        <p14:creationId xmlns:p14="http://schemas.microsoft.com/office/powerpoint/2010/main" val="194589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2331" y="152400"/>
            <a:ext cx="8686800" cy="914400"/>
          </a:xfrm>
        </p:spPr>
        <p:txBody>
          <a:bodyPr>
            <a:normAutofit fontScale="90000"/>
          </a:bodyPr>
          <a:lstStyle/>
          <a:p>
            <a:r>
              <a:rPr lang="en-US" b="1" cap="none" dirty="0">
                <a:solidFill>
                  <a:schemeClr val="tx1"/>
                </a:solidFill>
                <a:effectLst/>
              </a:rPr>
              <a:t>Developing a Wetland Baseline at the Watershed Scale (EPA Grant)</a:t>
            </a:r>
          </a:p>
        </p:txBody>
      </p:sp>
      <p:sp>
        <p:nvSpPr>
          <p:cNvPr id="3" name="Content Placeholder 2"/>
          <p:cNvSpPr>
            <a:spLocks noGrp="1"/>
          </p:cNvSpPr>
          <p:nvPr>
            <p:ph idx="1"/>
          </p:nvPr>
        </p:nvSpPr>
        <p:spPr>
          <a:xfrm>
            <a:off x="95250" y="1630362"/>
            <a:ext cx="5589270" cy="4999038"/>
          </a:xfrm>
        </p:spPr>
        <p:txBody>
          <a:bodyPr>
            <a:noAutofit/>
          </a:bodyPr>
          <a:lstStyle/>
          <a:p>
            <a:pPr>
              <a:buFont typeface="Wingdings" panose="05000000000000000000" pitchFamily="2" charset="2"/>
              <a:buChar char="ü"/>
            </a:pPr>
            <a:r>
              <a:rPr lang="en-US" sz="2000" dirty="0">
                <a:solidFill>
                  <a:schemeClr val="tx1"/>
                </a:solidFill>
              </a:rPr>
              <a:t>Up to 80% of commercial/recreational fishes, shellfish and their forage base in coastal regions have “estuarine dependent” early life stages.</a:t>
            </a:r>
          </a:p>
          <a:p>
            <a:pPr>
              <a:buFont typeface="Wingdings" panose="05000000000000000000" pitchFamily="2" charset="2"/>
              <a:buChar char="ü"/>
            </a:pPr>
            <a:r>
              <a:rPr lang="en-US" sz="2000" dirty="0">
                <a:solidFill>
                  <a:schemeClr val="tx1"/>
                </a:solidFill>
              </a:rPr>
              <a:t>Objectives:</a:t>
            </a:r>
          </a:p>
          <a:p>
            <a:pPr marL="457200" lvl="1"/>
            <a:r>
              <a:rPr lang="en-US" sz="2000" dirty="0">
                <a:solidFill>
                  <a:schemeClr val="tx1"/>
                </a:solidFill>
              </a:rPr>
              <a:t>conduct a meta-analysis of existing literature that relates the role of riverine fresh, tidal fresh, and tidal saline marshes as essential habitat for the secondary production of fauna:</a:t>
            </a:r>
          </a:p>
          <a:p>
            <a:pPr marL="457200" lvl="1"/>
            <a:r>
              <a:rPr lang="en-US" sz="2000" dirty="0">
                <a:solidFill>
                  <a:schemeClr val="tx1"/>
                </a:solidFill>
              </a:rPr>
              <a:t>use aerial photo interpretation and remote sensing to develop qualitative measures of vegetation coverage, diversity, and “health”;</a:t>
            </a:r>
          </a:p>
          <a:p>
            <a:pPr marL="457200" lvl="1"/>
            <a:r>
              <a:rPr lang="en-US" sz="2000" dirty="0">
                <a:solidFill>
                  <a:schemeClr val="tx1"/>
                </a:solidFill>
              </a:rPr>
              <a:t>establish quantitative metrics that relate marsh geomorphology to species access.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84520" y="1828800"/>
            <a:ext cx="3383280" cy="4270503"/>
          </a:xfrm>
          <a:prstGeom prst="rect">
            <a:avLst/>
          </a:prstGeom>
          <a:ln w="508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5868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686800" cy="838200"/>
          </a:xfrm>
        </p:spPr>
        <p:txBody>
          <a:bodyPr>
            <a:noAutofit/>
          </a:bodyPr>
          <a:lstStyle/>
          <a:p>
            <a:pPr algn="ctr"/>
            <a:r>
              <a:rPr lang="en-US" cap="none" dirty="0">
                <a:solidFill>
                  <a:schemeClr val="tx1"/>
                </a:solidFill>
                <a:effectLst/>
              </a:rPr>
              <a:t>Division of Science and Research</a:t>
            </a:r>
          </a:p>
        </p:txBody>
      </p:sp>
      <p:sp>
        <p:nvSpPr>
          <p:cNvPr id="4" name="Content Placeholder 3"/>
          <p:cNvSpPr>
            <a:spLocks noGrp="1"/>
          </p:cNvSpPr>
          <p:nvPr>
            <p:ph idx="1"/>
          </p:nvPr>
        </p:nvSpPr>
        <p:spPr>
          <a:xfrm>
            <a:off x="304800" y="1524002"/>
            <a:ext cx="8686800" cy="4556125"/>
          </a:xfrm>
        </p:spPr>
        <p:txBody>
          <a:bodyPr>
            <a:normAutofit fontScale="70000" lnSpcReduction="20000"/>
          </a:bodyPr>
          <a:lstStyle/>
          <a:p>
            <a:pPr marL="0" indent="0" algn="ctr">
              <a:lnSpc>
                <a:spcPct val="120000"/>
              </a:lnSpc>
              <a:buNone/>
            </a:pPr>
            <a:r>
              <a:rPr lang="en-US" sz="3800" dirty="0">
                <a:solidFill>
                  <a:schemeClr val="tx1"/>
                </a:solidFill>
              </a:rPr>
              <a:t>Acknowledgements: DSR Scientists, DEP Programs, Principal Investigators and their Universities </a:t>
            </a:r>
          </a:p>
          <a:p>
            <a:pPr marL="0" indent="0">
              <a:lnSpc>
                <a:spcPct val="80000"/>
              </a:lnSpc>
              <a:buNone/>
            </a:pPr>
            <a:endParaRPr lang="en-US" dirty="0">
              <a:solidFill>
                <a:schemeClr val="tx1"/>
              </a:solidFill>
            </a:endParaRPr>
          </a:p>
          <a:p>
            <a:pPr marL="0" indent="0" algn="ctr">
              <a:lnSpc>
                <a:spcPct val="80000"/>
              </a:lnSpc>
              <a:buNone/>
            </a:pPr>
            <a:r>
              <a:rPr lang="en-US" dirty="0">
                <a:solidFill>
                  <a:schemeClr val="tx1"/>
                </a:solidFill>
              </a:rPr>
              <a:t>Director: </a:t>
            </a:r>
            <a:r>
              <a:rPr lang="en-US" dirty="0">
                <a:solidFill>
                  <a:schemeClr val="accent4"/>
                </a:solidFill>
                <a:hlinkClick r:id="rId2">
                  <a:extLst>
                    <a:ext uri="{A12FA001-AC4F-418D-AE19-62706E023703}">
                      <ahyp:hlinkClr xmlns:ahyp="http://schemas.microsoft.com/office/drawing/2018/hyperlinkcolor" val="tx"/>
                    </a:ext>
                  </a:extLst>
                </a:hlinkClick>
              </a:rPr>
              <a:t>Gary.Buchanan@dep.nj.gov</a:t>
            </a:r>
            <a:endParaRPr lang="en-US" dirty="0">
              <a:solidFill>
                <a:schemeClr val="accent4"/>
              </a:solidFill>
            </a:endParaRPr>
          </a:p>
          <a:p>
            <a:pPr marL="0" indent="0" algn="ctr">
              <a:lnSpc>
                <a:spcPct val="80000"/>
              </a:lnSpc>
              <a:buNone/>
            </a:pPr>
            <a:r>
              <a:rPr lang="en-US" dirty="0">
                <a:solidFill>
                  <a:schemeClr val="tx1"/>
                </a:solidFill>
              </a:rPr>
              <a:t>609-984-6070</a:t>
            </a:r>
          </a:p>
          <a:p>
            <a:pPr marL="0" indent="0" algn="ctr">
              <a:lnSpc>
                <a:spcPct val="80000"/>
              </a:lnSpc>
              <a:buNone/>
            </a:pPr>
            <a:endParaRPr lang="en-US" dirty="0">
              <a:solidFill>
                <a:schemeClr val="tx1"/>
              </a:solidFill>
            </a:endParaRPr>
          </a:p>
          <a:p>
            <a:pPr marL="0" indent="0" algn="ctr">
              <a:lnSpc>
                <a:spcPct val="80000"/>
              </a:lnSpc>
              <a:buNone/>
            </a:pPr>
            <a:r>
              <a:rPr lang="en-US" dirty="0">
                <a:solidFill>
                  <a:schemeClr val="tx1"/>
                </a:solidFill>
              </a:rPr>
              <a:t>Bureau Chief: </a:t>
            </a:r>
            <a:r>
              <a:rPr lang="en-US" dirty="0">
                <a:solidFill>
                  <a:schemeClr val="accent4"/>
                </a:solidFill>
                <a:hlinkClick r:id="rId3">
                  <a:extLst>
                    <a:ext uri="{A12FA001-AC4F-418D-AE19-62706E023703}">
                      <ahyp:hlinkClr xmlns:ahyp="http://schemas.microsoft.com/office/drawing/2018/hyperlinkcolor" val="tx"/>
                    </a:ext>
                  </a:extLst>
                </a:hlinkClick>
              </a:rPr>
              <a:t>Nick.Procopio@dep.nj.gov</a:t>
            </a:r>
            <a:endParaRPr lang="en-US" dirty="0">
              <a:solidFill>
                <a:schemeClr val="accent4"/>
              </a:solidFill>
            </a:endParaRPr>
          </a:p>
          <a:p>
            <a:pPr marL="0" indent="0" algn="ctr">
              <a:lnSpc>
                <a:spcPct val="80000"/>
              </a:lnSpc>
              <a:buNone/>
            </a:pPr>
            <a:r>
              <a:rPr lang="en-US" sz="2900" dirty="0">
                <a:solidFill>
                  <a:schemeClr val="tx1"/>
                </a:solidFill>
              </a:rPr>
              <a:t>609-633-7713</a:t>
            </a:r>
          </a:p>
          <a:p>
            <a:pPr marL="457118" lvl="1" indent="0" algn="ctr">
              <a:lnSpc>
                <a:spcPct val="80000"/>
              </a:lnSpc>
              <a:buNone/>
            </a:pPr>
            <a:endParaRPr lang="en-US" sz="2900" dirty="0">
              <a:solidFill>
                <a:schemeClr val="tx1"/>
              </a:solidFill>
            </a:endParaRPr>
          </a:p>
          <a:p>
            <a:pPr marL="457118" lvl="1" indent="0" algn="ctr">
              <a:lnSpc>
                <a:spcPct val="80000"/>
              </a:lnSpc>
              <a:buNone/>
            </a:pPr>
            <a:endParaRPr lang="en-US" dirty="0">
              <a:solidFill>
                <a:schemeClr val="tx1"/>
              </a:solidFill>
            </a:endParaRPr>
          </a:p>
          <a:p>
            <a:pPr marL="0" indent="0" algn="ctr">
              <a:lnSpc>
                <a:spcPct val="80000"/>
              </a:lnSpc>
              <a:buNone/>
            </a:pPr>
            <a:r>
              <a:rPr lang="en-US" sz="3600" dirty="0">
                <a:solidFill>
                  <a:schemeClr val="tx1"/>
                </a:solidFill>
              </a:rPr>
              <a:t>Information and Publications:</a:t>
            </a:r>
          </a:p>
          <a:p>
            <a:pPr marL="0" indent="0" algn="ctr">
              <a:lnSpc>
                <a:spcPct val="80000"/>
              </a:lnSpc>
              <a:buNone/>
            </a:pPr>
            <a:r>
              <a:rPr lang="en-US" sz="3200" dirty="0">
                <a:solidFill>
                  <a:schemeClr val="accent4"/>
                </a:solidFill>
                <a:hlinkClick r:id="rId4">
                  <a:extLst>
                    <a:ext uri="{A12FA001-AC4F-418D-AE19-62706E023703}">
                      <ahyp:hlinkClr xmlns:ahyp="http://schemas.microsoft.com/office/drawing/2018/hyperlinkcolor" val="tx"/>
                    </a:ext>
                  </a:extLst>
                </a:hlinkClick>
              </a:rPr>
              <a:t>www.nj.gov/dep/dsr/</a:t>
            </a:r>
            <a:r>
              <a:rPr lang="en-US" sz="3200" dirty="0">
                <a:solidFill>
                  <a:schemeClr val="accent4"/>
                </a:solidFill>
              </a:rPr>
              <a:t> </a:t>
            </a:r>
          </a:p>
          <a:p>
            <a:pPr marL="399979" lvl="1" indent="0" algn="ctr">
              <a:lnSpc>
                <a:spcPct val="80000"/>
              </a:lnSpc>
              <a:buNone/>
            </a:pPr>
            <a:endParaRPr lang="en-US" sz="3600" dirty="0">
              <a:solidFill>
                <a:schemeClr val="tx1"/>
              </a:solidFill>
            </a:endParaRPr>
          </a:p>
          <a:p>
            <a:pPr marL="0" indent="0" algn="ctr">
              <a:lnSpc>
                <a:spcPct val="80000"/>
              </a:lnSpc>
              <a:buNone/>
            </a:pPr>
            <a:r>
              <a:rPr lang="en-US" sz="4000" dirty="0">
                <a:solidFill>
                  <a:schemeClr val="tx1"/>
                </a:solidFill>
              </a:rPr>
              <a:t>Check for new reports!</a:t>
            </a:r>
          </a:p>
        </p:txBody>
      </p:sp>
    </p:spTree>
    <p:extLst>
      <p:ext uri="{BB962C8B-B14F-4D97-AF65-F5344CB8AC3E}">
        <p14:creationId xmlns:p14="http://schemas.microsoft.com/office/powerpoint/2010/main" val="23860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xEl>
                                              <p:pRg st="0" end="0"/>
                                            </p:txEl>
                                          </p:spTgt>
                                        </p:tgtEl>
                                        <p:attrNameLst>
                                          <p:attrName>style.color</p:attrName>
                                        </p:attrNameLst>
                                      </p:cBhvr>
                                      <p:to>
                                        <a:schemeClr val="bg1"/>
                                      </p:to>
                                    </p:animClr>
                                    <p:animClr clrSpc="rgb" dir="cw">
                                      <p:cBhvr>
                                        <p:cTn id="7" dur="250" autoRev="1" fill="remove"/>
                                        <p:tgtEl>
                                          <p:spTgt spid="4">
                                            <p:txEl>
                                              <p:pRg st="0" end="0"/>
                                            </p:txEl>
                                          </p:spTgt>
                                        </p:tgtEl>
                                        <p:attrNameLst>
                                          <p:attrName>fillcolor</p:attrName>
                                        </p:attrNameLst>
                                      </p:cBhvr>
                                      <p:to>
                                        <a:schemeClr val="bg1"/>
                                      </p:to>
                                    </p:animClr>
                                    <p:set>
                                      <p:cBhvr>
                                        <p:cTn id="8" dur="250" autoRev="1" fill="remove"/>
                                        <p:tgtEl>
                                          <p:spTgt spid="4">
                                            <p:txEl>
                                              <p:pRg st="0" end="0"/>
                                            </p:txEl>
                                          </p:spTgt>
                                        </p:tgtEl>
                                        <p:attrNameLst>
                                          <p:attrName>fill.type</p:attrName>
                                        </p:attrNameLst>
                                      </p:cBhvr>
                                      <p:to>
                                        <p:strVal val="solid"/>
                                      </p:to>
                                    </p:set>
                                    <p:set>
                                      <p:cBhvr>
                                        <p:cTn id="9" dur="250" autoRev="1" fill="remove"/>
                                        <p:tgtEl>
                                          <p:spTgt spid="4">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4">
                                            <p:txEl>
                                              <p:pRg st="12" end="12"/>
                                            </p:txEl>
                                          </p:spTgt>
                                        </p:tgtEl>
                                      </p:cBhvr>
                                    </p:animEffect>
                                    <p:animScale>
                                      <p:cBhvr>
                                        <p:cTn id="14" dur="250" autoRev="1" fill="hold"/>
                                        <p:tgtEl>
                                          <p:spTgt spid="4">
                                            <p:txEl>
                                              <p:pRg st="12" end="1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b="1" cap="none" dirty="0">
                <a:solidFill>
                  <a:schemeClr val="tx2">
                    <a:lumMod val="50000"/>
                  </a:schemeClr>
                </a:solidFill>
                <a:effectLst/>
              </a:rPr>
              <a:t>Staff Expertise</a:t>
            </a:r>
          </a:p>
        </p:txBody>
      </p:sp>
      <p:sp>
        <p:nvSpPr>
          <p:cNvPr id="5" name="Rectangle 3"/>
          <p:cNvSpPr txBox="1">
            <a:spLocks noChangeArrowheads="1"/>
          </p:cNvSpPr>
          <p:nvPr/>
        </p:nvSpPr>
        <p:spPr bwMode="auto">
          <a:xfrm>
            <a:off x="762000" y="1447800"/>
            <a:ext cx="7924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342840" indent="-342840">
              <a:buClrTx/>
              <a:defRPr/>
            </a:pPr>
            <a:r>
              <a:rPr lang="en-US" sz="2800" b="1" kern="0" dirty="0">
                <a:solidFill>
                  <a:schemeClr val="bg2">
                    <a:lumMod val="10000"/>
                  </a:schemeClr>
                </a:solidFill>
                <a:effectLst/>
                <a:latin typeface="Garamond"/>
              </a:rPr>
              <a:t>Toxicologists/Risk Assessment</a:t>
            </a:r>
          </a:p>
          <a:p>
            <a:pPr marL="342840" indent="-342840">
              <a:buClrTx/>
              <a:defRPr/>
            </a:pPr>
            <a:r>
              <a:rPr lang="en-US" sz="2800" b="1" kern="0" dirty="0">
                <a:solidFill>
                  <a:schemeClr val="bg2">
                    <a:lumMod val="10000"/>
                  </a:schemeClr>
                </a:solidFill>
                <a:effectLst/>
                <a:latin typeface="Garamond"/>
              </a:rPr>
              <a:t>Biologists/Ecologists</a:t>
            </a:r>
          </a:p>
          <a:p>
            <a:pPr marL="342840" indent="-342840">
              <a:buClrTx/>
              <a:defRPr/>
            </a:pPr>
            <a:r>
              <a:rPr lang="en-US" sz="2800" b="1" kern="0" dirty="0">
                <a:solidFill>
                  <a:schemeClr val="bg2">
                    <a:lumMod val="10000"/>
                  </a:schemeClr>
                </a:solidFill>
                <a:effectLst/>
                <a:latin typeface="Garamond"/>
              </a:rPr>
              <a:t>Air Quality/Modeling Specialist</a:t>
            </a:r>
          </a:p>
          <a:p>
            <a:pPr marL="342840" indent="-342840">
              <a:buClrTx/>
              <a:defRPr/>
            </a:pPr>
            <a:r>
              <a:rPr lang="en-US" sz="2800" b="1" kern="0" dirty="0">
                <a:solidFill>
                  <a:schemeClr val="bg2">
                    <a:lumMod val="10000"/>
                  </a:schemeClr>
                </a:solidFill>
                <a:effectLst/>
                <a:latin typeface="Garamond"/>
              </a:rPr>
              <a:t>Water Quality Specialists</a:t>
            </a:r>
          </a:p>
          <a:p>
            <a:pPr marL="342840" indent="-342840">
              <a:buClrTx/>
              <a:defRPr/>
            </a:pPr>
            <a:r>
              <a:rPr lang="en-US" sz="2800" b="1" kern="0" dirty="0">
                <a:solidFill>
                  <a:schemeClr val="bg2">
                    <a:lumMod val="10000"/>
                  </a:schemeClr>
                </a:solidFill>
                <a:effectLst/>
                <a:latin typeface="Garamond"/>
              </a:rPr>
              <a:t>GIS</a:t>
            </a:r>
          </a:p>
          <a:p>
            <a:pPr marL="342840" indent="-342840">
              <a:buClrTx/>
              <a:defRPr/>
            </a:pPr>
            <a:r>
              <a:rPr lang="en-US" sz="2800" b="1" kern="0" dirty="0">
                <a:solidFill>
                  <a:schemeClr val="bg2">
                    <a:lumMod val="10000"/>
                  </a:schemeClr>
                </a:solidFill>
                <a:effectLst/>
                <a:latin typeface="Garamond"/>
              </a:rPr>
              <a:t>Chemist</a:t>
            </a:r>
          </a:p>
          <a:p>
            <a:pPr marL="342840" indent="-342840">
              <a:buClrTx/>
              <a:defRPr/>
            </a:pPr>
            <a:r>
              <a:rPr lang="en-US" sz="2800" b="1" kern="0" dirty="0">
                <a:solidFill>
                  <a:schemeClr val="bg2">
                    <a:lumMod val="10000"/>
                  </a:schemeClr>
                </a:solidFill>
                <a:effectLst/>
                <a:latin typeface="Garamond"/>
              </a:rPr>
              <a:t>Statistician</a:t>
            </a:r>
          </a:p>
          <a:p>
            <a:pPr marL="342840" indent="-342840">
              <a:buClrTx/>
              <a:defRPr/>
            </a:pPr>
            <a:r>
              <a:rPr lang="en-US" sz="2800" b="1" kern="0" dirty="0">
                <a:solidFill>
                  <a:schemeClr val="bg2">
                    <a:lumMod val="10000"/>
                  </a:schemeClr>
                </a:solidFill>
                <a:effectLst/>
                <a:latin typeface="Garamond"/>
              </a:rPr>
              <a:t>Microbiologist</a:t>
            </a:r>
          </a:p>
          <a:p>
            <a:pPr marL="342840" indent="-342840">
              <a:buClrTx/>
              <a:defRPr/>
            </a:pPr>
            <a:r>
              <a:rPr lang="en-US" sz="2800" b="1" kern="0" dirty="0">
                <a:solidFill>
                  <a:schemeClr val="bg2">
                    <a:lumMod val="10000"/>
                  </a:schemeClr>
                </a:solidFill>
                <a:effectLst/>
                <a:latin typeface="Garamond"/>
              </a:rPr>
              <a:t>Environmental Scientists</a:t>
            </a:r>
          </a:p>
          <a:p>
            <a:pPr marL="342840" indent="-342840">
              <a:buClr>
                <a:srgbClr val="FFCC00"/>
              </a:buClr>
              <a:buNone/>
              <a:defRPr/>
            </a:pPr>
            <a:endParaRPr lang="en-US" sz="2800" kern="0" dirty="0">
              <a:solidFill>
                <a:srgbClr val="FFFFFF"/>
              </a:solidFill>
              <a:latin typeface="Garamond"/>
            </a:endParaRPr>
          </a:p>
        </p:txBody>
      </p:sp>
    </p:spTree>
    <p:extLst>
      <p:ext uri="{BB962C8B-B14F-4D97-AF65-F5344CB8AC3E}">
        <p14:creationId xmlns:p14="http://schemas.microsoft.com/office/powerpoint/2010/main" val="424825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152400"/>
            <a:ext cx="8229600" cy="1143000"/>
          </a:xfrm>
          <a:prstGeom prst="rect">
            <a:avLst/>
          </a:prstGeom>
        </p:spPr>
        <p:txBody>
          <a:bodyPr vert="horz" lIns="91424" tIns="45712" rIns="91424" bIns="45712"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Science Based Support</a:t>
            </a:r>
          </a:p>
        </p:txBody>
      </p:sp>
      <p:sp>
        <p:nvSpPr>
          <p:cNvPr id="3" name="Rectangle 3"/>
          <p:cNvSpPr txBox="1">
            <a:spLocks noChangeArrowheads="1"/>
          </p:cNvSpPr>
          <p:nvPr/>
        </p:nvSpPr>
        <p:spPr>
          <a:xfrm>
            <a:off x="457200" y="1600206"/>
            <a:ext cx="8229600" cy="4525963"/>
          </a:xfrm>
          <a:prstGeom prst="rect">
            <a:avLst/>
          </a:prstGeom>
        </p:spPr>
        <p:txBody>
          <a:bodyPr vert="horz" lIns="91424" tIns="45712" rIns="91424" bIns="4571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pPr>
            <a:r>
              <a:rPr lang="en-US" dirty="0"/>
              <a:t>Air Monitoring/Modeling</a:t>
            </a:r>
          </a:p>
          <a:p>
            <a:pPr>
              <a:lnSpc>
                <a:spcPct val="115000"/>
              </a:lnSpc>
            </a:pPr>
            <a:r>
              <a:rPr lang="en-US" dirty="0"/>
              <a:t>Fish Monitoring &amp; Consumption Advisories</a:t>
            </a:r>
          </a:p>
          <a:p>
            <a:pPr>
              <a:lnSpc>
                <a:spcPct val="115000"/>
              </a:lnSpc>
            </a:pPr>
            <a:r>
              <a:rPr lang="en-US" dirty="0"/>
              <a:t>Human Health Risk Assessment</a:t>
            </a:r>
          </a:p>
          <a:p>
            <a:pPr>
              <a:lnSpc>
                <a:spcPct val="115000"/>
              </a:lnSpc>
            </a:pPr>
            <a:r>
              <a:rPr lang="en-US" dirty="0"/>
              <a:t>Standards Development </a:t>
            </a:r>
          </a:p>
          <a:p>
            <a:pPr>
              <a:lnSpc>
                <a:spcPct val="115000"/>
              </a:lnSpc>
            </a:pPr>
            <a:r>
              <a:rPr lang="en-US" dirty="0"/>
              <a:t>Data Analysis &amp; Interpretation</a:t>
            </a:r>
          </a:p>
          <a:p>
            <a:pPr>
              <a:lnSpc>
                <a:spcPct val="115000"/>
              </a:lnSpc>
            </a:pPr>
            <a:r>
              <a:rPr lang="en-US" dirty="0"/>
              <a:t>Analytical Chemistry</a:t>
            </a:r>
          </a:p>
          <a:p>
            <a:pPr>
              <a:lnSpc>
                <a:spcPct val="115000"/>
              </a:lnSpc>
            </a:pPr>
            <a:r>
              <a:rPr lang="en-US" dirty="0"/>
              <a:t>Field Investigations and Sample Collection</a:t>
            </a:r>
          </a:p>
          <a:p>
            <a:pPr>
              <a:lnSpc>
                <a:spcPct val="115000"/>
              </a:lnSpc>
            </a:pPr>
            <a:r>
              <a:rPr lang="en-US" dirty="0"/>
              <a:t>Literature Reviews</a:t>
            </a:r>
          </a:p>
        </p:txBody>
      </p:sp>
    </p:spTree>
    <p:extLst>
      <p:ext uri="{BB962C8B-B14F-4D97-AF65-F5344CB8AC3E}">
        <p14:creationId xmlns:p14="http://schemas.microsoft.com/office/powerpoint/2010/main" val="5142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3240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en-US" sz="4800" kern="0" dirty="0">
                <a:solidFill>
                  <a:schemeClr val="tx1"/>
                </a:solidFill>
                <a:effectLst/>
                <a:latin typeface="Arial" panose="020B0604020202020204" pitchFamily="34" charset="0"/>
                <a:cs typeface="Arial" panose="020B0604020202020204" pitchFamily="34" charset="0"/>
              </a:rPr>
              <a:t>Science Advisory Board</a:t>
            </a:r>
          </a:p>
        </p:txBody>
      </p:sp>
      <p:graphicFrame>
        <p:nvGraphicFramePr>
          <p:cNvPr id="6" name="Diagram 5"/>
          <p:cNvGraphicFramePr/>
          <p:nvPr>
            <p:extLst>
              <p:ext uri="{D42A27DB-BD31-4B8C-83A1-F6EECF244321}">
                <p14:modId xmlns:p14="http://schemas.microsoft.com/office/powerpoint/2010/main" val="1375589310"/>
              </p:ext>
            </p:extLst>
          </p:nvPr>
        </p:nvGraphicFramePr>
        <p:xfrm>
          <a:off x="152400" y="1981200"/>
          <a:ext cx="8839200" cy="4754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661E24E3-8278-44B3-8B90-77E7AF536906}"/>
              </a:ext>
            </a:extLst>
          </p:cNvPr>
          <p:cNvSpPr/>
          <p:nvPr/>
        </p:nvSpPr>
        <p:spPr>
          <a:xfrm>
            <a:off x="2844251" y="1211859"/>
            <a:ext cx="3455498" cy="369332"/>
          </a:xfrm>
          <a:prstGeom prst="rect">
            <a:avLst/>
          </a:prstGeom>
        </p:spPr>
        <p:txBody>
          <a:bodyPr wrap="none">
            <a:spAutoFit/>
          </a:bodyPr>
          <a:lstStyle/>
          <a:p>
            <a:r>
              <a:rPr lang="en-US" b="1" dirty="0">
                <a:solidFill>
                  <a:srgbClr val="0070C0"/>
                </a:solidFill>
              </a:rPr>
              <a:t>http://www.state.nj.us/dep/sab/ </a:t>
            </a:r>
          </a:p>
        </p:txBody>
      </p:sp>
    </p:spTree>
    <p:extLst>
      <p:ext uri="{BB962C8B-B14F-4D97-AF65-F5344CB8AC3E}">
        <p14:creationId xmlns:p14="http://schemas.microsoft.com/office/powerpoint/2010/main" val="178650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838200"/>
          </a:xfrm>
        </p:spPr>
        <p:txBody>
          <a:bodyPr>
            <a:normAutofit/>
          </a:bodyPr>
          <a:lstStyle/>
          <a:p>
            <a:r>
              <a:rPr lang="en-US" b="1" cap="none" dirty="0">
                <a:solidFill>
                  <a:schemeClr val="tx1"/>
                </a:solidFill>
                <a:effectLst/>
                <a:latin typeface="Arial" panose="020B0604020202020204" pitchFamily="34" charset="0"/>
                <a:cs typeface="Arial" panose="020B0604020202020204" pitchFamily="34" charset="0"/>
              </a:rPr>
              <a:t>SCIENCE ADVISORY </a:t>
            </a:r>
            <a:r>
              <a:rPr lang="en-US" b="1" cap="none" dirty="0">
                <a:solidFill>
                  <a:schemeClr val="tx1"/>
                </a:solidFill>
                <a:latin typeface="Arial" panose="020B0604020202020204" pitchFamily="34" charset="0"/>
                <a:cs typeface="Arial" panose="020B0604020202020204" pitchFamily="34" charset="0"/>
              </a:rPr>
              <a:t>BOARD</a:t>
            </a:r>
          </a:p>
        </p:txBody>
      </p:sp>
      <p:sp>
        <p:nvSpPr>
          <p:cNvPr id="3" name="Content Placeholder 2"/>
          <p:cNvSpPr>
            <a:spLocks noGrp="1"/>
          </p:cNvSpPr>
          <p:nvPr>
            <p:ph idx="1"/>
          </p:nvPr>
        </p:nvSpPr>
        <p:spPr>
          <a:xfrm>
            <a:off x="304800" y="1295400"/>
            <a:ext cx="8686800" cy="4495800"/>
          </a:xfrm>
        </p:spPr>
        <p:txBody>
          <a:bodyPr>
            <a:noAutofit/>
          </a:bodyPr>
          <a:lstStyle/>
          <a:p>
            <a:pPr marL="0" indent="0">
              <a:buNone/>
            </a:pPr>
            <a:r>
              <a:rPr lang="en-US" sz="2200" b="1" dirty="0">
                <a:solidFill>
                  <a:schemeClr val="tx1"/>
                </a:solidFill>
                <a:latin typeface="Arial" panose="020B0604020202020204" pitchFamily="34" charset="0"/>
                <a:cs typeface="Arial" panose="020B0604020202020204" pitchFamily="34" charset="0"/>
              </a:rPr>
              <a:t>Completed or pending Board review in 2019</a:t>
            </a:r>
          </a:p>
          <a:p>
            <a:pPr>
              <a:buFont typeface="Wingdings" panose="05000000000000000000" pitchFamily="2" charset="2"/>
              <a:buChar char="ü"/>
            </a:pPr>
            <a:r>
              <a:rPr lang="en-US" sz="2200" dirty="0">
                <a:solidFill>
                  <a:schemeClr val="tx1"/>
                </a:solidFill>
                <a:latin typeface="Arial" panose="020B0604020202020204" pitchFamily="34" charset="0"/>
                <a:cs typeface="Arial" panose="020B0604020202020204" pitchFamily="34" charset="0"/>
              </a:rPr>
              <a:t>How could pipeline installation and operation affect groundwater quality in those areas of the Piedmont province?</a:t>
            </a:r>
          </a:p>
          <a:p>
            <a:pPr>
              <a:buFont typeface="Wingdings" panose="05000000000000000000" pitchFamily="2" charset="2"/>
              <a:buChar char="ü"/>
            </a:pPr>
            <a:r>
              <a:rPr lang="en-US" sz="2200" dirty="0">
                <a:solidFill>
                  <a:schemeClr val="tx1"/>
                </a:solidFill>
                <a:latin typeface="Arial" panose="020B0604020202020204" pitchFamily="34" charset="0"/>
                <a:cs typeface="Arial" panose="020B0604020202020204" pitchFamily="34" charset="0"/>
              </a:rPr>
              <a:t>How can the DEP be proactive in working with citizen scientists throughout the state? </a:t>
            </a:r>
          </a:p>
          <a:p>
            <a:pPr>
              <a:buFont typeface="Wingdings" panose="05000000000000000000" pitchFamily="2" charset="2"/>
              <a:buChar char="ü"/>
            </a:pPr>
            <a:r>
              <a:rPr lang="en-US" sz="2200" dirty="0">
                <a:solidFill>
                  <a:schemeClr val="tx1"/>
                </a:solidFill>
                <a:latin typeface="Arial" panose="020B0604020202020204" pitchFamily="34" charset="0"/>
                <a:cs typeface="Arial" panose="020B0604020202020204" pitchFamily="34" charset="0"/>
              </a:rPr>
              <a:t>What are the actual or potential impacts of seismic testing on ocean resources? </a:t>
            </a:r>
          </a:p>
          <a:p>
            <a:pPr>
              <a:buFont typeface="Wingdings" panose="05000000000000000000" pitchFamily="2" charset="2"/>
              <a:buChar char="ü"/>
            </a:pPr>
            <a:r>
              <a:rPr lang="en-US" sz="2200" dirty="0">
                <a:solidFill>
                  <a:schemeClr val="tx1"/>
                </a:solidFill>
                <a:latin typeface="Arial" panose="020B0604020202020204" pitchFamily="34" charset="0"/>
                <a:cs typeface="Arial" panose="020B0604020202020204" pitchFamily="34" charset="0"/>
              </a:rPr>
              <a:t>Peer-Review of CHANJ (Connecting Habitat Across New Jersey Initiative</a:t>
            </a:r>
          </a:p>
          <a:p>
            <a:pPr>
              <a:buFont typeface="Wingdings" panose="05000000000000000000" pitchFamily="2" charset="2"/>
              <a:buChar char="ü"/>
            </a:pPr>
            <a:r>
              <a:rPr lang="en-US" sz="2200" dirty="0">
                <a:solidFill>
                  <a:schemeClr val="tx1"/>
                </a:solidFill>
                <a:latin typeface="Arial" panose="020B0604020202020204" pitchFamily="34" charset="0"/>
                <a:cs typeface="Arial" panose="020B0604020202020204" pitchFamily="34" charset="0"/>
              </a:rPr>
              <a:t>What are potential human health and environmental exposures to asphalt millings or RAP?</a:t>
            </a:r>
          </a:p>
          <a:p>
            <a:pPr marL="0" indent="0">
              <a:buNone/>
            </a:pPr>
            <a:endParaRPr lang="en-US" sz="1100" dirty="0">
              <a:solidFill>
                <a:schemeClr val="tx1"/>
              </a:solidFill>
              <a:latin typeface="Arial" panose="020B0604020202020204" pitchFamily="34" charset="0"/>
              <a:cs typeface="Arial" panose="020B0604020202020204" pitchFamily="34" charset="0"/>
            </a:endParaRPr>
          </a:p>
          <a:p>
            <a:endParaRPr lang="en-US" sz="2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42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763000" cy="914400"/>
          </a:xfrm>
          <a:effectLst/>
        </p:spPr>
        <p:txBody>
          <a:bodyPr>
            <a:normAutofit fontScale="90000"/>
          </a:bodyPr>
          <a:lstStyle/>
          <a:p>
            <a:r>
              <a:rPr lang="en-US" dirty="0">
                <a:solidFill>
                  <a:schemeClr val="tx1"/>
                </a:solidFill>
              </a:rPr>
              <a:t>Science advisory board – ongoing Work</a:t>
            </a:r>
          </a:p>
        </p:txBody>
      </p:sp>
      <p:sp>
        <p:nvSpPr>
          <p:cNvPr id="3" name="Content Placeholder 2"/>
          <p:cNvSpPr>
            <a:spLocks noGrp="1"/>
          </p:cNvSpPr>
          <p:nvPr>
            <p:ph idx="1"/>
          </p:nvPr>
        </p:nvSpPr>
        <p:spPr>
          <a:xfrm>
            <a:off x="76200" y="1295401"/>
            <a:ext cx="8915400" cy="5334000"/>
          </a:xfrm>
        </p:spPr>
        <p:txBody>
          <a:bodyPr>
            <a:noAutofit/>
          </a:bodyPr>
          <a:lstStyle/>
          <a:p>
            <a:pPr>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Is there a way of looking at contaminants of emerging concern (CECs) in a broader context and how should DEP approach and manage the thousands of chemicals in use today?</a:t>
            </a:r>
          </a:p>
          <a:p>
            <a:pPr>
              <a:buFont typeface="Wingdings" panose="05000000000000000000" pitchFamily="2" charset="2"/>
              <a:buChar char="§"/>
            </a:pPr>
            <a:endParaRPr lang="en-US" sz="23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What are the potential impacts to groundwater and air from outdoor food waste composting?</a:t>
            </a:r>
          </a:p>
          <a:p>
            <a:pPr>
              <a:buFont typeface="Wingdings" panose="05000000000000000000" pitchFamily="2" charset="2"/>
              <a:buChar char="§"/>
            </a:pPr>
            <a:endParaRPr lang="en-US" sz="23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What are potential effects on drought, streamflow and flooding in terms of recent weather patterns, broad weather patterns, and expected climate change?</a:t>
            </a:r>
          </a:p>
          <a:p>
            <a:pPr>
              <a:buFont typeface="Wingdings" panose="05000000000000000000" pitchFamily="2" charset="2"/>
              <a:buChar char="§"/>
            </a:pPr>
            <a:endParaRPr lang="en-US" sz="23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What are the potential impacts of sea-level rise on salt marshes in NJ</a:t>
            </a:r>
          </a:p>
        </p:txBody>
      </p:sp>
    </p:spTree>
    <p:extLst>
      <p:ext uri="{BB962C8B-B14F-4D97-AF65-F5344CB8AC3E}">
        <p14:creationId xmlns:p14="http://schemas.microsoft.com/office/powerpoint/2010/main" val="356640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80475" y="2743201"/>
            <a:ext cx="8686800" cy="1388712"/>
          </a:xfrm>
        </p:spPr>
        <p:txBody>
          <a:bodyPr>
            <a:normAutofit fontScale="90000"/>
          </a:bodyPr>
          <a:lstStyle/>
          <a:p>
            <a:r>
              <a:rPr lang="en-US" sz="4400" b="1" cap="none" dirty="0">
                <a:solidFill>
                  <a:schemeClr val="bg1"/>
                </a:solidFill>
                <a:effectLst/>
              </a:rPr>
              <a:t>Completed Research</a:t>
            </a:r>
            <a:br>
              <a:rPr lang="en-US" sz="4400" b="1" cap="none" dirty="0">
                <a:solidFill>
                  <a:schemeClr val="bg1"/>
                </a:solidFill>
                <a:effectLst/>
              </a:rPr>
            </a:br>
            <a:r>
              <a:rPr lang="en-US" sz="4400" cap="none" dirty="0">
                <a:solidFill>
                  <a:schemeClr val="bg1"/>
                </a:solidFill>
                <a:effectLst/>
              </a:rPr>
              <a:t>Highlights</a:t>
            </a:r>
          </a:p>
        </p:txBody>
      </p:sp>
    </p:spTree>
    <p:extLst>
      <p:ext uri="{BB962C8B-B14F-4D97-AF65-F5344CB8AC3E}">
        <p14:creationId xmlns:p14="http://schemas.microsoft.com/office/powerpoint/2010/main" val="53926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2778" y="381000"/>
            <a:ext cx="8686800" cy="838200"/>
          </a:xfrm>
        </p:spPr>
        <p:txBody>
          <a:bodyPr>
            <a:noAutofit/>
          </a:bodyPr>
          <a:lstStyle/>
          <a:p>
            <a:r>
              <a:rPr lang="en-US" dirty="0">
                <a:solidFill>
                  <a:schemeClr val="tx1"/>
                </a:solidFill>
              </a:rPr>
              <a:t>Investigation of Levels of PFAS Compounds in Fish, Surface Water, and Sediment</a:t>
            </a:r>
          </a:p>
        </p:txBody>
      </p:sp>
      <p:sp>
        <p:nvSpPr>
          <p:cNvPr id="3" name="Content Placeholder 2"/>
          <p:cNvSpPr>
            <a:spLocks noGrp="1"/>
          </p:cNvSpPr>
          <p:nvPr>
            <p:ph idx="1"/>
          </p:nvPr>
        </p:nvSpPr>
        <p:spPr>
          <a:xfrm>
            <a:off x="60853" y="1752600"/>
            <a:ext cx="4358747" cy="3810000"/>
          </a:xfrm>
        </p:spPr>
        <p:txBody>
          <a:bodyPr>
            <a:noAutofit/>
          </a:bodyPr>
          <a:lstStyle/>
          <a:p>
            <a:pPr defTabSz="914237">
              <a:buFont typeface="Wingdings" panose="05000000000000000000" pitchFamily="2" charset="2"/>
              <a:buChar char="ü"/>
            </a:pPr>
            <a:r>
              <a:rPr lang="en-US" sz="2200" dirty="0">
                <a:solidFill>
                  <a:schemeClr val="tx1"/>
                </a:solidFill>
                <a:latin typeface="Arial" panose="020B0604020202020204" pitchFamily="34" charset="0"/>
                <a:cs typeface="Arial" panose="020B0604020202020204" pitchFamily="34" charset="0"/>
              </a:rPr>
              <a:t>Surveyed 11 waterways and 14 locations</a:t>
            </a:r>
          </a:p>
          <a:p>
            <a:pPr defTabSz="914237">
              <a:buFont typeface="Wingdings" panose="05000000000000000000" pitchFamily="2" charset="2"/>
              <a:buChar char="ü"/>
            </a:pPr>
            <a:endParaRPr lang="en-US" sz="900" dirty="0">
              <a:solidFill>
                <a:schemeClr val="tx1"/>
              </a:solidFill>
              <a:latin typeface="Arial" panose="020B0604020202020204" pitchFamily="34" charset="0"/>
              <a:cs typeface="Arial" panose="020B0604020202020204" pitchFamily="34" charset="0"/>
            </a:endParaRPr>
          </a:p>
          <a:p>
            <a:pPr defTabSz="914237">
              <a:buFont typeface="Wingdings" panose="05000000000000000000" pitchFamily="2" charset="2"/>
              <a:buChar char="ü"/>
            </a:pPr>
            <a:r>
              <a:rPr lang="en-US" sz="2200" dirty="0">
                <a:solidFill>
                  <a:schemeClr val="tx1"/>
                </a:solidFill>
                <a:latin typeface="Arial" panose="020B0604020202020204" pitchFamily="34" charset="0"/>
                <a:cs typeface="Arial" panose="020B0604020202020204" pitchFamily="34" charset="0"/>
              </a:rPr>
              <a:t>PFAS detected in all three matrices</a:t>
            </a:r>
          </a:p>
          <a:p>
            <a:pPr defTabSz="914237">
              <a:buFont typeface="Wingdings" panose="05000000000000000000" pitchFamily="2" charset="2"/>
              <a:buChar char="ü"/>
            </a:pPr>
            <a:endParaRPr lang="en-US" sz="900" dirty="0">
              <a:solidFill>
                <a:schemeClr val="tx1"/>
              </a:solidFill>
              <a:latin typeface="Arial" panose="020B0604020202020204" pitchFamily="34" charset="0"/>
              <a:cs typeface="Arial" panose="020B0604020202020204" pitchFamily="34" charset="0"/>
            </a:endParaRPr>
          </a:p>
          <a:p>
            <a:pPr defTabSz="914237">
              <a:buFont typeface="Wingdings" panose="05000000000000000000" pitchFamily="2" charset="2"/>
              <a:buChar char="ü"/>
            </a:pPr>
            <a:r>
              <a:rPr lang="en-US" sz="2200" dirty="0">
                <a:solidFill>
                  <a:schemeClr val="tx1"/>
                </a:solidFill>
                <a:latin typeface="Arial" panose="020B0604020202020204" pitchFamily="34" charset="0"/>
                <a:cs typeface="Arial" panose="020B0604020202020204" pitchFamily="34" charset="0"/>
              </a:rPr>
              <a:t>PFOS found to accumulate in fish tissue </a:t>
            </a:r>
          </a:p>
          <a:p>
            <a:pPr defTabSz="914237">
              <a:buFont typeface="Wingdings" panose="05000000000000000000" pitchFamily="2" charset="2"/>
              <a:buChar char="ü"/>
            </a:pPr>
            <a:endParaRPr lang="en-US" sz="900" dirty="0">
              <a:solidFill>
                <a:schemeClr val="tx1"/>
              </a:solidFill>
              <a:latin typeface="Arial" panose="020B0604020202020204" pitchFamily="34" charset="0"/>
              <a:cs typeface="Arial" panose="020B0604020202020204" pitchFamily="34" charset="0"/>
            </a:endParaRPr>
          </a:p>
          <a:p>
            <a:pPr defTabSz="914237">
              <a:buFont typeface="Wingdings" panose="05000000000000000000" pitchFamily="2" charset="2"/>
              <a:buChar char="ü"/>
            </a:pPr>
            <a:r>
              <a:rPr lang="en-US" sz="2200" dirty="0">
                <a:solidFill>
                  <a:schemeClr val="tx1"/>
                </a:solidFill>
                <a:latin typeface="Arial" panose="020B0604020202020204" pitchFamily="34" charset="0"/>
                <a:cs typeface="Arial" panose="020B0604020202020204" pitchFamily="34" charset="0"/>
              </a:rPr>
              <a:t>PFAS detected even in fish from Echo Lake, a background high elevation lake.</a:t>
            </a:r>
          </a:p>
          <a:p>
            <a:endParaRPr lang="en-US" sz="1400" dirty="0">
              <a:solidFill>
                <a:schemeClr val="tx1"/>
              </a:solidFill>
              <a:latin typeface="Arial" panose="020B0604020202020204" pitchFamily="34" charset="0"/>
              <a:cs typeface="Arial" panose="020B0604020202020204" pitchFamily="34" charset="0"/>
            </a:endParaRPr>
          </a:p>
        </p:txBody>
      </p:sp>
      <p:pic>
        <p:nvPicPr>
          <p:cNvPr id="7" name="Picture 6" descr="A body of water surrounded by trees&#10;&#10;Description generated with very high confidence">
            <a:extLst>
              <a:ext uri="{FF2B5EF4-FFF2-40B4-BE49-F238E27FC236}">
                <a16:creationId xmlns:a16="http://schemas.microsoft.com/office/drawing/2014/main" id="{042CB809-BF9C-4644-B250-40B994D13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943100"/>
            <a:ext cx="4724400" cy="3543300"/>
          </a:xfrm>
          <a:prstGeom prst="rect">
            <a:avLst/>
          </a:prstGeom>
          <a:ln>
            <a:noFill/>
          </a:ln>
          <a:effectLst>
            <a:softEdge rad="112500"/>
          </a:effectLst>
        </p:spPr>
      </p:pic>
      <p:sp>
        <p:nvSpPr>
          <p:cNvPr id="4" name="Rectangle 3">
            <a:extLst>
              <a:ext uri="{FF2B5EF4-FFF2-40B4-BE49-F238E27FC236}">
                <a16:creationId xmlns:a16="http://schemas.microsoft.com/office/drawing/2014/main" id="{17DC228B-73BE-4154-BAF8-A5466266E694}"/>
              </a:ext>
            </a:extLst>
          </p:cNvPr>
          <p:cNvSpPr/>
          <p:nvPr/>
        </p:nvSpPr>
        <p:spPr>
          <a:xfrm>
            <a:off x="60852" y="5634335"/>
            <a:ext cx="5349347" cy="1107996"/>
          </a:xfrm>
          <a:prstGeom prst="rect">
            <a:avLst/>
          </a:prstGeom>
        </p:spPr>
        <p:txBody>
          <a:bodyPr wrap="square">
            <a:spAutoFit/>
          </a:bodyPr>
          <a:lstStyle/>
          <a:p>
            <a:pPr marL="342840" indent="-342840">
              <a:spcBef>
                <a:spcPct val="20000"/>
              </a:spcBef>
              <a:buClr>
                <a:schemeClr val="accent1"/>
              </a:buClr>
              <a:buSzPct val="70000"/>
              <a:buFont typeface="Wingdings" panose="05000000000000000000" pitchFamily="2" charset="2"/>
              <a:buChar char="ü"/>
            </a:pPr>
            <a:r>
              <a:rPr lang="en-US" sz="2200" dirty="0">
                <a:latin typeface="Arial" panose="020B0604020202020204" pitchFamily="34" charset="0"/>
                <a:cs typeface="Arial" panose="020B0604020202020204" pitchFamily="34" charset="0"/>
              </a:rPr>
              <a:t>Results provided guidance to establish fish consumption advisories for the monitored lakes and streams.</a:t>
            </a:r>
          </a:p>
        </p:txBody>
      </p:sp>
      <p:sp>
        <p:nvSpPr>
          <p:cNvPr id="6" name="Rectangle 5">
            <a:extLst>
              <a:ext uri="{FF2B5EF4-FFF2-40B4-BE49-F238E27FC236}">
                <a16:creationId xmlns:a16="http://schemas.microsoft.com/office/drawing/2014/main" id="{702DE0BE-33E5-4137-A0A9-1B5E1B671BA7}"/>
              </a:ext>
            </a:extLst>
          </p:cNvPr>
          <p:cNvSpPr/>
          <p:nvPr/>
        </p:nvSpPr>
        <p:spPr>
          <a:xfrm>
            <a:off x="5125079" y="6359438"/>
            <a:ext cx="3961277" cy="461665"/>
          </a:xfrm>
          <a:prstGeom prst="rect">
            <a:avLst/>
          </a:prstGeom>
        </p:spPr>
        <p:txBody>
          <a:bodyPr wrap="none">
            <a:spAutoFit/>
          </a:bodyPr>
          <a:lstStyle/>
          <a:p>
            <a:r>
              <a:rPr lang="en-US" sz="2400" dirty="0">
                <a:hlinkClick r:id="rId3"/>
              </a:rPr>
              <a:t>https://www.nj.gov/dep/dsr/</a:t>
            </a:r>
            <a:endParaRPr lang="en-US" sz="2400" dirty="0"/>
          </a:p>
        </p:txBody>
      </p:sp>
    </p:spTree>
    <p:extLst>
      <p:ext uri="{BB962C8B-B14F-4D97-AF65-F5344CB8AC3E}">
        <p14:creationId xmlns:p14="http://schemas.microsoft.com/office/powerpoint/2010/main" val="14155373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21559</TotalTime>
  <Words>2106</Words>
  <Application>Microsoft Office PowerPoint</Application>
  <PresentationFormat>On-screen Show (4:3)</PresentationFormat>
  <Paragraphs>232</Paragraphs>
  <Slides>29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Franklin Gothic Book</vt:lpstr>
      <vt:lpstr>Franklin Gothic Medium</vt:lpstr>
      <vt:lpstr>Garamond</vt:lpstr>
      <vt:lpstr>Tahoma</vt:lpstr>
      <vt:lpstr>Times New Roman</vt:lpstr>
      <vt:lpstr>Wingdings</vt:lpstr>
      <vt:lpstr>Wingdings 2</vt:lpstr>
      <vt:lpstr>Trek</vt:lpstr>
      <vt:lpstr>Division of Science and Research   2019 Update on Current and  Recent Research    </vt:lpstr>
      <vt:lpstr>DSR Goals:   </vt:lpstr>
      <vt:lpstr>Staff Expertise</vt:lpstr>
      <vt:lpstr>PowerPoint Presentation</vt:lpstr>
      <vt:lpstr>PowerPoint Presentation</vt:lpstr>
      <vt:lpstr>SCIENCE ADVISORY BOARD</vt:lpstr>
      <vt:lpstr>Science advisory board – ongoing Work</vt:lpstr>
      <vt:lpstr>Completed Research Highlights</vt:lpstr>
      <vt:lpstr>Investigation of Levels of PFAS Compounds in Fish, Surface Water, and Sediment</vt:lpstr>
      <vt:lpstr>Arsenic Benchscale Treatability of Wastewater</vt:lpstr>
      <vt:lpstr>Diatom Research</vt:lpstr>
      <vt:lpstr>Active Research</vt:lpstr>
      <vt:lpstr>Environmental Trends</vt:lpstr>
      <vt:lpstr>New Jersey Private Well Testing</vt:lpstr>
      <vt:lpstr>  Barnegat Bay</vt:lpstr>
      <vt:lpstr>Barnegat Bay Research – Additional Research</vt:lpstr>
      <vt:lpstr>Assessment and Distribution of Clinging Jellyfish (MSU &amp; dsr)</vt:lpstr>
      <vt:lpstr>Clinging jellyfish – Invasive SPECIES</vt:lpstr>
      <vt:lpstr>Biological Control of Sea Nettles using Nudibranchs (Montclair State University)</vt:lpstr>
      <vt:lpstr> Nutrient and Carbon Fluxes to Barnegat Bay from Marginal Saline Wetlands (USGS and ANS-DU)</vt:lpstr>
      <vt:lpstr>USGS Cooperative projects:</vt:lpstr>
      <vt:lpstr>Monitoring and Targeted Research of Selected Chemical Contaminants in New Jersey Fish</vt:lpstr>
      <vt:lpstr>Monitoring and Targeted Research of Selected Chemical Contaminants in New Jersey Fish</vt:lpstr>
      <vt:lpstr>Polycyclic Aromatic Hydrocarbon Study</vt:lpstr>
      <vt:lpstr>EPA Wetland Development Grant-funded Research</vt:lpstr>
      <vt:lpstr>Developing a Reference Wetland Tool for Tidal Wetland Restoration Planning (EPA Grant)</vt:lpstr>
      <vt:lpstr>Improving Marsh Restoration (EPA Grant)</vt:lpstr>
      <vt:lpstr>Developing a Wetland Baseline at the Watershed Scale (EPA Grant)</vt:lpstr>
      <vt:lpstr>Division of Science and Research</vt:lpstr>
    </vt:vector>
  </TitlesOfParts>
  <Company>NJDEP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1:00 - 1:30 pm - Dr. Gary Buchanan - NJDEP's Office of Science - Update on Current and Recently                                        Completed Research Projects</dc:title>
  <dc:creator>Gary Buchanan</dc:creator>
  <cp:lastModifiedBy>Procopio, Nick</cp:lastModifiedBy>
  <cp:revision>241</cp:revision>
  <cp:lastPrinted>2017-11-15T15:33:41Z</cp:lastPrinted>
  <dcterms:created xsi:type="dcterms:W3CDTF">2012-09-25T20:28:24Z</dcterms:created>
  <dcterms:modified xsi:type="dcterms:W3CDTF">2019-11-21T14:50:23Z</dcterms:modified>
</cp:coreProperties>
</file>