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6" d="100"/>
          <a:sy n="76" d="100"/>
        </p:scale>
        <p:origin x="72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11/21/2019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11/21/2019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Ed.Putnam@dep.nj.gov"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itrcweb.org/" TargetMode="External"/><Relationship Id="rId2" Type="http://schemas.openxmlformats.org/officeDocument/2006/relationships/hyperlink" Target="https://clu-in.org/" TargetMode="External"/><Relationship Id="rId1" Type="http://schemas.openxmlformats.org/officeDocument/2006/relationships/slideLayout" Target="../slideLayouts/slideLayout2.xml"/><Relationship Id="rId5" Type="http://schemas.openxmlformats.org/officeDocument/2006/relationships/hyperlink" Target="https://www.epa.gov/wqc/contaminants-emerging-concern-including-pharmaceuticals-and-personal-care-products" TargetMode="External"/><Relationship Id="rId4" Type="http://schemas.openxmlformats.org/officeDocument/2006/relationships/hyperlink" Target="https://www.nj.gov/dep/srp/emerging-contaminants/"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B636C-27E2-4AD2-822D-078A5A44F90A}"/>
              </a:ext>
            </a:extLst>
          </p:cNvPr>
          <p:cNvSpPr>
            <a:spLocks noGrp="1"/>
          </p:cNvSpPr>
          <p:nvPr>
            <p:ph type="ctrTitle"/>
          </p:nvPr>
        </p:nvSpPr>
        <p:spPr/>
        <p:txBody>
          <a:bodyPr/>
          <a:lstStyle/>
          <a:p>
            <a:r>
              <a:rPr lang="en-US" dirty="0"/>
              <a:t>Contaminants of emerging  concern </a:t>
            </a:r>
          </a:p>
        </p:txBody>
      </p:sp>
      <p:sp>
        <p:nvSpPr>
          <p:cNvPr id="3" name="Subtitle 2">
            <a:extLst>
              <a:ext uri="{FF2B5EF4-FFF2-40B4-BE49-F238E27FC236}">
                <a16:creationId xmlns:a16="http://schemas.microsoft.com/office/drawing/2014/main" id="{BE699921-4CFB-4B5C-8C0A-5E04FEE984DB}"/>
              </a:ext>
            </a:extLst>
          </p:cNvPr>
          <p:cNvSpPr>
            <a:spLocks noGrp="1"/>
          </p:cNvSpPr>
          <p:nvPr>
            <p:ph type="subTitle" idx="1"/>
          </p:nvPr>
        </p:nvSpPr>
        <p:spPr>
          <a:xfrm>
            <a:off x="1751012" y="3886200"/>
            <a:ext cx="8689976" cy="2146300"/>
          </a:xfrm>
        </p:spPr>
        <p:txBody>
          <a:bodyPr/>
          <a:lstStyle/>
          <a:p>
            <a:r>
              <a:rPr lang="en-US" dirty="0"/>
              <a:t>Air and waste management association</a:t>
            </a:r>
          </a:p>
          <a:p>
            <a:r>
              <a:rPr lang="en-US" dirty="0"/>
              <a:t>November 22, 2019</a:t>
            </a:r>
          </a:p>
          <a:p>
            <a:r>
              <a:rPr lang="en-US" dirty="0"/>
              <a:t>Ed Putnam, Assistant Director </a:t>
            </a:r>
          </a:p>
          <a:p>
            <a:r>
              <a:rPr lang="en-US" dirty="0">
                <a:hlinkClick r:id="rId2"/>
              </a:rPr>
              <a:t>Ed.Putnam@dep.nj.gov</a:t>
            </a:r>
            <a:r>
              <a:rPr lang="en-US" dirty="0"/>
              <a:t> </a:t>
            </a:r>
          </a:p>
          <a:p>
            <a:endParaRPr lang="en-US" dirty="0"/>
          </a:p>
        </p:txBody>
      </p:sp>
    </p:spTree>
    <p:extLst>
      <p:ext uri="{BB962C8B-B14F-4D97-AF65-F5344CB8AC3E}">
        <p14:creationId xmlns:p14="http://schemas.microsoft.com/office/powerpoint/2010/main" val="32220870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E1A25-B5D3-43C4-937F-40751C707592}"/>
              </a:ext>
            </a:extLst>
          </p:cNvPr>
          <p:cNvSpPr>
            <a:spLocks noGrp="1"/>
          </p:cNvSpPr>
          <p:nvPr>
            <p:ph type="title"/>
          </p:nvPr>
        </p:nvSpPr>
        <p:spPr/>
        <p:txBody>
          <a:bodyPr/>
          <a:lstStyle/>
          <a:p>
            <a:r>
              <a:rPr lang="en-US" dirty="0"/>
              <a:t>PFAS</a:t>
            </a:r>
            <a:br>
              <a:rPr lang="en-US" dirty="0"/>
            </a:br>
            <a:r>
              <a:rPr lang="en-US" dirty="0"/>
              <a:t>regulations</a:t>
            </a:r>
          </a:p>
        </p:txBody>
      </p:sp>
      <p:sp>
        <p:nvSpPr>
          <p:cNvPr id="3" name="Content Placeholder 2">
            <a:extLst>
              <a:ext uri="{FF2B5EF4-FFF2-40B4-BE49-F238E27FC236}">
                <a16:creationId xmlns:a16="http://schemas.microsoft.com/office/drawing/2014/main" id="{45BBC322-2D6D-490A-95DA-211622E3A448}"/>
              </a:ext>
            </a:extLst>
          </p:cNvPr>
          <p:cNvSpPr>
            <a:spLocks noGrp="1"/>
          </p:cNvSpPr>
          <p:nvPr>
            <p:ph sz="quarter" idx="13"/>
          </p:nvPr>
        </p:nvSpPr>
        <p:spPr/>
        <p:txBody>
          <a:bodyPr>
            <a:normAutofit/>
          </a:bodyPr>
          <a:lstStyle/>
          <a:p>
            <a:r>
              <a:rPr lang="en-US" sz="3600" dirty="0"/>
              <a:t>Currently only PFNA is regulated in drinking water, </a:t>
            </a:r>
            <a:r>
              <a:rPr lang="en-US" sz="3600" dirty="0" err="1"/>
              <a:t>gwqs</a:t>
            </a:r>
            <a:r>
              <a:rPr lang="en-US" sz="3600" dirty="0"/>
              <a:t>. PFOA/PFOS interim </a:t>
            </a:r>
            <a:r>
              <a:rPr lang="en-US" sz="3600" dirty="0" err="1"/>
              <a:t>gwqs</a:t>
            </a:r>
            <a:endParaRPr lang="en-US" sz="3600" dirty="0"/>
          </a:p>
          <a:p>
            <a:r>
              <a:rPr lang="en-US" sz="3600" dirty="0"/>
              <a:t>PFOA and PFOS will go final in the spring.</a:t>
            </a:r>
          </a:p>
          <a:p>
            <a:r>
              <a:rPr lang="en-US" sz="3600" dirty="0"/>
              <a:t>Drinking water, NJDPES, </a:t>
            </a:r>
            <a:r>
              <a:rPr lang="en-US" sz="3600" dirty="0" err="1"/>
              <a:t>gwqs</a:t>
            </a:r>
            <a:r>
              <a:rPr lang="en-US" sz="3600" dirty="0"/>
              <a:t>, PWTA</a:t>
            </a:r>
          </a:p>
        </p:txBody>
      </p:sp>
    </p:spTree>
    <p:extLst>
      <p:ext uri="{BB962C8B-B14F-4D97-AF65-F5344CB8AC3E}">
        <p14:creationId xmlns:p14="http://schemas.microsoft.com/office/powerpoint/2010/main" val="367521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D900E-F5A5-414F-8B43-F82C73A91526}"/>
              </a:ext>
            </a:extLst>
          </p:cNvPr>
          <p:cNvSpPr>
            <a:spLocks noGrp="1"/>
          </p:cNvSpPr>
          <p:nvPr>
            <p:ph type="title"/>
          </p:nvPr>
        </p:nvSpPr>
        <p:spPr/>
        <p:txBody>
          <a:bodyPr/>
          <a:lstStyle/>
          <a:p>
            <a:r>
              <a:rPr lang="en-US" dirty="0"/>
              <a:t>PFAS</a:t>
            </a:r>
          </a:p>
        </p:txBody>
      </p:sp>
      <p:sp>
        <p:nvSpPr>
          <p:cNvPr id="3" name="Content Placeholder 2">
            <a:extLst>
              <a:ext uri="{FF2B5EF4-FFF2-40B4-BE49-F238E27FC236}">
                <a16:creationId xmlns:a16="http://schemas.microsoft.com/office/drawing/2014/main" id="{04F4F992-AE16-49AF-84FA-7E99EF2347F6}"/>
              </a:ext>
            </a:extLst>
          </p:cNvPr>
          <p:cNvSpPr>
            <a:spLocks noGrp="1"/>
          </p:cNvSpPr>
          <p:nvPr>
            <p:ph sz="quarter" idx="13"/>
          </p:nvPr>
        </p:nvSpPr>
        <p:spPr/>
        <p:txBody>
          <a:bodyPr>
            <a:normAutofit/>
          </a:bodyPr>
          <a:lstStyle/>
          <a:p>
            <a:r>
              <a:rPr lang="en-US" sz="3600" dirty="0"/>
              <a:t>EPA method 537</a:t>
            </a:r>
          </a:p>
          <a:p>
            <a:r>
              <a:rPr lang="en-US" sz="3600" dirty="0"/>
              <a:t>Treatment - activated carbon, resin</a:t>
            </a:r>
          </a:p>
          <a:p>
            <a:r>
              <a:rPr lang="en-US" sz="3600" dirty="0"/>
              <a:t>More to come</a:t>
            </a:r>
          </a:p>
        </p:txBody>
      </p:sp>
    </p:spTree>
    <p:extLst>
      <p:ext uri="{BB962C8B-B14F-4D97-AF65-F5344CB8AC3E}">
        <p14:creationId xmlns:p14="http://schemas.microsoft.com/office/powerpoint/2010/main" val="25726787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56325-1001-4306-8115-78F1FE49CB36}"/>
              </a:ext>
            </a:extLst>
          </p:cNvPr>
          <p:cNvSpPr>
            <a:spLocks noGrp="1"/>
          </p:cNvSpPr>
          <p:nvPr>
            <p:ph type="title"/>
          </p:nvPr>
        </p:nvSpPr>
        <p:spPr/>
        <p:txBody>
          <a:bodyPr/>
          <a:lstStyle/>
          <a:p>
            <a:r>
              <a:rPr lang="en-US" dirty="0"/>
              <a:t>1,2,3 </a:t>
            </a:r>
            <a:r>
              <a:rPr lang="en-US" dirty="0" err="1"/>
              <a:t>TrichloroPropane</a:t>
            </a:r>
            <a:r>
              <a:rPr lang="en-US" dirty="0"/>
              <a:t> </a:t>
            </a:r>
          </a:p>
        </p:txBody>
      </p:sp>
      <p:sp>
        <p:nvSpPr>
          <p:cNvPr id="3" name="Content Placeholder 2">
            <a:extLst>
              <a:ext uri="{FF2B5EF4-FFF2-40B4-BE49-F238E27FC236}">
                <a16:creationId xmlns:a16="http://schemas.microsoft.com/office/drawing/2014/main" id="{5FC15CEF-D5E3-47C5-B6C6-EB431727B754}"/>
              </a:ext>
            </a:extLst>
          </p:cNvPr>
          <p:cNvSpPr>
            <a:spLocks noGrp="1"/>
          </p:cNvSpPr>
          <p:nvPr>
            <p:ph sz="quarter" idx="13"/>
          </p:nvPr>
        </p:nvSpPr>
        <p:spPr/>
        <p:txBody>
          <a:bodyPr>
            <a:normAutofit lnSpcReduction="10000"/>
          </a:bodyPr>
          <a:lstStyle/>
          <a:p>
            <a:r>
              <a:rPr lang="en-US" sz="3600" dirty="0"/>
              <a:t>Limited industrial use</a:t>
            </a:r>
          </a:p>
          <a:p>
            <a:r>
              <a:rPr lang="en-US" sz="3600" dirty="0"/>
              <a:t>Manufacturing by product of di-chloropropane or di-chloropropene</a:t>
            </a:r>
          </a:p>
          <a:p>
            <a:r>
              <a:rPr lang="en-US" sz="3600" dirty="0"/>
              <a:t>Di-chloropropene compounds used as fumigants</a:t>
            </a:r>
          </a:p>
        </p:txBody>
      </p:sp>
    </p:spTree>
    <p:extLst>
      <p:ext uri="{BB962C8B-B14F-4D97-AF65-F5344CB8AC3E}">
        <p14:creationId xmlns:p14="http://schemas.microsoft.com/office/powerpoint/2010/main" val="2729377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299A9-B7EE-4558-AB2C-2D44F03A5B19}"/>
              </a:ext>
            </a:extLst>
          </p:cNvPr>
          <p:cNvSpPr>
            <a:spLocks noGrp="1"/>
          </p:cNvSpPr>
          <p:nvPr>
            <p:ph type="title"/>
          </p:nvPr>
        </p:nvSpPr>
        <p:spPr/>
        <p:txBody>
          <a:bodyPr/>
          <a:lstStyle/>
          <a:p>
            <a:r>
              <a:rPr lang="en-US" dirty="0"/>
              <a:t>1,2,3 </a:t>
            </a:r>
            <a:r>
              <a:rPr lang="en-US" dirty="0" err="1"/>
              <a:t>TrichloroPropane</a:t>
            </a:r>
            <a:r>
              <a:rPr lang="en-US" dirty="0"/>
              <a:t> </a:t>
            </a:r>
          </a:p>
        </p:txBody>
      </p:sp>
      <p:sp>
        <p:nvSpPr>
          <p:cNvPr id="3" name="Content Placeholder 2">
            <a:extLst>
              <a:ext uri="{FF2B5EF4-FFF2-40B4-BE49-F238E27FC236}">
                <a16:creationId xmlns:a16="http://schemas.microsoft.com/office/drawing/2014/main" id="{EC6A3A1E-19F7-4AB3-84E1-931DD759EEC5}"/>
              </a:ext>
            </a:extLst>
          </p:cNvPr>
          <p:cNvSpPr>
            <a:spLocks noGrp="1"/>
          </p:cNvSpPr>
          <p:nvPr>
            <p:ph sz="quarter" idx="13"/>
          </p:nvPr>
        </p:nvSpPr>
        <p:spPr/>
        <p:txBody>
          <a:bodyPr>
            <a:normAutofit fontScale="92500" lnSpcReduction="10000"/>
          </a:bodyPr>
          <a:lstStyle/>
          <a:p>
            <a:r>
              <a:rPr lang="en-US" sz="3600" dirty="0"/>
              <a:t>Drinking water method 504. also shows EDB and DBCP</a:t>
            </a:r>
          </a:p>
          <a:p>
            <a:r>
              <a:rPr lang="en-US" sz="3600" dirty="0"/>
              <a:t>MCL is a PQL and subject to change</a:t>
            </a:r>
          </a:p>
          <a:p>
            <a:r>
              <a:rPr lang="en-US" sz="3600" dirty="0"/>
              <a:t>PWTA </a:t>
            </a:r>
          </a:p>
          <a:p>
            <a:r>
              <a:rPr lang="en-US" sz="3600" dirty="0"/>
              <a:t>So far not significant</a:t>
            </a:r>
          </a:p>
        </p:txBody>
      </p:sp>
    </p:spTree>
    <p:extLst>
      <p:ext uri="{BB962C8B-B14F-4D97-AF65-F5344CB8AC3E}">
        <p14:creationId xmlns:p14="http://schemas.microsoft.com/office/powerpoint/2010/main" val="13907053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29D08-88C0-4675-97A5-7567AB90C20D}"/>
              </a:ext>
            </a:extLst>
          </p:cNvPr>
          <p:cNvSpPr>
            <a:spLocks noGrp="1"/>
          </p:cNvSpPr>
          <p:nvPr>
            <p:ph type="title"/>
          </p:nvPr>
        </p:nvSpPr>
        <p:spPr/>
        <p:txBody>
          <a:bodyPr/>
          <a:lstStyle/>
          <a:p>
            <a:r>
              <a:rPr lang="en-US" dirty="0" err="1"/>
              <a:t>perchlroate</a:t>
            </a:r>
            <a:endParaRPr lang="en-US" dirty="0"/>
          </a:p>
        </p:txBody>
      </p:sp>
      <p:sp>
        <p:nvSpPr>
          <p:cNvPr id="3" name="Content Placeholder 2">
            <a:extLst>
              <a:ext uri="{FF2B5EF4-FFF2-40B4-BE49-F238E27FC236}">
                <a16:creationId xmlns:a16="http://schemas.microsoft.com/office/drawing/2014/main" id="{648BEBD1-55A2-4879-ACCD-42C6E3F0F68A}"/>
              </a:ext>
            </a:extLst>
          </p:cNvPr>
          <p:cNvSpPr>
            <a:spLocks noGrp="1"/>
          </p:cNvSpPr>
          <p:nvPr>
            <p:ph sz="quarter" idx="13"/>
          </p:nvPr>
        </p:nvSpPr>
        <p:spPr/>
        <p:txBody>
          <a:bodyPr>
            <a:normAutofit fontScale="92500" lnSpcReduction="10000"/>
          </a:bodyPr>
          <a:lstStyle/>
          <a:p>
            <a:r>
              <a:rPr lang="en-US" sz="3600" dirty="0"/>
              <a:t>Fertilizer</a:t>
            </a:r>
          </a:p>
          <a:p>
            <a:r>
              <a:rPr lang="en-US" sz="3600" dirty="0"/>
              <a:t>“energetic compounds”</a:t>
            </a:r>
          </a:p>
          <a:p>
            <a:r>
              <a:rPr lang="en-US" sz="3600" dirty="0"/>
              <a:t>GWQS</a:t>
            </a:r>
          </a:p>
          <a:p>
            <a:r>
              <a:rPr lang="en-US" sz="3600" dirty="0"/>
              <a:t>EPA considering MCL, method 314</a:t>
            </a:r>
          </a:p>
          <a:p>
            <a:r>
              <a:rPr lang="en-US" sz="3600" dirty="0"/>
              <a:t>treatment</a:t>
            </a:r>
          </a:p>
        </p:txBody>
      </p:sp>
    </p:spTree>
    <p:extLst>
      <p:ext uri="{BB962C8B-B14F-4D97-AF65-F5344CB8AC3E}">
        <p14:creationId xmlns:p14="http://schemas.microsoft.com/office/powerpoint/2010/main" val="1729657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AF6E2-D04E-4E82-A09A-AAD8D611FF7F}"/>
              </a:ext>
            </a:extLst>
          </p:cNvPr>
          <p:cNvSpPr>
            <a:spLocks noGrp="1"/>
          </p:cNvSpPr>
          <p:nvPr>
            <p:ph type="title"/>
          </p:nvPr>
        </p:nvSpPr>
        <p:spPr/>
        <p:txBody>
          <a:bodyPr/>
          <a:lstStyle/>
          <a:p>
            <a:r>
              <a:rPr lang="en-US" dirty="0"/>
              <a:t>Additional resources</a:t>
            </a:r>
          </a:p>
        </p:txBody>
      </p:sp>
      <p:sp>
        <p:nvSpPr>
          <p:cNvPr id="3" name="Content Placeholder 2">
            <a:extLst>
              <a:ext uri="{FF2B5EF4-FFF2-40B4-BE49-F238E27FC236}">
                <a16:creationId xmlns:a16="http://schemas.microsoft.com/office/drawing/2014/main" id="{839BC831-CD19-48BA-8269-F2F21A296C63}"/>
              </a:ext>
            </a:extLst>
          </p:cNvPr>
          <p:cNvSpPr>
            <a:spLocks noGrp="1"/>
          </p:cNvSpPr>
          <p:nvPr>
            <p:ph sz="quarter" idx="13"/>
          </p:nvPr>
        </p:nvSpPr>
        <p:spPr/>
        <p:txBody>
          <a:bodyPr>
            <a:normAutofit fontScale="77500" lnSpcReduction="20000"/>
          </a:bodyPr>
          <a:lstStyle/>
          <a:p>
            <a:r>
              <a:rPr lang="en-US" sz="3600" dirty="0">
                <a:hlinkClick r:id="rId2"/>
              </a:rPr>
              <a:t>https://clu-in.org/</a:t>
            </a:r>
            <a:endParaRPr lang="en-US" sz="3600" dirty="0"/>
          </a:p>
          <a:p>
            <a:r>
              <a:rPr lang="en-US" sz="3600" dirty="0">
                <a:hlinkClick r:id="rId3"/>
              </a:rPr>
              <a:t>https://www.itrcweb.org/</a:t>
            </a:r>
            <a:endParaRPr lang="en-US" sz="3600" dirty="0"/>
          </a:p>
          <a:p>
            <a:r>
              <a:rPr lang="en-US" sz="3600" dirty="0">
                <a:hlinkClick r:id="rId4"/>
              </a:rPr>
              <a:t>https://www.nj.gov/dep/srp/emerging-contaminants/</a:t>
            </a:r>
            <a:endParaRPr lang="en-US" sz="3600" dirty="0"/>
          </a:p>
          <a:p>
            <a:r>
              <a:rPr lang="en-US" sz="3600" dirty="0">
                <a:hlinkClick r:id="rId5"/>
              </a:rPr>
              <a:t>https://www.epa.gov/wqc/contaminants-emerging-concern-including-pharmaceuticals-and-personal-care-products</a:t>
            </a:r>
            <a:endParaRPr lang="en-US" sz="3600" dirty="0"/>
          </a:p>
        </p:txBody>
      </p:sp>
    </p:spTree>
    <p:extLst>
      <p:ext uri="{BB962C8B-B14F-4D97-AF65-F5344CB8AC3E}">
        <p14:creationId xmlns:p14="http://schemas.microsoft.com/office/powerpoint/2010/main" val="20824255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8ED29-04A0-4CC1-ADA9-43BD96336168}"/>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92DB910E-1D5D-4950-8715-56E15567318A}"/>
              </a:ext>
            </a:extLst>
          </p:cNvPr>
          <p:cNvSpPr>
            <a:spLocks noGrp="1"/>
          </p:cNvSpPr>
          <p:nvPr>
            <p:ph sz="quarter" idx="13"/>
          </p:nvPr>
        </p:nvSpPr>
        <p:spPr/>
        <p:txBody>
          <a:bodyPr>
            <a:normAutofit/>
          </a:bodyPr>
          <a:lstStyle/>
          <a:p>
            <a:pPr marL="0" indent="0" algn="ctr">
              <a:buNone/>
            </a:pPr>
            <a:r>
              <a:rPr lang="en-US" sz="4000" dirty="0"/>
              <a:t>Questions?</a:t>
            </a:r>
          </a:p>
        </p:txBody>
      </p:sp>
    </p:spTree>
    <p:extLst>
      <p:ext uri="{BB962C8B-B14F-4D97-AF65-F5344CB8AC3E}">
        <p14:creationId xmlns:p14="http://schemas.microsoft.com/office/powerpoint/2010/main" val="388335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14ABD-62D9-45C7-A328-21F79ED6CC05}"/>
              </a:ext>
            </a:extLst>
          </p:cNvPr>
          <p:cNvSpPr>
            <a:spLocks noGrp="1"/>
          </p:cNvSpPr>
          <p:nvPr>
            <p:ph type="title"/>
          </p:nvPr>
        </p:nvSpPr>
        <p:spPr>
          <a:xfrm>
            <a:off x="913774" y="838200"/>
            <a:ext cx="10364451" cy="7010400"/>
          </a:xfrm>
        </p:spPr>
        <p:txBody>
          <a:bodyPr>
            <a:normAutofit/>
          </a:bodyPr>
          <a:lstStyle/>
          <a:p>
            <a:pPr algn="l"/>
            <a:r>
              <a:rPr lang="en-US" dirty="0"/>
              <a:t>What are contaminants of emerging concern?  (a.k.a. Emerging contaminants)</a:t>
            </a:r>
            <a:br>
              <a:rPr lang="en-US" dirty="0"/>
            </a:br>
            <a:br>
              <a:rPr lang="en-US" dirty="0"/>
            </a:br>
            <a:r>
              <a:rPr lang="en-US" dirty="0"/>
              <a:t>As science improves it allows regulators and health specialist to better evaluate the health risks presented by existing and new chemicals.</a:t>
            </a:r>
            <a:br>
              <a:rPr lang="en-US" dirty="0"/>
            </a:br>
            <a:r>
              <a:rPr lang="en-US" dirty="0"/>
              <a:t> </a:t>
            </a:r>
            <a:br>
              <a:rPr lang="en-US" dirty="0"/>
            </a:br>
            <a:r>
              <a:rPr lang="en-US" dirty="0"/>
              <a:t>Technology improvements allow us to detect these chemicals at lower and lower detection limits.</a:t>
            </a:r>
            <a:br>
              <a:rPr lang="en-US" dirty="0"/>
            </a:br>
            <a:br>
              <a:rPr lang="en-US" dirty="0"/>
            </a:br>
            <a:br>
              <a:rPr lang="en-US" dirty="0"/>
            </a:br>
            <a:br>
              <a:rPr lang="en-US" dirty="0"/>
            </a:br>
            <a:endParaRPr lang="en-US" dirty="0"/>
          </a:p>
        </p:txBody>
      </p:sp>
    </p:spTree>
    <p:extLst>
      <p:ext uri="{BB962C8B-B14F-4D97-AF65-F5344CB8AC3E}">
        <p14:creationId xmlns:p14="http://schemas.microsoft.com/office/powerpoint/2010/main" val="4186541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DC24B-3976-4A23-A97C-8DDDA922B56D}"/>
              </a:ext>
            </a:extLst>
          </p:cNvPr>
          <p:cNvSpPr>
            <a:spLocks noGrp="1"/>
          </p:cNvSpPr>
          <p:nvPr>
            <p:ph type="title"/>
          </p:nvPr>
        </p:nvSpPr>
        <p:spPr>
          <a:xfrm>
            <a:off x="913775" y="618517"/>
            <a:ext cx="10364451" cy="143483"/>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F4AE407E-9D5A-4BE6-91F5-D32DDE6AD398}"/>
              </a:ext>
            </a:extLst>
          </p:cNvPr>
          <p:cNvSpPr>
            <a:spLocks noGrp="1"/>
          </p:cNvSpPr>
          <p:nvPr>
            <p:ph sz="quarter" idx="13"/>
          </p:nvPr>
        </p:nvSpPr>
        <p:spPr>
          <a:xfrm>
            <a:off x="913149" y="1325692"/>
            <a:ext cx="10363826" cy="5252908"/>
          </a:xfrm>
        </p:spPr>
        <p:txBody>
          <a:bodyPr>
            <a:normAutofit fontScale="92500"/>
          </a:bodyPr>
          <a:lstStyle/>
          <a:p>
            <a:r>
              <a:rPr lang="en-US" sz="3600" dirty="0"/>
              <a:t>There will always be contaminants of emerging concern.</a:t>
            </a:r>
          </a:p>
          <a:p>
            <a:r>
              <a:rPr lang="en-US" sz="3600" dirty="0"/>
              <a:t>This presentation is limited to these compounds in Groundwater and drinking water;</a:t>
            </a:r>
          </a:p>
          <a:p>
            <a:pPr lvl="1"/>
            <a:r>
              <a:rPr lang="en-US" sz="3400" dirty="0"/>
              <a:t>1,4 dioxane</a:t>
            </a:r>
          </a:p>
          <a:p>
            <a:pPr lvl="1"/>
            <a:r>
              <a:rPr lang="en-US" sz="3400" dirty="0"/>
              <a:t>PFAS</a:t>
            </a:r>
          </a:p>
          <a:p>
            <a:pPr lvl="1"/>
            <a:r>
              <a:rPr lang="en-US" sz="3400" dirty="0"/>
              <a:t>123 TCP</a:t>
            </a:r>
          </a:p>
          <a:p>
            <a:pPr lvl="1"/>
            <a:r>
              <a:rPr lang="en-US" sz="3400" dirty="0"/>
              <a:t>perchlorate</a:t>
            </a:r>
          </a:p>
          <a:p>
            <a:pPr lvl="1"/>
            <a:endParaRPr lang="en-US" sz="3400" dirty="0"/>
          </a:p>
        </p:txBody>
      </p:sp>
    </p:spTree>
    <p:extLst>
      <p:ext uri="{BB962C8B-B14F-4D97-AF65-F5344CB8AC3E}">
        <p14:creationId xmlns:p14="http://schemas.microsoft.com/office/powerpoint/2010/main" val="415532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72620-41E0-46F1-A927-B0D66BA86E63}"/>
              </a:ext>
            </a:extLst>
          </p:cNvPr>
          <p:cNvSpPr>
            <a:spLocks noGrp="1"/>
          </p:cNvSpPr>
          <p:nvPr>
            <p:ph type="title"/>
          </p:nvPr>
        </p:nvSpPr>
        <p:spPr>
          <a:xfrm>
            <a:off x="913149" y="123217"/>
            <a:ext cx="10364451" cy="1596177"/>
          </a:xfrm>
        </p:spPr>
        <p:txBody>
          <a:bodyPr/>
          <a:lstStyle/>
          <a:p>
            <a:r>
              <a:rPr lang="en-US" dirty="0"/>
              <a:t>1, 4 dioxane</a:t>
            </a:r>
          </a:p>
        </p:txBody>
      </p:sp>
      <p:sp>
        <p:nvSpPr>
          <p:cNvPr id="3" name="Content Placeholder 2">
            <a:extLst>
              <a:ext uri="{FF2B5EF4-FFF2-40B4-BE49-F238E27FC236}">
                <a16:creationId xmlns:a16="http://schemas.microsoft.com/office/drawing/2014/main" id="{18C23AC6-9286-47AA-801A-34C5EECA9B6F}"/>
              </a:ext>
            </a:extLst>
          </p:cNvPr>
          <p:cNvSpPr>
            <a:spLocks noGrp="1"/>
          </p:cNvSpPr>
          <p:nvPr>
            <p:ph sz="quarter" idx="13"/>
          </p:nvPr>
        </p:nvSpPr>
        <p:spPr>
          <a:xfrm>
            <a:off x="1015374" y="1960692"/>
            <a:ext cx="10363826" cy="3424107"/>
          </a:xfrm>
        </p:spPr>
        <p:txBody>
          <a:bodyPr>
            <a:normAutofit/>
          </a:bodyPr>
          <a:lstStyle/>
          <a:p>
            <a:r>
              <a:rPr lang="en-US" sz="3600" dirty="0"/>
              <a:t>Primarily a stabilizer added to chlorinated solvents, particularly 1,1,1- trichloroethane</a:t>
            </a:r>
          </a:p>
          <a:p>
            <a:r>
              <a:rPr lang="en-US" sz="3600" dirty="0"/>
              <a:t>Can be a byproduct in Consumer products.</a:t>
            </a:r>
          </a:p>
          <a:p>
            <a:r>
              <a:rPr lang="en-US" sz="3600" dirty="0"/>
              <a:t>Completely immiscible in water</a:t>
            </a:r>
          </a:p>
        </p:txBody>
      </p:sp>
    </p:spTree>
    <p:extLst>
      <p:ext uri="{BB962C8B-B14F-4D97-AF65-F5344CB8AC3E}">
        <p14:creationId xmlns:p14="http://schemas.microsoft.com/office/powerpoint/2010/main" val="2302273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9AE3B-EF0E-4152-B307-2A6E12445666}"/>
              </a:ext>
            </a:extLst>
          </p:cNvPr>
          <p:cNvSpPr>
            <a:spLocks noGrp="1"/>
          </p:cNvSpPr>
          <p:nvPr>
            <p:ph type="title"/>
          </p:nvPr>
        </p:nvSpPr>
        <p:spPr/>
        <p:txBody>
          <a:bodyPr/>
          <a:lstStyle/>
          <a:p>
            <a:r>
              <a:rPr lang="en-US" dirty="0"/>
              <a:t>1,4 dioxane</a:t>
            </a:r>
          </a:p>
        </p:txBody>
      </p:sp>
      <p:sp>
        <p:nvSpPr>
          <p:cNvPr id="3" name="Content Placeholder 2">
            <a:extLst>
              <a:ext uri="{FF2B5EF4-FFF2-40B4-BE49-F238E27FC236}">
                <a16:creationId xmlns:a16="http://schemas.microsoft.com/office/drawing/2014/main" id="{9961EFBC-C028-4B72-9BE8-B956885E99ED}"/>
              </a:ext>
            </a:extLst>
          </p:cNvPr>
          <p:cNvSpPr>
            <a:spLocks noGrp="1"/>
          </p:cNvSpPr>
          <p:nvPr>
            <p:ph sz="quarter" idx="13"/>
          </p:nvPr>
        </p:nvSpPr>
        <p:spPr/>
        <p:txBody>
          <a:bodyPr>
            <a:normAutofit/>
          </a:bodyPr>
          <a:lstStyle/>
          <a:p>
            <a:r>
              <a:rPr lang="en-US" sz="3600" dirty="0"/>
              <a:t>Previously the interim GWQS was 10 ppb</a:t>
            </a:r>
          </a:p>
          <a:p>
            <a:r>
              <a:rPr lang="en-US" sz="3600" dirty="0"/>
              <a:t>UCMR 3 175 systems sampled; zero over 10 ppb</a:t>
            </a:r>
          </a:p>
          <a:p>
            <a:r>
              <a:rPr lang="en-US" sz="3600" dirty="0"/>
              <a:t>Groundwater quality standard- 0.04 ppb</a:t>
            </a:r>
          </a:p>
          <a:p>
            <a:r>
              <a:rPr lang="en-US" sz="3600" dirty="0"/>
              <a:t>UCMR 3;  31 of 175 tested over 0.04 ppb</a:t>
            </a:r>
          </a:p>
        </p:txBody>
      </p:sp>
    </p:spTree>
    <p:extLst>
      <p:ext uri="{BB962C8B-B14F-4D97-AF65-F5344CB8AC3E}">
        <p14:creationId xmlns:p14="http://schemas.microsoft.com/office/powerpoint/2010/main" val="3487242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79859-1AAC-4E62-8D54-007FD24FE10C}"/>
              </a:ext>
            </a:extLst>
          </p:cNvPr>
          <p:cNvSpPr>
            <a:spLocks noGrp="1"/>
          </p:cNvSpPr>
          <p:nvPr>
            <p:ph type="title"/>
          </p:nvPr>
        </p:nvSpPr>
        <p:spPr/>
        <p:txBody>
          <a:bodyPr/>
          <a:lstStyle/>
          <a:p>
            <a:r>
              <a:rPr lang="en-US" dirty="0"/>
              <a:t>1, 4 dioxane</a:t>
            </a:r>
          </a:p>
        </p:txBody>
      </p:sp>
      <p:sp>
        <p:nvSpPr>
          <p:cNvPr id="3" name="Content Placeholder 2">
            <a:extLst>
              <a:ext uri="{FF2B5EF4-FFF2-40B4-BE49-F238E27FC236}">
                <a16:creationId xmlns:a16="http://schemas.microsoft.com/office/drawing/2014/main" id="{348F31A4-0442-49DA-82D8-4521729FB80F}"/>
              </a:ext>
            </a:extLst>
          </p:cNvPr>
          <p:cNvSpPr>
            <a:spLocks noGrp="1"/>
          </p:cNvSpPr>
          <p:nvPr>
            <p:ph sz="quarter" idx="13"/>
          </p:nvPr>
        </p:nvSpPr>
        <p:spPr/>
        <p:txBody>
          <a:bodyPr>
            <a:normAutofit/>
          </a:bodyPr>
          <a:lstStyle/>
          <a:p>
            <a:r>
              <a:rPr lang="en-US" sz="3600" dirty="0"/>
              <a:t>Has been referred to the DWQI- no schedule for MCL.</a:t>
            </a:r>
          </a:p>
          <a:p>
            <a:r>
              <a:rPr lang="en-US" sz="3600" dirty="0"/>
              <a:t>GWQS is </a:t>
            </a:r>
            <a:r>
              <a:rPr lang="en-US" sz="3600"/>
              <a:t>effective and </a:t>
            </a:r>
            <a:r>
              <a:rPr lang="en-US" sz="3600" dirty="0"/>
              <a:t>enforceable since 2015</a:t>
            </a:r>
          </a:p>
          <a:p>
            <a:r>
              <a:rPr lang="en-US" sz="3600" dirty="0"/>
              <a:t>EPA method 522</a:t>
            </a:r>
          </a:p>
          <a:p>
            <a:endParaRPr lang="en-US" sz="3600" dirty="0"/>
          </a:p>
          <a:p>
            <a:endParaRPr lang="en-US" sz="3600" dirty="0"/>
          </a:p>
        </p:txBody>
      </p:sp>
    </p:spTree>
    <p:extLst>
      <p:ext uri="{BB962C8B-B14F-4D97-AF65-F5344CB8AC3E}">
        <p14:creationId xmlns:p14="http://schemas.microsoft.com/office/powerpoint/2010/main" val="57184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EF85C-440B-4004-8C9A-75FD1F8314A8}"/>
              </a:ext>
            </a:extLst>
          </p:cNvPr>
          <p:cNvSpPr>
            <a:spLocks noGrp="1"/>
          </p:cNvSpPr>
          <p:nvPr>
            <p:ph type="title"/>
          </p:nvPr>
        </p:nvSpPr>
        <p:spPr/>
        <p:txBody>
          <a:bodyPr/>
          <a:lstStyle/>
          <a:p>
            <a:r>
              <a:rPr lang="en-US" dirty="0"/>
              <a:t>1,4 dioxane</a:t>
            </a:r>
            <a:br>
              <a:rPr lang="en-US" dirty="0"/>
            </a:br>
            <a:r>
              <a:rPr lang="en-US" dirty="0"/>
              <a:t>where would you find it?</a:t>
            </a:r>
          </a:p>
        </p:txBody>
      </p:sp>
      <p:sp>
        <p:nvSpPr>
          <p:cNvPr id="3" name="Content Placeholder 2">
            <a:extLst>
              <a:ext uri="{FF2B5EF4-FFF2-40B4-BE49-F238E27FC236}">
                <a16:creationId xmlns:a16="http://schemas.microsoft.com/office/drawing/2014/main" id="{B02F8FF5-EFE7-42AA-91BF-464760A547D1}"/>
              </a:ext>
            </a:extLst>
          </p:cNvPr>
          <p:cNvSpPr>
            <a:spLocks noGrp="1"/>
          </p:cNvSpPr>
          <p:nvPr>
            <p:ph sz="quarter" idx="13"/>
          </p:nvPr>
        </p:nvSpPr>
        <p:spPr/>
        <p:txBody>
          <a:bodyPr>
            <a:normAutofit/>
          </a:bodyPr>
          <a:lstStyle/>
          <a:p>
            <a:r>
              <a:rPr lang="en-US" sz="3600" dirty="0"/>
              <a:t>1,1,1 TCA is the most likely culprit.</a:t>
            </a:r>
          </a:p>
          <a:p>
            <a:r>
              <a:rPr lang="en-US" sz="3600" dirty="0"/>
              <a:t>Other chlorinated solvents</a:t>
            </a:r>
          </a:p>
          <a:p>
            <a:r>
              <a:rPr lang="en-US" sz="3600" dirty="0"/>
              <a:t>Landfills (consumer products)</a:t>
            </a:r>
          </a:p>
          <a:p>
            <a:r>
              <a:rPr lang="en-US" sz="3600" dirty="0"/>
              <a:t>wastewater</a:t>
            </a:r>
          </a:p>
          <a:p>
            <a:pPr marL="0" indent="0">
              <a:buNone/>
            </a:pPr>
            <a:endParaRPr lang="en-US" sz="3600" dirty="0"/>
          </a:p>
        </p:txBody>
      </p:sp>
    </p:spTree>
    <p:extLst>
      <p:ext uri="{BB962C8B-B14F-4D97-AF65-F5344CB8AC3E}">
        <p14:creationId xmlns:p14="http://schemas.microsoft.com/office/powerpoint/2010/main" val="2695842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46604-E66B-48BF-94D5-EF0922FCF5C4}"/>
              </a:ext>
            </a:extLst>
          </p:cNvPr>
          <p:cNvSpPr>
            <a:spLocks noGrp="1"/>
          </p:cNvSpPr>
          <p:nvPr>
            <p:ph type="title"/>
          </p:nvPr>
        </p:nvSpPr>
        <p:spPr/>
        <p:txBody>
          <a:bodyPr/>
          <a:lstStyle/>
          <a:p>
            <a:r>
              <a:rPr lang="en-US" dirty="0"/>
              <a:t>1,4 dioxane treatment</a:t>
            </a:r>
          </a:p>
        </p:txBody>
      </p:sp>
      <p:sp>
        <p:nvSpPr>
          <p:cNvPr id="3" name="Content Placeholder 2">
            <a:extLst>
              <a:ext uri="{FF2B5EF4-FFF2-40B4-BE49-F238E27FC236}">
                <a16:creationId xmlns:a16="http://schemas.microsoft.com/office/drawing/2014/main" id="{B085F870-5D61-4273-8B3D-D6FF56BF9282}"/>
              </a:ext>
            </a:extLst>
          </p:cNvPr>
          <p:cNvSpPr>
            <a:spLocks noGrp="1"/>
          </p:cNvSpPr>
          <p:nvPr>
            <p:ph sz="quarter" idx="13"/>
          </p:nvPr>
        </p:nvSpPr>
        <p:spPr/>
        <p:txBody>
          <a:bodyPr>
            <a:normAutofit/>
          </a:bodyPr>
          <a:lstStyle/>
          <a:p>
            <a:r>
              <a:rPr lang="en-US" sz="3600" dirty="0"/>
              <a:t>Advanced Oxidation</a:t>
            </a:r>
          </a:p>
          <a:p>
            <a:r>
              <a:rPr lang="en-US" sz="3600" dirty="0"/>
              <a:t>Resins</a:t>
            </a:r>
          </a:p>
          <a:p>
            <a:r>
              <a:rPr lang="en-US" sz="3600" dirty="0"/>
              <a:t>Bacteria</a:t>
            </a:r>
          </a:p>
        </p:txBody>
      </p:sp>
    </p:spTree>
    <p:extLst>
      <p:ext uri="{BB962C8B-B14F-4D97-AF65-F5344CB8AC3E}">
        <p14:creationId xmlns:p14="http://schemas.microsoft.com/office/powerpoint/2010/main" val="1020632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069DE-5E6E-4A4F-B649-C166E851287B}"/>
              </a:ext>
            </a:extLst>
          </p:cNvPr>
          <p:cNvSpPr>
            <a:spLocks noGrp="1"/>
          </p:cNvSpPr>
          <p:nvPr>
            <p:ph type="title"/>
          </p:nvPr>
        </p:nvSpPr>
        <p:spPr/>
        <p:txBody>
          <a:bodyPr/>
          <a:lstStyle/>
          <a:p>
            <a:r>
              <a:rPr lang="en-US" dirty="0"/>
              <a:t>PFAS (per and polyfluoroalkyl substances)</a:t>
            </a:r>
          </a:p>
        </p:txBody>
      </p:sp>
      <p:sp>
        <p:nvSpPr>
          <p:cNvPr id="3" name="Content Placeholder 2">
            <a:extLst>
              <a:ext uri="{FF2B5EF4-FFF2-40B4-BE49-F238E27FC236}">
                <a16:creationId xmlns:a16="http://schemas.microsoft.com/office/drawing/2014/main" id="{4C20A4F6-D7D1-4153-90C4-6DDEE46BF0F4}"/>
              </a:ext>
            </a:extLst>
          </p:cNvPr>
          <p:cNvSpPr>
            <a:spLocks noGrp="1"/>
          </p:cNvSpPr>
          <p:nvPr>
            <p:ph sz="quarter" idx="13"/>
          </p:nvPr>
        </p:nvSpPr>
        <p:spPr/>
        <p:txBody>
          <a:bodyPr>
            <a:normAutofit fontScale="92500"/>
          </a:bodyPr>
          <a:lstStyle/>
          <a:p>
            <a:r>
              <a:rPr lang="en-US" sz="3600" dirty="0"/>
              <a:t>“forever chemical”</a:t>
            </a:r>
          </a:p>
          <a:p>
            <a:r>
              <a:rPr lang="en-US" sz="3600" dirty="0"/>
              <a:t>“ found everywhere”</a:t>
            </a:r>
          </a:p>
          <a:p>
            <a:r>
              <a:rPr lang="en-US" sz="3600" dirty="0"/>
              <a:t>Anything slippery, waterproof, stain resistant.</a:t>
            </a:r>
          </a:p>
          <a:p>
            <a:r>
              <a:rPr lang="en-US" sz="3600" dirty="0"/>
              <a:t>AFFF , electroplating.</a:t>
            </a:r>
          </a:p>
        </p:txBody>
      </p:sp>
    </p:spTree>
    <p:extLst>
      <p:ext uri="{BB962C8B-B14F-4D97-AF65-F5344CB8AC3E}">
        <p14:creationId xmlns:p14="http://schemas.microsoft.com/office/powerpoint/2010/main" val="3459425274"/>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TM04033925[[fn=Droplet]]</Template>
  <TotalTime>7389</TotalTime>
  <Words>358</Words>
  <Application>Microsoft Office PowerPoint</Application>
  <PresentationFormat>Widescreen</PresentationFormat>
  <Paragraphs>68</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Tw Cen MT</vt:lpstr>
      <vt:lpstr>Droplet</vt:lpstr>
      <vt:lpstr>Contaminants of emerging  concern </vt:lpstr>
      <vt:lpstr>What are contaminants of emerging concern?  (a.k.a. Emerging contaminants)  As science improves it allows regulators and health specialist to better evaluate the health risks presented by existing and new chemicals.   Technology improvements allow us to detect these chemicals at lower and lower detection limits.    </vt:lpstr>
      <vt:lpstr>PowerPoint Presentation</vt:lpstr>
      <vt:lpstr>1, 4 dioxane</vt:lpstr>
      <vt:lpstr>1,4 dioxane</vt:lpstr>
      <vt:lpstr>1, 4 dioxane</vt:lpstr>
      <vt:lpstr>1,4 dioxane where would you find it?</vt:lpstr>
      <vt:lpstr>1,4 dioxane treatment</vt:lpstr>
      <vt:lpstr>PFAS (per and polyfluoroalkyl substances)</vt:lpstr>
      <vt:lpstr>PFAS regulations</vt:lpstr>
      <vt:lpstr>PFAS</vt:lpstr>
      <vt:lpstr>1,2,3 TrichloroPropane </vt:lpstr>
      <vt:lpstr>1,2,3 TrichloroPropane </vt:lpstr>
      <vt:lpstr>perchlroate</vt:lpstr>
      <vt:lpstr>Additional resources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Contaminants of emerging  concern </dc:title>
  <dc:creator>Putnam, Ed</dc:creator>
  <cp:lastModifiedBy>Putnam, Ed</cp:lastModifiedBy>
  <cp:revision>18</cp:revision>
  <dcterms:created xsi:type="dcterms:W3CDTF">2019-10-16T17:14:58Z</dcterms:created>
  <dcterms:modified xsi:type="dcterms:W3CDTF">2019-11-21T17:58:21Z</dcterms:modified>
</cp:coreProperties>
</file>