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1" r:id="rId2"/>
    <p:sldId id="285" r:id="rId3"/>
    <p:sldId id="326" r:id="rId4"/>
    <p:sldId id="327" r:id="rId5"/>
    <p:sldId id="272" r:id="rId6"/>
    <p:sldId id="330" r:id="rId7"/>
    <p:sldId id="258" r:id="rId8"/>
    <p:sldId id="316" r:id="rId9"/>
    <p:sldId id="268" r:id="rId10"/>
    <p:sldId id="317" r:id="rId11"/>
    <p:sldId id="319" r:id="rId12"/>
    <p:sldId id="273" r:id="rId13"/>
    <p:sldId id="328" r:id="rId14"/>
    <p:sldId id="728" r:id="rId15"/>
    <p:sldId id="331" r:id="rId16"/>
    <p:sldId id="729" r:id="rId17"/>
    <p:sldId id="730" r:id="rId18"/>
    <p:sldId id="329" r:id="rId19"/>
    <p:sldId id="731" r:id="rId20"/>
    <p:sldId id="283" r:id="rId2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E2F8"/>
    <a:srgbClr val="6FF3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7544" autoAdjust="0"/>
  </p:normalViewPr>
  <p:slideViewPr>
    <p:cSldViewPr snapToGrid="0">
      <p:cViewPr varScale="1">
        <p:scale>
          <a:sx n="96" d="100"/>
          <a:sy n="96" d="100"/>
        </p:scale>
        <p:origin x="4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24DE9-FE6D-4725-89AD-87E051DF944D}" type="doc">
      <dgm:prSet loTypeId="urn:microsoft.com/office/officeart/2009/layout/CircleArrowProcess" loCatId="cycle" qsTypeId="urn:microsoft.com/office/officeart/2005/8/quickstyle/simple1" qsCatId="simple" csTypeId="urn:microsoft.com/office/officeart/2005/8/colors/accent6_3" csCatId="accent6" phldr="1"/>
      <dgm:spPr/>
      <dgm:t>
        <a:bodyPr/>
        <a:lstStyle/>
        <a:p>
          <a:endParaRPr lang="en-US"/>
        </a:p>
      </dgm:t>
    </dgm:pt>
    <dgm:pt modelId="{86A44C3D-A65B-4785-825A-D019E1F82913}">
      <dgm:prSet phldrT="[Text]" custT="1"/>
      <dgm:spPr/>
      <dgm:t>
        <a:bodyPr/>
        <a:lstStyle/>
        <a:p>
          <a:r>
            <a:rPr lang="en-US" sz="900" b="0" dirty="0">
              <a:solidFill>
                <a:schemeClr val="accent2">
                  <a:lumMod val="50000"/>
                </a:schemeClr>
              </a:solidFill>
              <a:latin typeface="Calibri" panose="020F0502020204030204" pitchFamily="34" charset="0"/>
            </a:rPr>
            <a:t>Air Quality</a:t>
          </a:r>
        </a:p>
      </dgm:t>
    </dgm:pt>
    <dgm:pt modelId="{E9BE926C-8126-49F7-B10A-37FB1D4A7E04}" type="parTrans" cxnId="{870DEF03-3CDD-4482-830E-189490CE641A}">
      <dgm:prSet/>
      <dgm:spPr/>
      <dgm:t>
        <a:bodyPr/>
        <a:lstStyle/>
        <a:p>
          <a:endParaRPr lang="en-US"/>
        </a:p>
      </dgm:t>
    </dgm:pt>
    <dgm:pt modelId="{013ECA5E-1494-483D-A037-18F7A0F94010}" type="sibTrans" cxnId="{870DEF03-3CDD-4482-830E-189490CE641A}">
      <dgm:prSet/>
      <dgm:spPr/>
      <dgm:t>
        <a:bodyPr/>
        <a:lstStyle/>
        <a:p>
          <a:endParaRPr lang="en-US"/>
        </a:p>
      </dgm:t>
    </dgm:pt>
    <dgm:pt modelId="{2EF9EBA8-FA8C-4839-9F57-6796771265D1}">
      <dgm:prSet phldrT="[Text]" custT="1"/>
      <dgm:spPr/>
      <dgm:t>
        <a:bodyPr/>
        <a:lstStyle/>
        <a:p>
          <a:r>
            <a:rPr lang="en-US" sz="900" b="0">
              <a:solidFill>
                <a:schemeClr val="accent2">
                  <a:lumMod val="50000"/>
                </a:schemeClr>
              </a:solidFill>
              <a:latin typeface="Calibri" panose="020F0502020204030204" pitchFamily="34" charset="0"/>
            </a:rPr>
            <a:t>Energy</a:t>
          </a:r>
          <a:endParaRPr lang="en-US" sz="900" b="0" dirty="0">
            <a:solidFill>
              <a:schemeClr val="accent2">
                <a:lumMod val="50000"/>
              </a:schemeClr>
            </a:solidFill>
            <a:latin typeface="Calibri" panose="020F0502020204030204" pitchFamily="34" charset="0"/>
          </a:endParaRPr>
        </a:p>
      </dgm:t>
    </dgm:pt>
    <dgm:pt modelId="{734D2F49-CEC4-47BB-A335-B23ECFA140A2}" type="parTrans" cxnId="{EDACA83C-3148-4548-BE6B-ABFB2EA2F21A}">
      <dgm:prSet/>
      <dgm:spPr/>
      <dgm:t>
        <a:bodyPr/>
        <a:lstStyle/>
        <a:p>
          <a:endParaRPr lang="en-US"/>
        </a:p>
      </dgm:t>
    </dgm:pt>
    <dgm:pt modelId="{93C3EB0A-BECF-4BCE-A5A1-7F6524C2460B}" type="sibTrans" cxnId="{EDACA83C-3148-4548-BE6B-ABFB2EA2F21A}">
      <dgm:prSet/>
      <dgm:spPr/>
      <dgm:t>
        <a:bodyPr/>
        <a:lstStyle/>
        <a:p>
          <a:endParaRPr lang="en-US"/>
        </a:p>
      </dgm:t>
    </dgm:pt>
    <dgm:pt modelId="{0CF18235-F681-4EEE-A25E-638374D932D5}">
      <dgm:prSet phldrT="[Text]" custT="1"/>
      <dgm:spPr/>
      <dgm:t>
        <a:bodyPr/>
        <a:lstStyle/>
        <a:p>
          <a:r>
            <a:rPr lang="en-US" sz="900" b="0">
              <a:solidFill>
                <a:schemeClr val="accent2">
                  <a:lumMod val="50000"/>
                </a:schemeClr>
              </a:solidFill>
              <a:latin typeface="Calibri" panose="020F0502020204030204" pitchFamily="34" charset="0"/>
            </a:rPr>
            <a:t>Sustainability</a:t>
          </a:r>
          <a:endParaRPr lang="en-US" sz="900" b="0" dirty="0">
            <a:solidFill>
              <a:schemeClr val="accent2">
                <a:lumMod val="50000"/>
              </a:schemeClr>
            </a:solidFill>
            <a:latin typeface="Calibri" panose="020F0502020204030204" pitchFamily="34" charset="0"/>
          </a:endParaRPr>
        </a:p>
      </dgm:t>
    </dgm:pt>
    <dgm:pt modelId="{94ED30CF-F9C1-4175-A292-546DE238C575}" type="parTrans" cxnId="{5FB9A0D2-6F36-4909-87F6-76AE6A3A829B}">
      <dgm:prSet/>
      <dgm:spPr/>
      <dgm:t>
        <a:bodyPr/>
        <a:lstStyle/>
        <a:p>
          <a:endParaRPr lang="en-US"/>
        </a:p>
      </dgm:t>
    </dgm:pt>
    <dgm:pt modelId="{20892780-2BD3-40D3-B0A8-9EEA4443DC5F}" type="sibTrans" cxnId="{5FB9A0D2-6F36-4909-87F6-76AE6A3A829B}">
      <dgm:prSet/>
      <dgm:spPr/>
      <dgm:t>
        <a:bodyPr/>
        <a:lstStyle/>
        <a:p>
          <a:endParaRPr lang="en-US"/>
        </a:p>
      </dgm:t>
    </dgm:pt>
    <dgm:pt modelId="{D14C9FC2-2F8F-4A11-830D-4AA99088AD3D}" type="pres">
      <dgm:prSet presAssocID="{26C24DE9-FE6D-4725-89AD-87E051DF944D}" presName="Name0" presStyleCnt="0">
        <dgm:presLayoutVars>
          <dgm:chMax val="7"/>
          <dgm:chPref val="7"/>
          <dgm:dir/>
          <dgm:animLvl val="lvl"/>
        </dgm:presLayoutVars>
      </dgm:prSet>
      <dgm:spPr/>
    </dgm:pt>
    <dgm:pt modelId="{B7292F68-CA22-4221-812A-1ECD903F6059}" type="pres">
      <dgm:prSet presAssocID="{86A44C3D-A65B-4785-825A-D019E1F82913}" presName="Accent1" presStyleCnt="0"/>
      <dgm:spPr/>
    </dgm:pt>
    <dgm:pt modelId="{28AC722D-76FB-4502-8D60-6B2EA063C21A}" type="pres">
      <dgm:prSet presAssocID="{86A44C3D-A65B-4785-825A-D019E1F82913}" presName="Accent" presStyleLbl="node1" presStyleIdx="0" presStyleCnt="3"/>
      <dgm:spPr/>
    </dgm:pt>
    <dgm:pt modelId="{DFCAE7C1-486F-4D68-B023-0BD1C2D893A1}" type="pres">
      <dgm:prSet presAssocID="{86A44C3D-A65B-4785-825A-D019E1F82913}" presName="Parent1" presStyleLbl="revTx" presStyleIdx="0" presStyleCnt="3" custScaleX="122638">
        <dgm:presLayoutVars>
          <dgm:chMax val="1"/>
          <dgm:chPref val="1"/>
          <dgm:bulletEnabled val="1"/>
        </dgm:presLayoutVars>
      </dgm:prSet>
      <dgm:spPr/>
    </dgm:pt>
    <dgm:pt modelId="{6D53D674-2B36-4DD2-A4AF-A43831ECAE3A}" type="pres">
      <dgm:prSet presAssocID="{2EF9EBA8-FA8C-4839-9F57-6796771265D1}" presName="Accent2" presStyleCnt="0"/>
      <dgm:spPr/>
    </dgm:pt>
    <dgm:pt modelId="{C40DCE4D-8580-4B8B-A7CD-C2CE59A320B8}" type="pres">
      <dgm:prSet presAssocID="{2EF9EBA8-FA8C-4839-9F57-6796771265D1}" presName="Accent" presStyleLbl="node1" presStyleIdx="1" presStyleCnt="3"/>
      <dgm:spPr/>
    </dgm:pt>
    <dgm:pt modelId="{04693115-B433-4061-830C-042482DA13D3}" type="pres">
      <dgm:prSet presAssocID="{2EF9EBA8-FA8C-4839-9F57-6796771265D1}" presName="Parent2" presStyleLbl="revTx" presStyleIdx="1" presStyleCnt="3" custScaleX="122638">
        <dgm:presLayoutVars>
          <dgm:chMax val="1"/>
          <dgm:chPref val="1"/>
          <dgm:bulletEnabled val="1"/>
        </dgm:presLayoutVars>
      </dgm:prSet>
      <dgm:spPr/>
    </dgm:pt>
    <dgm:pt modelId="{3F2532C6-8234-40DB-BD54-C85538B19322}" type="pres">
      <dgm:prSet presAssocID="{0CF18235-F681-4EEE-A25E-638374D932D5}" presName="Accent3" presStyleCnt="0"/>
      <dgm:spPr/>
    </dgm:pt>
    <dgm:pt modelId="{B35AD84C-0A09-4A16-94E4-DF164D2B14E7}" type="pres">
      <dgm:prSet presAssocID="{0CF18235-F681-4EEE-A25E-638374D932D5}" presName="Accent" presStyleLbl="node1" presStyleIdx="2" presStyleCnt="3"/>
      <dgm:spPr/>
    </dgm:pt>
    <dgm:pt modelId="{756F4347-4574-452A-BD72-85395F15F5C1}" type="pres">
      <dgm:prSet presAssocID="{0CF18235-F681-4EEE-A25E-638374D932D5}" presName="Parent3" presStyleLbl="revTx" presStyleIdx="2" presStyleCnt="3" custScaleX="122638">
        <dgm:presLayoutVars>
          <dgm:chMax val="1"/>
          <dgm:chPref val="1"/>
          <dgm:bulletEnabled val="1"/>
        </dgm:presLayoutVars>
      </dgm:prSet>
      <dgm:spPr/>
    </dgm:pt>
  </dgm:ptLst>
  <dgm:cxnLst>
    <dgm:cxn modelId="{870DEF03-3CDD-4482-830E-189490CE641A}" srcId="{26C24DE9-FE6D-4725-89AD-87E051DF944D}" destId="{86A44C3D-A65B-4785-825A-D019E1F82913}" srcOrd="0" destOrd="0" parTransId="{E9BE926C-8126-49F7-B10A-37FB1D4A7E04}" sibTransId="{013ECA5E-1494-483D-A037-18F7A0F94010}"/>
    <dgm:cxn modelId="{EDACA83C-3148-4548-BE6B-ABFB2EA2F21A}" srcId="{26C24DE9-FE6D-4725-89AD-87E051DF944D}" destId="{2EF9EBA8-FA8C-4839-9F57-6796771265D1}" srcOrd="1" destOrd="0" parTransId="{734D2F49-CEC4-47BB-A335-B23ECFA140A2}" sibTransId="{93C3EB0A-BECF-4BCE-A5A1-7F6524C2460B}"/>
    <dgm:cxn modelId="{CC61D95C-289C-40FB-BE6F-8DC53BFDF44E}" type="presOf" srcId="{0CF18235-F681-4EEE-A25E-638374D932D5}" destId="{756F4347-4574-452A-BD72-85395F15F5C1}" srcOrd="0" destOrd="0" presId="urn:microsoft.com/office/officeart/2009/layout/CircleArrowProcess"/>
    <dgm:cxn modelId="{8F2FA16D-2770-4BC4-BF19-0FBFC6D09AC6}" type="presOf" srcId="{26C24DE9-FE6D-4725-89AD-87E051DF944D}" destId="{D14C9FC2-2F8F-4A11-830D-4AA99088AD3D}" srcOrd="0" destOrd="0" presId="urn:microsoft.com/office/officeart/2009/layout/CircleArrowProcess"/>
    <dgm:cxn modelId="{2C5E7773-A57E-46C5-B60A-2256BE7370D7}" type="presOf" srcId="{2EF9EBA8-FA8C-4839-9F57-6796771265D1}" destId="{04693115-B433-4061-830C-042482DA13D3}" srcOrd="0" destOrd="0" presId="urn:microsoft.com/office/officeart/2009/layout/CircleArrowProcess"/>
    <dgm:cxn modelId="{60ECB1CE-0C5D-4976-9442-0D285035DF58}" type="presOf" srcId="{86A44C3D-A65B-4785-825A-D019E1F82913}" destId="{DFCAE7C1-486F-4D68-B023-0BD1C2D893A1}" srcOrd="0" destOrd="0" presId="urn:microsoft.com/office/officeart/2009/layout/CircleArrowProcess"/>
    <dgm:cxn modelId="{5FB9A0D2-6F36-4909-87F6-76AE6A3A829B}" srcId="{26C24DE9-FE6D-4725-89AD-87E051DF944D}" destId="{0CF18235-F681-4EEE-A25E-638374D932D5}" srcOrd="2" destOrd="0" parTransId="{94ED30CF-F9C1-4175-A292-546DE238C575}" sibTransId="{20892780-2BD3-40D3-B0A8-9EEA4443DC5F}"/>
    <dgm:cxn modelId="{34F2A72D-C1C9-401B-8495-C8871C30C13C}" type="presParOf" srcId="{D14C9FC2-2F8F-4A11-830D-4AA99088AD3D}" destId="{B7292F68-CA22-4221-812A-1ECD903F6059}" srcOrd="0" destOrd="0" presId="urn:microsoft.com/office/officeart/2009/layout/CircleArrowProcess"/>
    <dgm:cxn modelId="{0B6EF915-3FE7-4218-944B-95A557486574}" type="presParOf" srcId="{B7292F68-CA22-4221-812A-1ECD903F6059}" destId="{28AC722D-76FB-4502-8D60-6B2EA063C21A}" srcOrd="0" destOrd="0" presId="urn:microsoft.com/office/officeart/2009/layout/CircleArrowProcess"/>
    <dgm:cxn modelId="{843AD238-1D03-4C86-9454-C829FE26676E}" type="presParOf" srcId="{D14C9FC2-2F8F-4A11-830D-4AA99088AD3D}" destId="{DFCAE7C1-486F-4D68-B023-0BD1C2D893A1}" srcOrd="1" destOrd="0" presId="urn:microsoft.com/office/officeart/2009/layout/CircleArrowProcess"/>
    <dgm:cxn modelId="{D304C080-C7D2-4AD9-9956-1852324D3763}" type="presParOf" srcId="{D14C9FC2-2F8F-4A11-830D-4AA99088AD3D}" destId="{6D53D674-2B36-4DD2-A4AF-A43831ECAE3A}" srcOrd="2" destOrd="0" presId="urn:microsoft.com/office/officeart/2009/layout/CircleArrowProcess"/>
    <dgm:cxn modelId="{AD2EF1D6-7437-4D3B-AE7A-F2A897851FAA}" type="presParOf" srcId="{6D53D674-2B36-4DD2-A4AF-A43831ECAE3A}" destId="{C40DCE4D-8580-4B8B-A7CD-C2CE59A320B8}" srcOrd="0" destOrd="0" presId="urn:microsoft.com/office/officeart/2009/layout/CircleArrowProcess"/>
    <dgm:cxn modelId="{2124638A-6012-4F52-B0CA-07AE8E3E8F6D}" type="presParOf" srcId="{D14C9FC2-2F8F-4A11-830D-4AA99088AD3D}" destId="{04693115-B433-4061-830C-042482DA13D3}" srcOrd="3" destOrd="0" presId="urn:microsoft.com/office/officeart/2009/layout/CircleArrowProcess"/>
    <dgm:cxn modelId="{098F7A36-3691-4625-8F97-52E609A8BC07}" type="presParOf" srcId="{D14C9FC2-2F8F-4A11-830D-4AA99088AD3D}" destId="{3F2532C6-8234-40DB-BD54-C85538B19322}" srcOrd="4" destOrd="0" presId="urn:microsoft.com/office/officeart/2009/layout/CircleArrowProcess"/>
    <dgm:cxn modelId="{F8E6E5CF-8A1B-4B72-B79A-D7C90328E185}" type="presParOf" srcId="{3F2532C6-8234-40DB-BD54-C85538B19322}" destId="{B35AD84C-0A09-4A16-94E4-DF164D2B14E7}" srcOrd="0" destOrd="0" presId="urn:microsoft.com/office/officeart/2009/layout/CircleArrowProcess"/>
    <dgm:cxn modelId="{DED9083E-2DC7-4A18-AF1B-7947E2599072}" type="presParOf" srcId="{D14C9FC2-2F8F-4A11-830D-4AA99088AD3D}" destId="{756F4347-4574-452A-BD72-85395F15F5C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C722D-76FB-4502-8D60-6B2EA063C21A}">
      <dsp:nvSpPr>
        <dsp:cNvPr id="0" name=""/>
        <dsp:cNvSpPr/>
      </dsp:nvSpPr>
      <dsp:spPr>
        <a:xfrm>
          <a:off x="875667" y="0"/>
          <a:ext cx="1160033" cy="1160209"/>
        </a:xfrm>
        <a:prstGeom prst="circularArrow">
          <a:avLst>
            <a:gd name="adj1" fmla="val 10980"/>
            <a:gd name="adj2" fmla="val 1142322"/>
            <a:gd name="adj3" fmla="val 4500000"/>
            <a:gd name="adj4" fmla="val 10800000"/>
            <a:gd name="adj5" fmla="val 125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AE7C1-486F-4D68-B023-0BD1C2D893A1}">
      <dsp:nvSpPr>
        <dsp:cNvPr id="0" name=""/>
        <dsp:cNvSpPr/>
      </dsp:nvSpPr>
      <dsp:spPr>
        <a:xfrm>
          <a:off x="1059109" y="418870"/>
          <a:ext cx="790534" cy="322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solidFill>
                <a:schemeClr val="accent2">
                  <a:lumMod val="50000"/>
                </a:schemeClr>
              </a:solidFill>
              <a:latin typeface="Calibri" panose="020F0502020204030204" pitchFamily="34" charset="0"/>
            </a:rPr>
            <a:t>Air Quality</a:t>
          </a:r>
        </a:p>
      </dsp:txBody>
      <dsp:txXfrm>
        <a:off x="1059109" y="418870"/>
        <a:ext cx="790534" cy="322226"/>
      </dsp:txXfrm>
    </dsp:sp>
    <dsp:sp modelId="{C40DCE4D-8580-4B8B-A7CD-C2CE59A320B8}">
      <dsp:nvSpPr>
        <dsp:cNvPr id="0" name=""/>
        <dsp:cNvSpPr/>
      </dsp:nvSpPr>
      <dsp:spPr>
        <a:xfrm>
          <a:off x="553471" y="666626"/>
          <a:ext cx="1160033" cy="1160209"/>
        </a:xfrm>
        <a:prstGeom prst="leftCircularArrow">
          <a:avLst>
            <a:gd name="adj1" fmla="val 10980"/>
            <a:gd name="adj2" fmla="val 1142322"/>
            <a:gd name="adj3" fmla="val 6300000"/>
            <a:gd name="adj4" fmla="val 18900000"/>
            <a:gd name="adj5" fmla="val 12500"/>
          </a:avLst>
        </a:prstGeom>
        <a:solidFill>
          <a:schemeClr val="accent6">
            <a:shade val="80000"/>
            <a:hueOff val="20115"/>
            <a:satOff val="-1157"/>
            <a:lumOff val="138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93115-B433-4061-830C-042482DA13D3}">
      <dsp:nvSpPr>
        <dsp:cNvPr id="0" name=""/>
        <dsp:cNvSpPr/>
      </dsp:nvSpPr>
      <dsp:spPr>
        <a:xfrm>
          <a:off x="738221" y="1089353"/>
          <a:ext cx="790534" cy="322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a:solidFill>
                <a:schemeClr val="accent2">
                  <a:lumMod val="50000"/>
                </a:schemeClr>
              </a:solidFill>
              <a:latin typeface="Calibri" panose="020F0502020204030204" pitchFamily="34" charset="0"/>
            </a:rPr>
            <a:t>Energy</a:t>
          </a:r>
          <a:endParaRPr lang="en-US" sz="900" b="0" kern="1200" dirty="0">
            <a:solidFill>
              <a:schemeClr val="accent2">
                <a:lumMod val="50000"/>
              </a:schemeClr>
            </a:solidFill>
            <a:latin typeface="Calibri" panose="020F0502020204030204" pitchFamily="34" charset="0"/>
          </a:endParaRPr>
        </a:p>
      </dsp:txBody>
      <dsp:txXfrm>
        <a:off x="738221" y="1089353"/>
        <a:ext cx="790534" cy="322226"/>
      </dsp:txXfrm>
    </dsp:sp>
    <dsp:sp modelId="{B35AD84C-0A09-4A16-94E4-DF164D2B14E7}">
      <dsp:nvSpPr>
        <dsp:cNvPr id="0" name=""/>
        <dsp:cNvSpPr/>
      </dsp:nvSpPr>
      <dsp:spPr>
        <a:xfrm>
          <a:off x="958230" y="1413026"/>
          <a:ext cx="996648" cy="997047"/>
        </a:xfrm>
        <a:prstGeom prst="blockArc">
          <a:avLst>
            <a:gd name="adj1" fmla="val 13500000"/>
            <a:gd name="adj2" fmla="val 10800000"/>
            <a:gd name="adj3" fmla="val 12740"/>
          </a:avLst>
        </a:prstGeom>
        <a:solidFill>
          <a:schemeClr val="accent6">
            <a:shade val="80000"/>
            <a:hueOff val="40230"/>
            <a:satOff val="-2313"/>
            <a:lumOff val="27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6F4347-4574-452A-BD72-85395F15F5C1}">
      <dsp:nvSpPr>
        <dsp:cNvPr id="0" name=""/>
        <dsp:cNvSpPr/>
      </dsp:nvSpPr>
      <dsp:spPr>
        <a:xfrm>
          <a:off x="1060634" y="1760800"/>
          <a:ext cx="790534" cy="322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a:solidFill>
                <a:schemeClr val="accent2">
                  <a:lumMod val="50000"/>
                </a:schemeClr>
              </a:solidFill>
              <a:latin typeface="Calibri" panose="020F0502020204030204" pitchFamily="34" charset="0"/>
            </a:rPr>
            <a:t>Sustainability</a:t>
          </a:r>
          <a:endParaRPr lang="en-US" sz="900" b="0" kern="1200" dirty="0">
            <a:solidFill>
              <a:schemeClr val="accent2">
                <a:lumMod val="50000"/>
              </a:schemeClr>
            </a:solidFill>
            <a:latin typeface="Calibri" panose="020F0502020204030204" pitchFamily="34" charset="0"/>
          </a:endParaRPr>
        </a:p>
      </dsp:txBody>
      <dsp:txXfrm>
        <a:off x="1060634" y="1760800"/>
        <a:ext cx="790534" cy="32222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1"/>
            <a:ext cx="3037840" cy="463408"/>
          </a:xfrm>
          <a:prstGeom prst="rect">
            <a:avLst/>
          </a:prstGeom>
        </p:spPr>
        <p:txBody>
          <a:bodyPr vert="horz" lIns="92830" tIns="46415" rIns="92830" bIns="46415" rtlCol="0"/>
          <a:lstStyle>
            <a:lvl1pPr algn="r">
              <a:defRPr sz="1200"/>
            </a:lvl1pPr>
          </a:lstStyle>
          <a:p>
            <a:fld id="{BB44E7CE-C63F-45AF-A2C2-959A653485D3}" type="datetimeFigureOut">
              <a:rPr lang="en-US" smtClean="0"/>
              <a:t>11/21/2019</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7"/>
          </a:xfrm>
          <a:prstGeom prst="rect">
            <a:avLst/>
          </a:prstGeom>
        </p:spPr>
        <p:txBody>
          <a:bodyPr vert="horz" lIns="92830" tIns="46415" rIns="92830" bIns="46415" rtlCol="0" anchor="b"/>
          <a:lstStyle>
            <a:lvl1pPr algn="r">
              <a:defRPr sz="1200"/>
            </a:lvl1pPr>
          </a:lstStyle>
          <a:p>
            <a:fld id="{A38CDC0A-3AE6-4866-8221-46B816090B65}" type="slidenum">
              <a:rPr lang="en-US" smtClean="0"/>
              <a:t>‹#›</a:t>
            </a:fld>
            <a:endParaRPr lang="en-US"/>
          </a:p>
        </p:txBody>
      </p:sp>
    </p:spTree>
    <p:extLst>
      <p:ext uri="{BB962C8B-B14F-4D97-AF65-F5344CB8AC3E}">
        <p14:creationId xmlns:p14="http://schemas.microsoft.com/office/powerpoint/2010/main" val="940112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28299">
              <a:defRPr/>
            </a:pPr>
            <a:r>
              <a:rPr lang="en-US">
                <a:solidFill>
                  <a:prstClr val="black"/>
                </a:solidFill>
                <a:latin typeface="Calibri" panose="020F0502020204030204"/>
              </a:rPr>
              <a:t>For educational and discussion purposes only.</a:t>
            </a:r>
          </a:p>
        </p:txBody>
      </p:sp>
      <p:sp>
        <p:nvSpPr>
          <p:cNvPr id="5" name="Slide Number Placeholder 4"/>
          <p:cNvSpPr>
            <a:spLocks noGrp="1"/>
          </p:cNvSpPr>
          <p:nvPr>
            <p:ph type="sldNum" sz="quarter" idx="11"/>
          </p:nvPr>
        </p:nvSpPr>
        <p:spPr/>
        <p:txBody>
          <a:bodyPr/>
          <a:lstStyle/>
          <a:p>
            <a:pPr defTabSz="928299">
              <a:defRPr/>
            </a:pPr>
            <a:fld id="{8C1942BC-BCCC-4C6B-9FC5-530E680F9754}" type="slidenum">
              <a:rPr lang="en-US">
                <a:solidFill>
                  <a:prstClr val="black"/>
                </a:solidFill>
                <a:latin typeface="Calibri" panose="020F0502020204030204"/>
              </a:rPr>
              <a:pPr defTabSz="928299">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914006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8CDC0A-3AE6-4866-8221-46B816090B65}" type="slidenum">
              <a:rPr lang="en-US" smtClean="0"/>
              <a:t>7</a:t>
            </a:fld>
            <a:endParaRPr lang="en-US"/>
          </a:p>
        </p:txBody>
      </p:sp>
    </p:spTree>
    <p:extLst>
      <p:ext uri="{BB962C8B-B14F-4D97-AF65-F5344CB8AC3E}">
        <p14:creationId xmlns:p14="http://schemas.microsoft.com/office/powerpoint/2010/main" val="27576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1E4B03-D80C-4009-816C-2BCDFF4DF443}" type="slidenum">
              <a:rPr lang="en-US" smtClean="0"/>
              <a:t>8</a:t>
            </a:fld>
            <a:endParaRPr lang="en-US"/>
          </a:p>
        </p:txBody>
      </p:sp>
    </p:spTree>
    <p:extLst>
      <p:ext uri="{BB962C8B-B14F-4D97-AF65-F5344CB8AC3E}">
        <p14:creationId xmlns:p14="http://schemas.microsoft.com/office/powerpoint/2010/main" val="59628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crude</a:t>
            </a:r>
          </a:p>
        </p:txBody>
      </p:sp>
      <p:sp>
        <p:nvSpPr>
          <p:cNvPr id="4" name="Slide Number Placeholder 3"/>
          <p:cNvSpPr>
            <a:spLocks noGrp="1"/>
          </p:cNvSpPr>
          <p:nvPr>
            <p:ph type="sldNum" sz="quarter" idx="10"/>
          </p:nvPr>
        </p:nvSpPr>
        <p:spPr/>
        <p:txBody>
          <a:bodyPr/>
          <a:lstStyle/>
          <a:p>
            <a:fld id="{E01E4B03-D80C-4009-816C-2BCDFF4DF443}" type="slidenum">
              <a:rPr lang="en-US" smtClean="0"/>
              <a:t>9</a:t>
            </a:fld>
            <a:endParaRPr lang="en-US"/>
          </a:p>
        </p:txBody>
      </p:sp>
    </p:spTree>
    <p:extLst>
      <p:ext uri="{BB962C8B-B14F-4D97-AF65-F5344CB8AC3E}">
        <p14:creationId xmlns:p14="http://schemas.microsoft.com/office/powerpoint/2010/main" val="4016085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u="sng" dirty="0"/>
              <a:t>Methyl Bromide</a:t>
            </a:r>
          </a:p>
          <a:p>
            <a:pPr marL="409354" lvl="1" indent="-290093" defTabSz="696224">
              <a:buFont typeface="Arial" panose="020B0604020202020204" pitchFamily="34" charset="0"/>
              <a:buChar char="•"/>
            </a:pPr>
            <a:r>
              <a:rPr lang="en-US" dirty="0">
                <a:solidFill>
                  <a:prstClr val="black"/>
                </a:solidFill>
                <a:latin typeface="Book Antiqua"/>
              </a:rPr>
              <a:t>Pesticide used in agriculture, shipping, and commodities.</a:t>
            </a:r>
          </a:p>
          <a:p>
            <a:pPr marL="409354" lvl="1" indent="-290093" defTabSz="696224">
              <a:buFont typeface="Arial" panose="020B0604020202020204" pitchFamily="34" charset="0"/>
              <a:buChar char="•"/>
            </a:pPr>
            <a:r>
              <a:rPr lang="en-US" dirty="0">
                <a:solidFill>
                  <a:prstClr val="black"/>
                </a:solidFill>
                <a:latin typeface="Book Antiqua"/>
              </a:rPr>
              <a:t>Restricted use by the Montreal Protocol.  </a:t>
            </a:r>
          </a:p>
          <a:p>
            <a:pPr marL="409354" lvl="1" indent="-290093" defTabSz="696224">
              <a:buFont typeface="Arial" panose="020B0604020202020204" pitchFamily="34" charset="0"/>
              <a:buChar char="•"/>
            </a:pPr>
            <a:endParaRPr lang="en-US" dirty="0">
              <a:solidFill>
                <a:prstClr val="black"/>
              </a:solidFill>
              <a:latin typeface="Book Antiqua"/>
            </a:endParaRPr>
          </a:p>
          <a:p>
            <a:pPr marL="409354" lvl="1" indent="-290093" defTabSz="696224">
              <a:buFont typeface="Arial" panose="020B0604020202020204" pitchFamily="34" charset="0"/>
              <a:buChar char="•"/>
              <a:defRPr/>
            </a:pPr>
            <a:r>
              <a:rPr lang="en-US" dirty="0">
                <a:solidFill>
                  <a:prstClr val="black"/>
                </a:solidFill>
                <a:latin typeface="Book Antiqua"/>
              </a:rPr>
              <a:t>Human exposure to high concentrations of methyl bromide can cause central nervous system and respiratory system failures and can harm the lungs, eyes, and skin</a:t>
            </a:r>
          </a:p>
          <a:p>
            <a:pPr marL="0" lvl="1" defTabSz="696224">
              <a:defRPr/>
            </a:pPr>
            <a:endParaRPr lang="en-US" dirty="0">
              <a:solidFill>
                <a:prstClr val="black"/>
              </a:solidFill>
              <a:latin typeface="Book Antiqua"/>
            </a:endParaRPr>
          </a:p>
          <a:p>
            <a:pPr marL="0" lvl="1" defTabSz="696224">
              <a:defRPr/>
            </a:pPr>
            <a:endParaRPr lang="en-US" dirty="0">
              <a:solidFill>
                <a:prstClr val="black"/>
              </a:solidFill>
              <a:latin typeface="Book Antiqua"/>
            </a:endParaRPr>
          </a:p>
          <a:p>
            <a:pPr marL="0" lvl="1" defTabSz="696224">
              <a:defRPr/>
            </a:pPr>
            <a:r>
              <a:rPr lang="en-US" u="sng" dirty="0">
                <a:solidFill>
                  <a:prstClr val="black"/>
                </a:solidFill>
                <a:latin typeface="Book Antiqua"/>
              </a:rPr>
              <a:t>Sulfuryl Fluoride</a:t>
            </a:r>
          </a:p>
          <a:p>
            <a:pPr marL="409354" lvl="1" indent="-290093" defTabSz="696224">
              <a:buFont typeface="Arial" panose="020B0604020202020204" pitchFamily="34" charset="0"/>
              <a:buChar char="•"/>
            </a:pPr>
            <a:r>
              <a:rPr lang="en-US" dirty="0">
                <a:solidFill>
                  <a:prstClr val="black"/>
                </a:solidFill>
                <a:latin typeface="Book Antiqua"/>
              </a:rPr>
              <a:t>Insecticide and rodenticide fumigant of Residential structures, Processed-food and pet food facilities, Warehouses, Shipping containers, and synthesis of organic drugs and dyes. </a:t>
            </a:r>
          </a:p>
          <a:p>
            <a:pPr marL="409354" lvl="1" indent="-290093" defTabSz="696224">
              <a:buFont typeface="Arial" panose="020B0604020202020204" pitchFamily="34" charset="0"/>
              <a:buChar char="•"/>
            </a:pPr>
            <a:r>
              <a:rPr lang="en-US" dirty="0">
                <a:solidFill>
                  <a:prstClr val="black"/>
                </a:solidFill>
                <a:latin typeface="Book Antiqua"/>
              </a:rPr>
              <a:t>Commercial names: </a:t>
            </a:r>
            <a:r>
              <a:rPr lang="en-US" dirty="0" err="1">
                <a:solidFill>
                  <a:prstClr val="black"/>
                </a:solidFill>
                <a:latin typeface="Book Antiqua"/>
              </a:rPr>
              <a:t>Vikane</a:t>
            </a:r>
            <a:r>
              <a:rPr lang="en-US" dirty="0">
                <a:solidFill>
                  <a:prstClr val="black"/>
                </a:solidFill>
                <a:latin typeface="Book Antiqua"/>
              </a:rPr>
              <a:t>® (+ chloropicrin, odor agent) and </a:t>
            </a:r>
            <a:r>
              <a:rPr lang="en-US" dirty="0" err="1">
                <a:solidFill>
                  <a:prstClr val="black"/>
                </a:solidFill>
                <a:latin typeface="Book Antiqua"/>
              </a:rPr>
              <a:t>ProFume</a:t>
            </a:r>
            <a:r>
              <a:rPr lang="en-US" dirty="0">
                <a:solidFill>
                  <a:prstClr val="black"/>
                </a:solidFill>
                <a:latin typeface="Book Antiqua"/>
              </a:rPr>
              <a:t>®</a:t>
            </a:r>
          </a:p>
          <a:p>
            <a:pPr marL="409354" lvl="1" indent="-290093" defTabSz="696224">
              <a:buFont typeface="Arial" panose="020B0604020202020204" pitchFamily="34" charset="0"/>
              <a:buChar char="•"/>
            </a:pPr>
            <a:endParaRPr lang="en-US" dirty="0">
              <a:solidFill>
                <a:prstClr val="black"/>
              </a:solidFill>
              <a:latin typeface="Book Antiqua"/>
            </a:endParaRPr>
          </a:p>
          <a:p>
            <a:pPr marL="409354" lvl="1" indent="-290093" defTabSz="696224">
              <a:buFont typeface="Arial" panose="020B0604020202020204" pitchFamily="34" charset="0"/>
              <a:buChar char="•"/>
            </a:pPr>
            <a:r>
              <a:rPr lang="en-US" dirty="0">
                <a:solidFill>
                  <a:prstClr val="black"/>
                </a:solidFill>
                <a:latin typeface="Book Antiqua"/>
              </a:rPr>
              <a:t>Central nervous system depressant </a:t>
            </a:r>
          </a:p>
          <a:p>
            <a:pPr marL="409354" lvl="1" indent="-290093" defTabSz="696224">
              <a:buFont typeface="Arial" panose="020B0604020202020204" pitchFamily="34" charset="0"/>
              <a:buChar char="•"/>
            </a:pPr>
            <a:r>
              <a:rPr lang="en-US" dirty="0">
                <a:solidFill>
                  <a:prstClr val="black"/>
                </a:solidFill>
                <a:latin typeface="Book Antiqua"/>
              </a:rPr>
              <a:t>Repeated exposures to high concentrations of sulfuryl fluoride may cause lung and kidney damage</a:t>
            </a:r>
          </a:p>
          <a:p>
            <a:pPr marL="0" lvl="1" defTabSz="696224"/>
            <a:endParaRPr lang="en-US" dirty="0">
              <a:solidFill>
                <a:prstClr val="black"/>
              </a:solidFill>
              <a:latin typeface="Book Antiqua"/>
            </a:endParaRPr>
          </a:p>
          <a:p>
            <a:pPr marL="0" lvl="1" defTabSz="696224"/>
            <a:endParaRPr lang="en-US" dirty="0">
              <a:solidFill>
                <a:prstClr val="black"/>
              </a:solidFill>
              <a:latin typeface="Book Antiqua"/>
            </a:endParaRPr>
          </a:p>
          <a:p>
            <a:pPr defTabSz="928299">
              <a:defRPr/>
            </a:pPr>
            <a:r>
              <a:rPr lang="en-US" u="sng" dirty="0">
                <a:solidFill>
                  <a:prstClr val="black"/>
                </a:solidFill>
                <a:latin typeface="Book Antiqua"/>
              </a:rPr>
              <a:t>Phosphine</a:t>
            </a:r>
          </a:p>
          <a:p>
            <a:pPr marL="409354" lvl="1" indent="-290093" defTabSz="696224">
              <a:lnSpc>
                <a:spcPct val="120000"/>
              </a:lnSpc>
              <a:buFont typeface="Arial" panose="020B0604020202020204" pitchFamily="34" charset="0"/>
              <a:buChar char="•"/>
            </a:pPr>
            <a:r>
              <a:rPr lang="en-US" dirty="0">
                <a:solidFill>
                  <a:prstClr val="black"/>
                </a:solidFill>
                <a:latin typeface="Book Antiqua"/>
              </a:rPr>
              <a:t>Used as an insecticide for the fumigation of grains, animal feed, and leaf-stored tobacco, and as a rodenticide</a:t>
            </a:r>
          </a:p>
          <a:p>
            <a:pPr marL="409354" lvl="1" indent="-290093" defTabSz="696224">
              <a:lnSpc>
                <a:spcPct val="120000"/>
              </a:lnSpc>
              <a:buFont typeface="Arial" panose="020B0604020202020204" pitchFamily="34" charset="0"/>
              <a:buChar char="•"/>
            </a:pPr>
            <a:r>
              <a:rPr lang="en-US" dirty="0">
                <a:solidFill>
                  <a:prstClr val="black"/>
                </a:solidFill>
                <a:latin typeface="Book Antiqua"/>
              </a:rPr>
              <a:t>Commercial name: ECO2FUME™</a:t>
            </a:r>
          </a:p>
          <a:p>
            <a:pPr marL="409354" lvl="1" indent="-290093" defTabSz="696224">
              <a:buFont typeface="Arial" panose="020B0604020202020204" pitchFamily="34" charset="0"/>
              <a:buChar char="•"/>
              <a:defRPr/>
            </a:pPr>
            <a:endParaRPr lang="en-US" dirty="0">
              <a:solidFill>
                <a:prstClr val="black"/>
              </a:solidFill>
              <a:latin typeface="Book Antiqua"/>
            </a:endParaRPr>
          </a:p>
          <a:p>
            <a:pPr marL="409354" lvl="1" indent="-290093" defTabSz="696224">
              <a:lnSpc>
                <a:spcPct val="120000"/>
              </a:lnSpc>
              <a:buFont typeface="Arial" panose="020B0604020202020204" pitchFamily="34" charset="0"/>
              <a:buChar char="•"/>
            </a:pPr>
            <a:r>
              <a:rPr lang="en-US" dirty="0">
                <a:solidFill>
                  <a:prstClr val="black"/>
                </a:solidFill>
                <a:latin typeface="Book Antiqua"/>
              </a:rPr>
              <a:t>Restricted Use Pesticide due to the acute inhalation toxicity of phosphine gas</a:t>
            </a:r>
          </a:p>
          <a:p>
            <a:pPr marL="409354" lvl="1" indent="-290093" defTabSz="696224">
              <a:lnSpc>
                <a:spcPct val="120000"/>
              </a:lnSpc>
              <a:buFont typeface="Arial" panose="020B0604020202020204" pitchFamily="34" charset="0"/>
              <a:buChar char="•"/>
            </a:pPr>
            <a:r>
              <a:rPr lang="en-US" dirty="0">
                <a:solidFill>
                  <a:prstClr val="black"/>
                </a:solidFill>
                <a:latin typeface="Book Antiqua"/>
              </a:rPr>
              <a:t>Acute inhalation exposure to phosphine can result in respiratory, neurological, and gastrointestinal effects</a:t>
            </a:r>
          </a:p>
          <a:p>
            <a:pPr marL="409354" lvl="1" indent="-290093" defTabSz="696224">
              <a:buFont typeface="Arial" panose="020B0604020202020204" pitchFamily="34" charset="0"/>
              <a:buChar char="•"/>
              <a:defRPr/>
            </a:pPr>
            <a:endParaRPr lang="en-US" dirty="0">
              <a:solidFill>
                <a:prstClr val="black"/>
              </a:solidFill>
              <a:latin typeface="Book Antiqua"/>
            </a:endParaRPr>
          </a:p>
        </p:txBody>
      </p:sp>
      <p:sp>
        <p:nvSpPr>
          <p:cNvPr id="4" name="Slide Number Placeholder 3"/>
          <p:cNvSpPr>
            <a:spLocks noGrp="1"/>
          </p:cNvSpPr>
          <p:nvPr>
            <p:ph type="sldNum" sz="quarter" idx="5"/>
          </p:nvPr>
        </p:nvSpPr>
        <p:spPr/>
        <p:txBody>
          <a:bodyPr/>
          <a:lstStyle/>
          <a:p>
            <a:fld id="{A38CDC0A-3AE6-4866-8221-46B816090B65}" type="slidenum">
              <a:rPr lang="en-US" smtClean="0"/>
              <a:t>10</a:t>
            </a:fld>
            <a:endParaRPr lang="en-US"/>
          </a:p>
        </p:txBody>
      </p:sp>
    </p:spTree>
    <p:extLst>
      <p:ext uri="{BB962C8B-B14F-4D97-AF65-F5344CB8AC3E}">
        <p14:creationId xmlns:p14="http://schemas.microsoft.com/office/powerpoint/2010/main" val="3679258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E4B03-D80C-4009-816C-2BCDFF4DF443}" type="slidenum">
              <a:rPr lang="en-US" smtClean="0"/>
              <a:t>11</a:t>
            </a:fld>
            <a:endParaRPr lang="en-US"/>
          </a:p>
        </p:txBody>
      </p:sp>
    </p:spTree>
    <p:extLst>
      <p:ext uri="{BB962C8B-B14F-4D97-AF65-F5344CB8AC3E}">
        <p14:creationId xmlns:p14="http://schemas.microsoft.com/office/powerpoint/2010/main" val="1963608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1E4B03-D80C-4009-816C-2BCDFF4DF443}" type="slidenum">
              <a:rPr lang="en-US" smtClean="0"/>
              <a:t>14</a:t>
            </a:fld>
            <a:endParaRPr lang="en-US"/>
          </a:p>
        </p:txBody>
      </p:sp>
    </p:spTree>
    <p:extLst>
      <p:ext uri="{BB962C8B-B14F-4D97-AF65-F5344CB8AC3E}">
        <p14:creationId xmlns:p14="http://schemas.microsoft.com/office/powerpoint/2010/main" val="1557081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8" name="Rounded Rectangle 7"/>
          <p:cNvSpPr/>
          <p:nvPr userDrawn="1"/>
        </p:nvSpPr>
        <p:spPr>
          <a:xfrm>
            <a:off x="121920" y="88721"/>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593980" y="1823725"/>
            <a:ext cx="11090021" cy="919479"/>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a:solidFill>
                  <a:schemeClr val="tx2">
                    <a:lumMod val="75000"/>
                  </a:schemeClr>
                </a:solidFill>
                <a:effectLst/>
              </a:rPr>
              <a:t>DIVISION OF AIR QUALITY</a:t>
            </a:r>
          </a:p>
          <a:p>
            <a:pPr algn="ctr"/>
            <a:r>
              <a:rPr lang="en-US" sz="1800" baseline="0" dirty="0">
                <a:solidFill>
                  <a:schemeClr val="tx2">
                    <a:lumMod val="75000"/>
                  </a:schemeClr>
                </a:solidFill>
                <a:effectLst/>
              </a:rPr>
              <a:t>AIR QUALITY, ENERGY, AND SUSTAINABILITY</a:t>
            </a: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593981" y="3055625"/>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D418B479-6B46-47D7-AF0A-744783EA276B}" type="slidenum">
              <a:rPr lang="en-US" smtClean="0"/>
              <a:t>‹#›</a:t>
            </a:fld>
            <a:endParaRPr lang="en-US" dirty="0"/>
          </a:p>
        </p:txBody>
      </p:sp>
      <p:sp>
        <p:nvSpPr>
          <p:cNvPr id="11" name="Rectangle 10"/>
          <p:cNvSpPr/>
          <p:nvPr/>
        </p:nvSpPr>
        <p:spPr>
          <a:xfrm>
            <a:off x="722429" y="4559281"/>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718629"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hasCustomPrompt="1"/>
          </p:nvPr>
        </p:nvSpPr>
        <p:spPr>
          <a:xfrm>
            <a:off x="657204" y="4648200"/>
            <a:ext cx="9200569" cy="457200"/>
          </a:xfrm>
        </p:spPr>
        <p:txBody>
          <a:bodyPr>
            <a:normAutofit/>
          </a:bodyPr>
          <a:lstStyle>
            <a:lvl1pPr marL="0" indent="0" algn="ctr">
              <a:buNone/>
              <a:defRPr sz="1800" cap="all" spc="300" baseline="0">
                <a:solidFill>
                  <a:srgbClr val="FFFFFF"/>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November 22, 2019</a:t>
            </a:r>
          </a:p>
        </p:txBody>
      </p:sp>
      <p:sp>
        <p:nvSpPr>
          <p:cNvPr id="2" name="Title 1"/>
          <p:cNvSpPr>
            <a:spLocks noGrp="1"/>
          </p:cNvSpPr>
          <p:nvPr>
            <p:ph type="ctrTitle" hasCustomPrompt="1"/>
          </p:nvPr>
        </p:nvSpPr>
        <p:spPr>
          <a:xfrm>
            <a:off x="806273" y="3227038"/>
            <a:ext cx="8839200" cy="1219201"/>
          </a:xfrm>
        </p:spPr>
        <p:txBody>
          <a:bodyPr anchor="b" anchorCtr="0">
            <a:noAutofit/>
          </a:bodyPr>
          <a:lstStyle>
            <a:lvl1pPr>
              <a:defRPr sz="4000">
                <a:solidFill>
                  <a:schemeClr val="accent1">
                    <a:lumMod val="50000"/>
                  </a:schemeClr>
                </a:solidFill>
              </a:defRPr>
            </a:lvl1pPr>
          </a:lstStyle>
          <a:p>
            <a:r>
              <a:rPr lang="en-US" dirty="0"/>
              <a:t>Air and Waste Management association Workshop</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201" y="372533"/>
            <a:ext cx="10890435" cy="134795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4" name="Diagram 3"/>
          <p:cNvGraphicFramePr/>
          <p:nvPr userDrawn="1">
            <p:extLst/>
          </p:nvPr>
        </p:nvGraphicFramePr>
        <p:xfrm>
          <a:off x="9591539" y="2890906"/>
          <a:ext cx="2589172" cy="2410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userDrawn="1"/>
        </p:nvSpPr>
        <p:spPr>
          <a:xfrm>
            <a:off x="657201" y="5731474"/>
            <a:ext cx="11090021" cy="614679"/>
          </a:xfrm>
          <a:prstGeom prst="rect">
            <a:avLst/>
          </a:prstGeom>
          <a:solidFill>
            <a:schemeClr val="accent4">
              <a:lumMod val="40000"/>
              <a:lumOff val="60000"/>
              <a:alpha val="83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tx2">
                  <a:lumMod val="75000"/>
                </a:schemeClr>
              </a:solidFill>
              <a:effectLst/>
            </a:endParaRPr>
          </a:p>
        </p:txBody>
      </p:sp>
    </p:spTree>
    <p:extLst>
      <p:ext uri="{BB962C8B-B14F-4D97-AF65-F5344CB8AC3E}">
        <p14:creationId xmlns:p14="http://schemas.microsoft.com/office/powerpoint/2010/main" val="63542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000"/>
            </a:lvl1pPr>
          </a:lstStyle>
          <a:p>
            <a:r>
              <a:rPr lang="en-US" dirty="0"/>
              <a:t>Slide </a:t>
            </a:r>
            <a:fld id="{D418B479-6B46-47D7-AF0A-744783EA276B}" type="slidenum">
              <a:rPr lang="en-US" smtClean="0"/>
              <a:pPr/>
              <a:t>‹#›</a:t>
            </a:fld>
            <a:r>
              <a:rPr lang="en-US" dirty="0"/>
              <a:t> of X</a:t>
            </a:r>
          </a:p>
        </p:txBody>
      </p:sp>
      <p:sp>
        <p:nvSpPr>
          <p:cNvPr id="7" name="Footer Placeholder 4"/>
          <p:cNvSpPr>
            <a:spLocks noGrp="1"/>
          </p:cNvSpPr>
          <p:nvPr>
            <p:ph type="ftr" sz="quarter" idx="11"/>
          </p:nvPr>
        </p:nvSpPr>
        <p:spPr>
          <a:xfrm>
            <a:off x="508000" y="6356355"/>
            <a:ext cx="7823200" cy="365125"/>
          </a:xfrm>
        </p:spPr>
        <p:txBody>
          <a:bodyPr/>
          <a:lstStyle/>
          <a:p>
            <a:r>
              <a:rPr lang="en-US"/>
              <a:t>For educational and discussion purposes only.</a:t>
            </a:r>
            <a:endParaRPr lang="en-US" dirty="0"/>
          </a:p>
        </p:txBody>
      </p:sp>
    </p:spTree>
    <p:extLst>
      <p:ext uri="{BB962C8B-B14F-4D97-AF65-F5344CB8AC3E}">
        <p14:creationId xmlns:p14="http://schemas.microsoft.com/office/powerpoint/2010/main" val="3989683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09600" y="1752602"/>
            <a:ext cx="109728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09600" y="6356355"/>
            <a:ext cx="8026400" cy="365125"/>
          </a:xfrm>
          <a:prstGeom prst="rect">
            <a:avLst/>
          </a:prstGeom>
        </p:spPr>
        <p:txBody>
          <a:bodyPr vert="horz" lIns="91440" tIns="45720" rIns="91440" bIns="45720" rtlCol="0" anchor="ctr"/>
          <a:lstStyle>
            <a:lvl1pPr algn="l">
              <a:defRPr sz="1000">
                <a:solidFill>
                  <a:schemeClr val="tx2"/>
                </a:solidFill>
              </a:defRPr>
            </a:lvl1pPr>
          </a:lstStyle>
          <a:p>
            <a:r>
              <a:rPr lang="en-US"/>
              <a:t>For educational and discussion purposes only.</a:t>
            </a:r>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000">
                <a:solidFill>
                  <a:schemeClr val="tx2"/>
                </a:solidFill>
              </a:defRPr>
            </a:lvl1pPr>
          </a:lstStyle>
          <a:p>
            <a:r>
              <a:rPr lang="en-US"/>
              <a:t>Slide </a:t>
            </a:r>
            <a:fld id="{D418B479-6B46-47D7-AF0A-744783EA276B}" type="slidenum">
              <a:rPr lang="en-US" smtClean="0"/>
              <a:pPr/>
              <a:t>‹#›</a:t>
            </a:fld>
            <a:r>
              <a:rPr lang="en-US"/>
              <a:t> of X</a:t>
            </a:r>
            <a:endParaRPr lang="en-US" dirty="0"/>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54"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3"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68172" y="408376"/>
            <a:ext cx="11014229"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42870557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914354" rtl="0" eaLnBrk="1" latinLnBrk="0" hangingPunct="1">
        <a:spcBef>
          <a:spcPct val="0"/>
        </a:spcBef>
        <a:buNone/>
        <a:defRPr sz="3500" kern="1200" cap="all" baseline="0">
          <a:solidFill>
            <a:schemeClr val="accent1">
              <a:lumMod val="50000"/>
            </a:schemeClr>
          </a:solidFill>
          <a:latin typeface="+mj-lt"/>
          <a:ea typeface="+mj-ea"/>
          <a:cs typeface="+mj-cs"/>
        </a:defRPr>
      </a:lvl1pPr>
    </p:titleStyle>
    <p:bodyStyle>
      <a:lvl1pPr marL="342882" indent="-228589" algn="l" defTabSz="914354" rtl="0" eaLnBrk="1" latinLnBrk="0" hangingPunct="1">
        <a:spcBef>
          <a:spcPct val="20000"/>
        </a:spcBef>
        <a:buClr>
          <a:schemeClr val="accent1"/>
        </a:buClr>
        <a:buFont typeface="Arial" pitchFamily="34" charset="0"/>
        <a:buChar char="•"/>
        <a:defRPr sz="2400" kern="1200">
          <a:solidFill>
            <a:schemeClr val="bg2">
              <a:lumMod val="10000"/>
            </a:schemeClr>
          </a:solidFill>
          <a:latin typeface="+mn-lt"/>
          <a:ea typeface="+mn-ea"/>
          <a:cs typeface="+mn-cs"/>
        </a:defRPr>
      </a:lvl1pPr>
      <a:lvl2pPr marL="640048" indent="-228589" algn="l" defTabSz="914354" rtl="0" eaLnBrk="1" latinLnBrk="0" hangingPunct="1">
        <a:spcBef>
          <a:spcPct val="20000"/>
        </a:spcBef>
        <a:buClr>
          <a:schemeClr val="accent2"/>
        </a:buClr>
        <a:buFont typeface="Arial" pitchFamily="34" charset="0"/>
        <a:buChar char="•"/>
        <a:defRPr sz="2000" kern="1200">
          <a:solidFill>
            <a:schemeClr val="bg2">
              <a:lumMod val="10000"/>
            </a:schemeClr>
          </a:solidFill>
          <a:latin typeface="+mn-lt"/>
          <a:ea typeface="+mn-ea"/>
          <a:cs typeface="+mn-cs"/>
        </a:defRPr>
      </a:lvl2pPr>
      <a:lvl3pPr marL="914354" indent="-228589" algn="l" defTabSz="914354" rtl="0" eaLnBrk="1" latinLnBrk="0" hangingPunct="1">
        <a:spcBef>
          <a:spcPct val="20000"/>
        </a:spcBef>
        <a:buClr>
          <a:schemeClr val="accent3"/>
        </a:buClr>
        <a:buFont typeface="Arial" pitchFamily="34" charset="0"/>
        <a:buChar char="•"/>
        <a:defRPr sz="1800" kern="1200">
          <a:solidFill>
            <a:schemeClr val="bg2">
              <a:lumMod val="10000"/>
            </a:schemeClr>
          </a:solidFill>
          <a:latin typeface="+mn-lt"/>
          <a:ea typeface="+mn-ea"/>
          <a:cs typeface="+mn-cs"/>
        </a:defRPr>
      </a:lvl3pPr>
      <a:lvl4pPr marL="1280096" indent="-228589" algn="l" defTabSz="914354" rtl="0" eaLnBrk="1" latinLnBrk="0" hangingPunct="1">
        <a:spcBef>
          <a:spcPct val="20000"/>
        </a:spcBef>
        <a:buClr>
          <a:schemeClr val="accent4"/>
        </a:buClr>
        <a:buFont typeface="Arial" pitchFamily="34" charset="0"/>
        <a:buChar char="•"/>
        <a:defRPr sz="1600" kern="1200">
          <a:solidFill>
            <a:schemeClr val="bg2">
              <a:lumMod val="10000"/>
            </a:schemeClr>
          </a:solidFill>
          <a:latin typeface="+mn-lt"/>
          <a:ea typeface="+mn-ea"/>
          <a:cs typeface="+mn-cs"/>
        </a:defRPr>
      </a:lvl4pPr>
      <a:lvl5pPr marL="1554402" indent="-228589" algn="l" defTabSz="914354" rtl="0" eaLnBrk="1" latinLnBrk="0" hangingPunct="1">
        <a:spcBef>
          <a:spcPct val="20000"/>
        </a:spcBef>
        <a:buClr>
          <a:schemeClr val="accent5"/>
        </a:buClr>
        <a:buFont typeface="Arial" pitchFamily="34" charset="0"/>
        <a:buChar char="•"/>
        <a:defRPr sz="1600" kern="1200" baseline="0">
          <a:solidFill>
            <a:schemeClr val="bg2">
              <a:lumMod val="10000"/>
            </a:schemeClr>
          </a:solidFill>
          <a:latin typeface="+mn-lt"/>
          <a:ea typeface="+mn-ea"/>
          <a:cs typeface="+mn-cs"/>
        </a:defRPr>
      </a:lvl5pPr>
      <a:lvl6pPr marL="1737274" indent="-182870" algn="l" defTabSz="914354"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580" indent="-182870" algn="l" defTabSz="914354"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450" indent="-182870" algn="l" defTabSz="914354"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322" indent="-182870" algn="l" defTabSz="914354"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Question_mark_alternate.pn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vimeo.com/350820997" TargetMode="External"/><Relationship Id="rId2" Type="http://schemas.openxmlformats.org/officeDocument/2006/relationships/hyperlink" Target="https://www.state.nj.us/dep/aqpp/"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7204" y="4582286"/>
            <a:ext cx="9200569" cy="567122"/>
          </a:xfrm>
        </p:spPr>
        <p:txBody>
          <a:bodyPr>
            <a:noAutofit/>
          </a:bodyPr>
          <a:lstStyle/>
          <a:p>
            <a:endParaRPr lang="en-US" sz="1600" dirty="0"/>
          </a:p>
        </p:txBody>
      </p:sp>
      <p:sp>
        <p:nvSpPr>
          <p:cNvPr id="2" name="Title 1"/>
          <p:cNvSpPr>
            <a:spLocks noGrp="1"/>
          </p:cNvSpPr>
          <p:nvPr>
            <p:ph type="ctrTitle"/>
          </p:nvPr>
        </p:nvSpPr>
        <p:spPr>
          <a:xfrm>
            <a:off x="558987" y="3115224"/>
            <a:ext cx="9298786" cy="1481105"/>
          </a:xfrm>
        </p:spPr>
        <p:txBody>
          <a:bodyPr anchor="ctr"/>
          <a:lstStyle/>
          <a:p>
            <a:pPr>
              <a:spcAft>
                <a:spcPts val="2400"/>
              </a:spcAft>
            </a:pPr>
            <a:r>
              <a:rPr lang="en-US" sz="3200" dirty="0"/>
              <a:t>Air and Waste Management association Workshop</a:t>
            </a:r>
          </a:p>
        </p:txBody>
      </p:sp>
      <p:grpSp>
        <p:nvGrpSpPr>
          <p:cNvPr id="6" name="Group 5">
            <a:extLst>
              <a:ext uri="{FF2B5EF4-FFF2-40B4-BE49-F238E27FC236}">
                <a16:creationId xmlns:a16="http://schemas.microsoft.com/office/drawing/2014/main" id="{915B384D-C2C6-443E-9134-AEE35B99337E}"/>
              </a:ext>
            </a:extLst>
          </p:cNvPr>
          <p:cNvGrpSpPr/>
          <p:nvPr/>
        </p:nvGrpSpPr>
        <p:grpSpPr>
          <a:xfrm>
            <a:off x="1093318" y="5894114"/>
            <a:ext cx="7007782" cy="486808"/>
            <a:chOff x="5248643" y="4738694"/>
            <a:chExt cx="1703938" cy="2160780"/>
          </a:xfrm>
        </p:grpSpPr>
        <p:sp>
          <p:nvSpPr>
            <p:cNvPr id="4" name="Rectangle 3">
              <a:extLst>
                <a:ext uri="{FF2B5EF4-FFF2-40B4-BE49-F238E27FC236}">
                  <a16:creationId xmlns:a16="http://schemas.microsoft.com/office/drawing/2014/main" id="{5ABA1F8A-D70F-40EC-88BD-65D4362DA4A9}"/>
                </a:ext>
              </a:extLst>
            </p:cNvPr>
            <p:cNvSpPr/>
            <p:nvPr/>
          </p:nvSpPr>
          <p:spPr>
            <a:xfrm>
              <a:off x="5675777" y="6530142"/>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 name="Rectangle 4">
              <a:extLst>
                <a:ext uri="{FF2B5EF4-FFF2-40B4-BE49-F238E27FC236}">
                  <a16:creationId xmlns:a16="http://schemas.microsoft.com/office/drawing/2014/main" id="{92FA6A94-10E7-4E10-AE9D-23CA3F135F5D}"/>
                </a:ext>
              </a:extLst>
            </p:cNvPr>
            <p:cNvSpPr/>
            <p:nvPr/>
          </p:nvSpPr>
          <p:spPr>
            <a:xfrm>
              <a:off x="5248643" y="4738694"/>
              <a:ext cx="1703938" cy="1502729"/>
            </a:xfrm>
            <a:prstGeom prst="rect">
              <a:avLst/>
            </a:prstGeom>
            <a:solidFill>
              <a:srgbClr val="D3D0BF"/>
            </a:solidFill>
          </p:spPr>
          <p:txBody>
            <a:bodyPr wrap="square">
              <a:spAutoFit/>
            </a:bodyPr>
            <a:lstStyle/>
            <a:p>
              <a:pPr>
                <a:defRPr/>
              </a:pPr>
              <a:r>
                <a:rPr lang="en-US" sz="1600" dirty="0">
                  <a:solidFill>
                    <a:prstClr val="black"/>
                  </a:solidFill>
                </a:rPr>
                <a:t>           </a:t>
              </a:r>
              <a:r>
                <a:rPr lang="en-US" sz="1200" dirty="0">
                  <a:solidFill>
                    <a:prstClr val="black"/>
                  </a:solidFill>
                </a:rPr>
                <a:t>Presented by Kenneth Ratzman (Rule Update) &amp; Brad Bollen (Community Corner)</a:t>
              </a:r>
            </a:p>
          </p:txBody>
        </p:sp>
      </p:grpSp>
      <p:sp>
        <p:nvSpPr>
          <p:cNvPr id="7" name="Rectangle 6">
            <a:extLst>
              <a:ext uri="{FF2B5EF4-FFF2-40B4-BE49-F238E27FC236}">
                <a16:creationId xmlns:a16="http://schemas.microsoft.com/office/drawing/2014/main" id="{C19C17F8-4894-4D64-B1A4-C34DF18AA4B0}"/>
              </a:ext>
            </a:extLst>
          </p:cNvPr>
          <p:cNvSpPr/>
          <p:nvPr/>
        </p:nvSpPr>
        <p:spPr>
          <a:xfrm>
            <a:off x="7511107" y="5947281"/>
            <a:ext cx="3587575" cy="307777"/>
          </a:xfrm>
          <a:prstGeom prst="rect">
            <a:avLst/>
          </a:prstGeom>
        </p:spPr>
        <p:txBody>
          <a:bodyPr wrap="square">
            <a:spAutoFit/>
          </a:bodyPr>
          <a:lstStyle/>
          <a:p>
            <a:pPr algn="r">
              <a:defRPr/>
            </a:pPr>
            <a:r>
              <a:rPr lang="en-US" sz="1400" dirty="0"/>
              <a:t>November 22, 2019</a:t>
            </a:r>
            <a:endParaRPr kumimoji="0" lang="en-US" sz="14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67118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BAF16E-2E05-4E71-8BD0-817E6C5D088B}"/>
              </a:ext>
            </a:extLst>
          </p:cNvPr>
          <p:cNvSpPr/>
          <p:nvPr/>
        </p:nvSpPr>
        <p:spPr>
          <a:xfrm>
            <a:off x="2466840" y="586980"/>
            <a:ext cx="6677160" cy="707886"/>
          </a:xfrm>
          <a:prstGeom prst="rect">
            <a:avLst/>
          </a:prstGeom>
        </p:spPr>
        <p:txBody>
          <a:bodyPr wrap="square">
            <a:spAutoFit/>
          </a:bodyPr>
          <a:lstStyle/>
          <a:p>
            <a:pPr defTabSz="685800">
              <a:defRPr/>
            </a:pPr>
            <a:r>
              <a:rPr lang="en-US" sz="4000" kern="0" dirty="0">
                <a:solidFill>
                  <a:prstClr val="black"/>
                </a:solidFill>
                <a:latin typeface="Calibri Light" panose="020F0302020204030204"/>
                <a:ea typeface="+mj-ea"/>
                <a:cs typeface="+mj-cs"/>
              </a:rPr>
              <a:t>Typical Fumigants</a:t>
            </a:r>
            <a:endParaRPr lang="en-US" sz="4000" kern="0" dirty="0">
              <a:solidFill>
                <a:sysClr val="windowText" lastClr="000000"/>
              </a:solidFill>
            </a:endParaRPr>
          </a:p>
        </p:txBody>
      </p:sp>
      <p:grpSp>
        <p:nvGrpSpPr>
          <p:cNvPr id="10" name="Group 9">
            <a:extLst>
              <a:ext uri="{FF2B5EF4-FFF2-40B4-BE49-F238E27FC236}">
                <a16:creationId xmlns:a16="http://schemas.microsoft.com/office/drawing/2014/main" id="{EA4BB7EE-4BDF-4E16-A623-38C4869BB7CA}"/>
              </a:ext>
            </a:extLst>
          </p:cNvPr>
          <p:cNvGrpSpPr/>
          <p:nvPr/>
        </p:nvGrpSpPr>
        <p:grpSpPr>
          <a:xfrm>
            <a:off x="2294928" y="2286103"/>
            <a:ext cx="1646848" cy="1403548"/>
            <a:chOff x="1175889" y="3233356"/>
            <a:chExt cx="2927730" cy="2495197"/>
          </a:xfrm>
        </p:grpSpPr>
        <p:pic>
          <p:nvPicPr>
            <p:cNvPr id="11" name="Picture 10">
              <a:extLst>
                <a:ext uri="{FF2B5EF4-FFF2-40B4-BE49-F238E27FC236}">
                  <a16:creationId xmlns:a16="http://schemas.microsoft.com/office/drawing/2014/main" id="{AD8BBD97-1CD5-44B3-8ED4-7EFA8C1F44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5600" y1="42800" x2="25600" y2="42800"/>
                          <a14:foregroundMark x1="37600" y1="19600" x2="37600" y2="19600"/>
                          <a14:foregroundMark x1="13200" y1="36000" x2="13200" y2="36000"/>
                          <a14:foregroundMark x1="35200" y1="66800" x2="35200" y2="66800"/>
                          <a14:foregroundMark x1="30800" y1="81600" x2="30800" y2="81600"/>
                          <a14:foregroundMark x1="39200" y1="35200" x2="39200" y2="35200"/>
                          <a14:foregroundMark x1="39200" y1="31200" x2="39200" y2="31200"/>
                          <a14:foregroundMark x1="38400" y1="28800" x2="38400" y2="28800"/>
                          <a14:foregroundMark x1="40800" y1="38800" x2="40800" y2="38800"/>
                          <a14:foregroundMark x1="41600" y1="41600" x2="41600" y2="41600"/>
                          <a14:foregroundMark x1="42800" y1="44400" x2="42800" y2="44400"/>
                          <a14:foregroundMark x1="47600" y1="48400" x2="47600" y2="48400"/>
                          <a14:foregroundMark x1="66800" y1="52400" x2="66800" y2="52400"/>
                          <a14:foregroundMark x1="86800" y1="50800" x2="86800" y2="50800"/>
                        </a14:backgroundRemoval>
                      </a14:imgEffect>
                    </a14:imgLayer>
                  </a14:imgProps>
                </a:ext>
                <a:ext uri="{28A0092B-C50C-407E-A947-70E740481C1C}">
                  <a14:useLocalDpi xmlns:a14="http://schemas.microsoft.com/office/drawing/2010/main" val="0"/>
                </a:ext>
              </a:extLst>
            </a:blip>
            <a:stretch>
              <a:fillRect/>
            </a:stretch>
          </p:blipFill>
          <p:spPr>
            <a:xfrm>
              <a:off x="1489720" y="3233356"/>
              <a:ext cx="1926865" cy="1926865"/>
            </a:xfrm>
            <a:prstGeom prst="rect">
              <a:avLst/>
            </a:prstGeom>
          </p:spPr>
        </p:pic>
        <p:sp>
          <p:nvSpPr>
            <p:cNvPr id="12" name="TextBox 11">
              <a:extLst>
                <a:ext uri="{FF2B5EF4-FFF2-40B4-BE49-F238E27FC236}">
                  <a16:creationId xmlns:a16="http://schemas.microsoft.com/office/drawing/2014/main" id="{98FA33FB-D801-4CA5-89D8-4E78636D5507}"/>
                </a:ext>
              </a:extLst>
            </p:cNvPr>
            <p:cNvSpPr txBox="1"/>
            <p:nvPr/>
          </p:nvSpPr>
          <p:spPr>
            <a:xfrm>
              <a:off x="1175889" y="5154037"/>
              <a:ext cx="2927730" cy="574516"/>
            </a:xfrm>
            <a:prstGeom prst="rect">
              <a:avLst/>
            </a:prstGeom>
            <a:noFill/>
          </p:spPr>
          <p:txBody>
            <a:bodyPr wrap="square" rtlCol="0">
              <a:spAutoFit/>
            </a:bodyPr>
            <a:lstStyle/>
            <a:p>
              <a:pPr algn="ctr" defTabSz="514350">
                <a:defRPr/>
              </a:pPr>
              <a:r>
                <a:rPr lang="en-US" sz="1500" kern="0" dirty="0">
                  <a:solidFill>
                    <a:srgbClr val="9A490E"/>
                  </a:solidFill>
                </a:rPr>
                <a:t>Methyl bromide</a:t>
              </a:r>
            </a:p>
          </p:txBody>
        </p:sp>
      </p:grpSp>
      <p:grpSp>
        <p:nvGrpSpPr>
          <p:cNvPr id="13" name="Group 12">
            <a:extLst>
              <a:ext uri="{FF2B5EF4-FFF2-40B4-BE49-F238E27FC236}">
                <a16:creationId xmlns:a16="http://schemas.microsoft.com/office/drawing/2014/main" id="{46FB8D5E-C1E5-47EB-BDB4-1213868D1684}"/>
              </a:ext>
            </a:extLst>
          </p:cNvPr>
          <p:cNvGrpSpPr/>
          <p:nvPr/>
        </p:nvGrpSpPr>
        <p:grpSpPr>
          <a:xfrm>
            <a:off x="5268620" y="2196159"/>
            <a:ext cx="1516895" cy="1193865"/>
            <a:chOff x="8164119" y="3841578"/>
            <a:chExt cx="2696703" cy="2122426"/>
          </a:xfrm>
        </p:grpSpPr>
        <p:pic>
          <p:nvPicPr>
            <p:cNvPr id="14" name="Picture 13">
              <a:extLst>
                <a:ext uri="{FF2B5EF4-FFF2-40B4-BE49-F238E27FC236}">
                  <a16:creationId xmlns:a16="http://schemas.microsoft.com/office/drawing/2014/main" id="{92C457F5-94BE-4725-94F9-B9D4154FB466}"/>
                </a:ext>
              </a:extLst>
            </p:cNvPr>
            <p:cNvPicPr>
              <a:picLocks noChangeAspect="1"/>
            </p:cNvPicPr>
            <p:nvPr/>
          </p:nvPicPr>
          <p:blipFill>
            <a:blip r:embed="rId5"/>
            <a:stretch>
              <a:fillRect/>
            </a:stretch>
          </p:blipFill>
          <p:spPr>
            <a:xfrm>
              <a:off x="8497750" y="3841578"/>
              <a:ext cx="1798870" cy="1170765"/>
            </a:xfrm>
            <a:prstGeom prst="rect">
              <a:avLst/>
            </a:prstGeom>
          </p:spPr>
        </p:pic>
        <p:sp>
          <p:nvSpPr>
            <p:cNvPr id="15" name="TextBox 14">
              <a:extLst>
                <a:ext uri="{FF2B5EF4-FFF2-40B4-BE49-F238E27FC236}">
                  <a16:creationId xmlns:a16="http://schemas.microsoft.com/office/drawing/2014/main" id="{E5935706-1E6A-4827-91FC-4559006E33D1}"/>
                </a:ext>
              </a:extLst>
            </p:cNvPr>
            <p:cNvSpPr txBox="1"/>
            <p:nvPr/>
          </p:nvSpPr>
          <p:spPr>
            <a:xfrm>
              <a:off x="8164119" y="5389489"/>
              <a:ext cx="2696703" cy="574515"/>
            </a:xfrm>
            <a:prstGeom prst="rect">
              <a:avLst/>
            </a:prstGeom>
            <a:noFill/>
          </p:spPr>
          <p:txBody>
            <a:bodyPr wrap="square" rtlCol="0">
              <a:spAutoFit/>
            </a:bodyPr>
            <a:lstStyle/>
            <a:p>
              <a:pPr algn="ctr" defTabSz="514350">
                <a:defRPr/>
              </a:pPr>
              <a:r>
                <a:rPr lang="en-US" sz="1500" kern="0" dirty="0">
                  <a:solidFill>
                    <a:srgbClr val="7E0F0A"/>
                  </a:solidFill>
                </a:rPr>
                <a:t>Phosphine</a:t>
              </a:r>
            </a:p>
          </p:txBody>
        </p:sp>
      </p:grpSp>
      <p:sp>
        <p:nvSpPr>
          <p:cNvPr id="16" name="TextBox 15">
            <a:extLst>
              <a:ext uri="{FF2B5EF4-FFF2-40B4-BE49-F238E27FC236}">
                <a16:creationId xmlns:a16="http://schemas.microsoft.com/office/drawing/2014/main" id="{335D60CB-DB75-47CC-A54D-D2B19DFEBCA4}"/>
              </a:ext>
            </a:extLst>
          </p:cNvPr>
          <p:cNvSpPr txBox="1"/>
          <p:nvPr/>
        </p:nvSpPr>
        <p:spPr>
          <a:xfrm>
            <a:off x="2222981" y="3734784"/>
            <a:ext cx="2097374" cy="1569660"/>
          </a:xfrm>
          <a:prstGeom prst="rect">
            <a:avLst/>
          </a:prstGeom>
          <a:noFill/>
        </p:spPr>
        <p:txBody>
          <a:bodyPr wrap="square" rtlCol="0">
            <a:spAutoFit/>
          </a:bodyPr>
          <a:lstStyle/>
          <a:p>
            <a:pPr marL="160735" indent="-160735" defTabSz="514350">
              <a:buFontTx/>
              <a:buChar char="-"/>
              <a:defRPr/>
            </a:pPr>
            <a:r>
              <a:rPr lang="en-US" sz="1200" kern="0" dirty="0">
                <a:solidFill>
                  <a:prstClr val="black"/>
                </a:solidFill>
              </a:rPr>
              <a:t>Hazardous Air Pollutant</a:t>
            </a:r>
          </a:p>
          <a:p>
            <a:pPr marL="160735" indent="-160735" defTabSz="514350">
              <a:buFontTx/>
              <a:buChar char="-"/>
              <a:defRPr/>
            </a:pPr>
            <a:r>
              <a:rPr lang="en-US" sz="1200" kern="0" dirty="0">
                <a:solidFill>
                  <a:prstClr val="black"/>
                </a:solidFill>
              </a:rPr>
              <a:t>Volatile Organic Compound</a:t>
            </a:r>
          </a:p>
          <a:p>
            <a:pPr marL="160735" indent="-160735" defTabSz="514350">
              <a:buFontTx/>
              <a:buChar char="-"/>
              <a:defRPr/>
            </a:pPr>
            <a:r>
              <a:rPr lang="en-US" sz="1200" kern="0" dirty="0">
                <a:solidFill>
                  <a:prstClr val="black"/>
                </a:solidFill>
              </a:rPr>
              <a:t>Colorless and Odorless</a:t>
            </a:r>
          </a:p>
          <a:p>
            <a:pPr marL="160735" indent="-160735" defTabSz="514350">
              <a:buFontTx/>
              <a:buChar char="-"/>
              <a:defRPr/>
            </a:pPr>
            <a:r>
              <a:rPr lang="en-US" sz="1200" kern="0" dirty="0">
                <a:solidFill>
                  <a:prstClr val="black"/>
                </a:solidFill>
              </a:rPr>
              <a:t>Ozone Depleting Substance</a:t>
            </a:r>
          </a:p>
          <a:p>
            <a:pPr marL="160735" indent="-160735" defTabSz="514350">
              <a:buFontTx/>
              <a:buChar char="-"/>
              <a:defRPr/>
            </a:pPr>
            <a:r>
              <a:rPr lang="en-US" sz="1200" kern="0" dirty="0">
                <a:solidFill>
                  <a:srgbClr val="FF0000"/>
                </a:solidFill>
              </a:rPr>
              <a:t>High Toxicity</a:t>
            </a:r>
          </a:p>
          <a:p>
            <a:pPr marL="160735" indent="-160735" defTabSz="514350">
              <a:buFontTx/>
              <a:buChar char="-"/>
              <a:defRPr/>
            </a:pPr>
            <a:r>
              <a:rPr lang="en-US" sz="1200" kern="0" dirty="0">
                <a:solidFill>
                  <a:prstClr val="black"/>
                </a:solidFill>
              </a:rPr>
              <a:t>Limiting Ban - 2005</a:t>
            </a:r>
          </a:p>
        </p:txBody>
      </p:sp>
      <p:sp>
        <p:nvSpPr>
          <p:cNvPr id="17" name="TextBox 16">
            <a:extLst>
              <a:ext uri="{FF2B5EF4-FFF2-40B4-BE49-F238E27FC236}">
                <a16:creationId xmlns:a16="http://schemas.microsoft.com/office/drawing/2014/main" id="{6C53A0B8-8679-49B0-AB51-46749CD25ABF}"/>
              </a:ext>
            </a:extLst>
          </p:cNvPr>
          <p:cNvSpPr txBox="1"/>
          <p:nvPr/>
        </p:nvSpPr>
        <p:spPr>
          <a:xfrm>
            <a:off x="4961352" y="3366943"/>
            <a:ext cx="2131426" cy="1015663"/>
          </a:xfrm>
          <a:prstGeom prst="rect">
            <a:avLst/>
          </a:prstGeom>
          <a:noFill/>
        </p:spPr>
        <p:txBody>
          <a:bodyPr wrap="square" rtlCol="0">
            <a:spAutoFit/>
          </a:bodyPr>
          <a:lstStyle/>
          <a:p>
            <a:pPr marL="160735" indent="-160735" defTabSz="514350">
              <a:buFontTx/>
              <a:buChar char="-"/>
              <a:defRPr/>
            </a:pPr>
            <a:r>
              <a:rPr lang="en-US" sz="1200" kern="0" dirty="0">
                <a:solidFill>
                  <a:prstClr val="black"/>
                </a:solidFill>
              </a:rPr>
              <a:t>Hazardous Air Pollutant</a:t>
            </a:r>
          </a:p>
          <a:p>
            <a:pPr marL="160735" indent="-160735" defTabSz="514350">
              <a:buFontTx/>
              <a:buChar char="-"/>
              <a:defRPr/>
            </a:pPr>
            <a:r>
              <a:rPr lang="en-US" sz="1200" kern="0" dirty="0">
                <a:solidFill>
                  <a:prstClr val="black"/>
                </a:solidFill>
              </a:rPr>
              <a:t>NOT a VOC</a:t>
            </a:r>
          </a:p>
          <a:p>
            <a:pPr marL="160735" indent="-160735" defTabSz="514350">
              <a:buFontTx/>
              <a:buChar char="-"/>
              <a:defRPr/>
            </a:pPr>
            <a:r>
              <a:rPr lang="en-US" sz="1200" kern="0" dirty="0">
                <a:solidFill>
                  <a:prstClr val="black"/>
                </a:solidFill>
              </a:rPr>
              <a:t>Colorless and Garlic/Fish like Odor</a:t>
            </a:r>
          </a:p>
          <a:p>
            <a:pPr marL="160735" indent="-160735" defTabSz="514350">
              <a:buFontTx/>
              <a:buChar char="-"/>
              <a:defRPr/>
            </a:pPr>
            <a:r>
              <a:rPr lang="en-US" sz="1200" kern="0" dirty="0">
                <a:solidFill>
                  <a:srgbClr val="FF0000"/>
                </a:solidFill>
              </a:rPr>
              <a:t>High Toxicity </a:t>
            </a:r>
          </a:p>
        </p:txBody>
      </p:sp>
      <p:grpSp>
        <p:nvGrpSpPr>
          <p:cNvPr id="18" name="Group 17">
            <a:extLst>
              <a:ext uri="{FF2B5EF4-FFF2-40B4-BE49-F238E27FC236}">
                <a16:creationId xmlns:a16="http://schemas.microsoft.com/office/drawing/2014/main" id="{D89C2C35-E8A1-4D3D-B994-EC3A998F5709}"/>
              </a:ext>
            </a:extLst>
          </p:cNvPr>
          <p:cNvGrpSpPr/>
          <p:nvPr/>
        </p:nvGrpSpPr>
        <p:grpSpPr>
          <a:xfrm>
            <a:off x="8032635" y="2324362"/>
            <a:ext cx="1628840" cy="1383180"/>
            <a:chOff x="4448312" y="2307398"/>
            <a:chExt cx="2696703" cy="2307684"/>
          </a:xfrm>
        </p:grpSpPr>
        <p:pic>
          <p:nvPicPr>
            <p:cNvPr id="19" name="Graphic 4">
              <a:extLst>
                <a:ext uri="{FF2B5EF4-FFF2-40B4-BE49-F238E27FC236}">
                  <a16:creationId xmlns:a16="http://schemas.microsoft.com/office/drawing/2014/main" id="{5C48016D-0CD3-4168-9226-9252E0432F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04324" y="2307398"/>
              <a:ext cx="1383105" cy="1689981"/>
            </a:xfrm>
            <a:prstGeom prst="rect">
              <a:avLst/>
            </a:prstGeom>
          </p:spPr>
        </p:pic>
        <p:sp>
          <p:nvSpPr>
            <p:cNvPr id="20" name="TextBox 19">
              <a:extLst>
                <a:ext uri="{FF2B5EF4-FFF2-40B4-BE49-F238E27FC236}">
                  <a16:creationId xmlns:a16="http://schemas.microsoft.com/office/drawing/2014/main" id="{C538170A-64F8-42B7-AC03-80BAB7AE3216}"/>
                </a:ext>
              </a:extLst>
            </p:cNvPr>
            <p:cNvSpPr txBox="1"/>
            <p:nvPr/>
          </p:nvSpPr>
          <p:spPr>
            <a:xfrm>
              <a:off x="4448312" y="4075917"/>
              <a:ext cx="2696703" cy="539165"/>
            </a:xfrm>
            <a:prstGeom prst="rect">
              <a:avLst/>
            </a:prstGeom>
            <a:noFill/>
          </p:spPr>
          <p:txBody>
            <a:bodyPr wrap="square" rtlCol="0">
              <a:spAutoFit/>
            </a:bodyPr>
            <a:lstStyle/>
            <a:p>
              <a:pPr algn="ctr" defTabSz="514350">
                <a:defRPr/>
              </a:pPr>
              <a:r>
                <a:rPr lang="en-US" sz="1500" kern="0" dirty="0" err="1">
                  <a:solidFill>
                    <a:srgbClr val="164D17"/>
                  </a:solidFill>
                </a:rPr>
                <a:t>Sulfuryl</a:t>
              </a:r>
              <a:r>
                <a:rPr lang="en-US" sz="1500" kern="0" dirty="0">
                  <a:solidFill>
                    <a:srgbClr val="164D17"/>
                  </a:solidFill>
                </a:rPr>
                <a:t> fluoride</a:t>
              </a:r>
            </a:p>
          </p:txBody>
        </p:sp>
      </p:grpSp>
      <p:sp>
        <p:nvSpPr>
          <p:cNvPr id="21" name="TextBox 20">
            <a:extLst>
              <a:ext uri="{FF2B5EF4-FFF2-40B4-BE49-F238E27FC236}">
                <a16:creationId xmlns:a16="http://schemas.microsoft.com/office/drawing/2014/main" id="{AA76CE69-FCA8-4B50-942E-A9C600B4FD7D}"/>
              </a:ext>
            </a:extLst>
          </p:cNvPr>
          <p:cNvSpPr txBox="1"/>
          <p:nvPr/>
        </p:nvSpPr>
        <p:spPr>
          <a:xfrm>
            <a:off x="7965772" y="3770680"/>
            <a:ext cx="2504803" cy="1754326"/>
          </a:xfrm>
          <a:prstGeom prst="rect">
            <a:avLst/>
          </a:prstGeom>
          <a:noFill/>
        </p:spPr>
        <p:txBody>
          <a:bodyPr wrap="square" rtlCol="0">
            <a:spAutoFit/>
          </a:bodyPr>
          <a:lstStyle/>
          <a:p>
            <a:pPr marL="160735" indent="-160735" defTabSz="514350">
              <a:buFontTx/>
              <a:buChar char="-"/>
              <a:defRPr/>
            </a:pPr>
            <a:r>
              <a:rPr lang="en-US" sz="1200" kern="0" dirty="0">
                <a:solidFill>
                  <a:prstClr val="black"/>
                </a:solidFill>
              </a:rPr>
              <a:t>NOT a HAP</a:t>
            </a:r>
          </a:p>
          <a:p>
            <a:pPr marL="160735" indent="-160735" defTabSz="514350">
              <a:buFontTx/>
              <a:buChar char="-"/>
              <a:defRPr/>
            </a:pPr>
            <a:r>
              <a:rPr lang="en-US" sz="1200" kern="0" dirty="0">
                <a:solidFill>
                  <a:prstClr val="black"/>
                </a:solidFill>
              </a:rPr>
              <a:t>NOT a VOC</a:t>
            </a:r>
          </a:p>
          <a:p>
            <a:pPr marL="160735" indent="-160735" defTabSz="514350">
              <a:buFontTx/>
              <a:buChar char="-"/>
              <a:defRPr/>
            </a:pPr>
            <a:r>
              <a:rPr lang="en-US" sz="1200" kern="0" dirty="0">
                <a:solidFill>
                  <a:prstClr val="black"/>
                </a:solidFill>
              </a:rPr>
              <a:t>Colorless and Odorless</a:t>
            </a:r>
          </a:p>
          <a:p>
            <a:pPr marL="160735" indent="-160735" defTabSz="514350">
              <a:buFontTx/>
              <a:buChar char="-"/>
              <a:defRPr/>
            </a:pPr>
            <a:r>
              <a:rPr lang="en-US" sz="1200" kern="0" dirty="0">
                <a:solidFill>
                  <a:prstClr val="black"/>
                </a:solidFill>
              </a:rPr>
              <a:t>Greenhouse Gas </a:t>
            </a:r>
          </a:p>
          <a:p>
            <a:pPr marL="160735" indent="-160735" defTabSz="514350">
              <a:buFontTx/>
              <a:buChar char="-"/>
              <a:defRPr/>
            </a:pPr>
            <a:r>
              <a:rPr lang="en-US" sz="1200" kern="0" dirty="0">
                <a:solidFill>
                  <a:srgbClr val="FF0000"/>
                </a:solidFill>
              </a:rPr>
              <a:t>High Toxicity </a:t>
            </a:r>
          </a:p>
          <a:p>
            <a:pPr marL="160735" indent="-160735" defTabSz="514350">
              <a:buFontTx/>
              <a:buChar char="-"/>
            </a:pPr>
            <a:r>
              <a:rPr lang="en-US" sz="1200" kern="0" dirty="0">
                <a:solidFill>
                  <a:prstClr val="black"/>
                </a:solidFill>
              </a:rPr>
              <a:t>Food commodity tolerances proposed to be banned in 2012 – never finalized</a:t>
            </a:r>
          </a:p>
          <a:p>
            <a:pPr marL="160735" indent="-160735" defTabSz="514350">
              <a:buFontTx/>
              <a:buChar char="-"/>
              <a:defRPr/>
            </a:pPr>
            <a:endParaRPr lang="en-US" sz="1200" kern="0" dirty="0">
              <a:solidFill>
                <a:prstClr val="black"/>
              </a:solidFill>
            </a:endParaRPr>
          </a:p>
        </p:txBody>
      </p:sp>
      <p:sp>
        <p:nvSpPr>
          <p:cNvPr id="22" name="TextBox 21">
            <a:extLst>
              <a:ext uri="{FF2B5EF4-FFF2-40B4-BE49-F238E27FC236}">
                <a16:creationId xmlns:a16="http://schemas.microsoft.com/office/drawing/2014/main" id="{FB43A8E1-90AF-4AAD-8205-C7C470EBE924}"/>
              </a:ext>
            </a:extLst>
          </p:cNvPr>
          <p:cNvSpPr txBox="1"/>
          <p:nvPr/>
        </p:nvSpPr>
        <p:spPr>
          <a:xfrm>
            <a:off x="2222982" y="5509273"/>
            <a:ext cx="6006619" cy="300082"/>
          </a:xfrm>
          <a:prstGeom prst="rect">
            <a:avLst/>
          </a:prstGeom>
          <a:noFill/>
        </p:spPr>
        <p:txBody>
          <a:bodyPr wrap="square" rtlCol="0">
            <a:spAutoFit/>
          </a:bodyPr>
          <a:lstStyle/>
          <a:p>
            <a:pPr marL="214313" indent="-214313" defTabSz="514350">
              <a:buFont typeface="Arial" panose="020B0604020202020204" pitchFamily="34" charset="0"/>
              <a:buChar char="•"/>
              <a:defRPr/>
            </a:pPr>
            <a:r>
              <a:rPr lang="en-US" sz="1350" kern="0" dirty="0">
                <a:solidFill>
                  <a:schemeClr val="accent2">
                    <a:lumMod val="75000"/>
                  </a:schemeClr>
                </a:solidFill>
              </a:rPr>
              <a:t>Many other potential fumigants, including Ethylene Oxide</a:t>
            </a:r>
          </a:p>
        </p:txBody>
      </p:sp>
      <p:sp>
        <p:nvSpPr>
          <p:cNvPr id="2" name="Slide Number Placeholder 1">
            <a:extLst>
              <a:ext uri="{FF2B5EF4-FFF2-40B4-BE49-F238E27FC236}">
                <a16:creationId xmlns:a16="http://schemas.microsoft.com/office/drawing/2014/main" id="{C86A963F-6837-4EEA-8BA4-4207005A6D4A}"/>
              </a:ext>
            </a:extLst>
          </p:cNvPr>
          <p:cNvSpPr>
            <a:spLocks noGrp="1"/>
          </p:cNvSpPr>
          <p:nvPr>
            <p:ph type="sldNum" sz="quarter" idx="12"/>
          </p:nvPr>
        </p:nvSpPr>
        <p:spPr/>
        <p:txBody>
          <a:bodyPr/>
          <a:lstStyle/>
          <a:p>
            <a:r>
              <a:rPr lang="en-US" dirty="0"/>
              <a:t>Slide </a:t>
            </a:r>
            <a:fld id="{D418B479-6B46-47D7-AF0A-744783EA276B}" type="slidenum">
              <a:rPr lang="en-US" smtClean="0"/>
              <a:pPr/>
              <a:t>10</a:t>
            </a:fld>
            <a:endParaRPr lang="en-US" dirty="0"/>
          </a:p>
        </p:txBody>
      </p:sp>
      <p:sp>
        <p:nvSpPr>
          <p:cNvPr id="23" name="Footer Placeholder 4">
            <a:extLst>
              <a:ext uri="{FF2B5EF4-FFF2-40B4-BE49-F238E27FC236}">
                <a16:creationId xmlns:a16="http://schemas.microsoft.com/office/drawing/2014/main" id="{734B1BF6-F6CA-4B1B-A9E7-9C612A825E82}"/>
              </a:ext>
            </a:extLst>
          </p:cNvPr>
          <p:cNvSpPr>
            <a:spLocks noGrp="1"/>
          </p:cNvSpPr>
          <p:nvPr>
            <p:ph type="ftr" sz="quarter" idx="11"/>
          </p:nvPr>
        </p:nvSpPr>
        <p:spPr>
          <a:xfrm>
            <a:off x="337968" y="6248548"/>
            <a:ext cx="5867400" cy="365125"/>
          </a:xfrm>
        </p:spPr>
        <p:txBody>
          <a:bodyPr/>
          <a:lstStyle/>
          <a:p>
            <a:r>
              <a:rPr lang="en-US" dirty="0"/>
              <a:t>Air and Waste Management Association: Presented by DEP, Kenneth Ratzman</a:t>
            </a:r>
          </a:p>
        </p:txBody>
      </p:sp>
    </p:spTree>
    <p:extLst>
      <p:ext uri="{BB962C8B-B14F-4D97-AF65-F5344CB8AC3E}">
        <p14:creationId xmlns:p14="http://schemas.microsoft.com/office/powerpoint/2010/main" val="100748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E519F-E193-466E-A998-71E5C59B9BD9}"/>
              </a:ext>
            </a:extLst>
          </p:cNvPr>
          <p:cNvSpPr>
            <a:spLocks noGrp="1"/>
          </p:cNvSpPr>
          <p:nvPr>
            <p:ph type="title"/>
          </p:nvPr>
        </p:nvSpPr>
        <p:spPr/>
        <p:txBody>
          <a:bodyPr/>
          <a:lstStyle/>
          <a:p>
            <a:r>
              <a:rPr lang="en-US" dirty="0"/>
              <a:t>Challenging Industry</a:t>
            </a:r>
          </a:p>
        </p:txBody>
      </p:sp>
      <p:sp>
        <p:nvSpPr>
          <p:cNvPr id="3" name="Content Placeholder 2">
            <a:extLst>
              <a:ext uri="{FF2B5EF4-FFF2-40B4-BE49-F238E27FC236}">
                <a16:creationId xmlns:a16="http://schemas.microsoft.com/office/drawing/2014/main" id="{68D8E9C9-CE79-4068-A1C8-43B87D070416}"/>
              </a:ext>
            </a:extLst>
          </p:cNvPr>
          <p:cNvSpPr>
            <a:spLocks noGrp="1"/>
          </p:cNvSpPr>
          <p:nvPr>
            <p:ph idx="1"/>
          </p:nvPr>
        </p:nvSpPr>
        <p:spPr/>
        <p:txBody>
          <a:bodyPr/>
          <a:lstStyle/>
          <a:p>
            <a:r>
              <a:rPr lang="en-US" dirty="0"/>
              <a:t>Variable Operations </a:t>
            </a:r>
          </a:p>
          <a:p>
            <a:pPr lvl="1"/>
            <a:r>
              <a:rPr lang="en-US" dirty="0"/>
              <a:t>Frequent relocations</a:t>
            </a:r>
          </a:p>
          <a:p>
            <a:pPr lvl="1"/>
            <a:r>
              <a:rPr lang="en-US" dirty="0"/>
              <a:t>Intermittent use (once every other year)</a:t>
            </a:r>
          </a:p>
          <a:p>
            <a:pPr lvl="1"/>
            <a:endParaRPr lang="en-US" dirty="0"/>
          </a:p>
          <a:p>
            <a:r>
              <a:rPr lang="en-US" dirty="0"/>
              <a:t>New fumigants – some not specifically regulated</a:t>
            </a:r>
          </a:p>
          <a:p>
            <a:pPr lvl="1"/>
            <a:r>
              <a:rPr lang="en-US" dirty="0"/>
              <a:t>Not a HAP?</a:t>
            </a:r>
          </a:p>
          <a:p>
            <a:pPr lvl="1"/>
            <a:r>
              <a:rPr lang="en-US" dirty="0"/>
              <a:t>Not a VOC?</a:t>
            </a:r>
          </a:p>
        </p:txBody>
      </p:sp>
      <p:sp>
        <p:nvSpPr>
          <p:cNvPr id="4" name="Slide Number Placeholder 3">
            <a:extLst>
              <a:ext uri="{FF2B5EF4-FFF2-40B4-BE49-F238E27FC236}">
                <a16:creationId xmlns:a16="http://schemas.microsoft.com/office/drawing/2014/main" id="{53E91639-0DAD-47E2-A1F1-4BC1D1205EE8}"/>
              </a:ext>
            </a:extLst>
          </p:cNvPr>
          <p:cNvSpPr>
            <a:spLocks noGrp="1"/>
          </p:cNvSpPr>
          <p:nvPr>
            <p:ph type="sldNum" sz="quarter" idx="12"/>
          </p:nvPr>
        </p:nvSpPr>
        <p:spPr/>
        <p:txBody>
          <a:bodyPr/>
          <a:lstStyle/>
          <a:p>
            <a:r>
              <a:rPr lang="en-US"/>
              <a:t>Slide </a:t>
            </a:r>
            <a:fld id="{D418B479-6B46-47D7-AF0A-744783EA276B}" type="slidenum">
              <a:rPr lang="en-US" smtClean="0"/>
              <a:pPr/>
              <a:t>11</a:t>
            </a:fld>
            <a:r>
              <a:rPr lang="en-US"/>
              <a:t> </a:t>
            </a:r>
            <a:endParaRPr lang="en-US" dirty="0"/>
          </a:p>
        </p:txBody>
      </p:sp>
      <p:sp>
        <p:nvSpPr>
          <p:cNvPr id="5" name="Footer Placeholder 4">
            <a:extLst>
              <a:ext uri="{FF2B5EF4-FFF2-40B4-BE49-F238E27FC236}">
                <a16:creationId xmlns:a16="http://schemas.microsoft.com/office/drawing/2014/main" id="{C7D1D005-835C-41E9-BA70-8C4FE2A57115}"/>
              </a:ext>
            </a:extLst>
          </p:cNvPr>
          <p:cNvSpPr>
            <a:spLocks noGrp="1"/>
          </p:cNvSpPr>
          <p:nvPr>
            <p:ph type="ftr" sz="quarter" idx="11"/>
          </p:nvPr>
        </p:nvSpPr>
        <p:spPr/>
        <p:txBody>
          <a:bodyPr/>
          <a:lstStyle/>
          <a:p>
            <a:r>
              <a:rPr lang="en-US" dirty="0"/>
              <a:t>Air and Waste Management Association: Presented by DEP, Kenneth Ratzman</a:t>
            </a:r>
          </a:p>
        </p:txBody>
      </p:sp>
      <p:pic>
        <p:nvPicPr>
          <p:cNvPr id="6" name="Picture 5">
            <a:extLst>
              <a:ext uri="{FF2B5EF4-FFF2-40B4-BE49-F238E27FC236}">
                <a16:creationId xmlns:a16="http://schemas.microsoft.com/office/drawing/2014/main" id="{3BFCCF68-2132-4EB1-B68B-B0B5F0C74A02}"/>
              </a:ext>
            </a:extLst>
          </p:cNvPr>
          <p:cNvPicPr>
            <a:picLocks noChangeAspect="1"/>
          </p:cNvPicPr>
          <p:nvPr/>
        </p:nvPicPr>
        <p:blipFill>
          <a:blip r:embed="rId3"/>
          <a:stretch>
            <a:fillRect/>
          </a:stretch>
        </p:blipFill>
        <p:spPr>
          <a:xfrm rot="20717054">
            <a:off x="6991883" y="4076178"/>
            <a:ext cx="2865368" cy="2024047"/>
          </a:xfrm>
          <a:prstGeom prst="rect">
            <a:avLst/>
          </a:prstGeom>
        </p:spPr>
      </p:pic>
    </p:spTree>
    <p:extLst>
      <p:ext uri="{BB962C8B-B14F-4D97-AF65-F5344CB8AC3E}">
        <p14:creationId xmlns:p14="http://schemas.microsoft.com/office/powerpoint/2010/main" val="327736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1E69-07C8-419A-AA11-1251991D04E4}"/>
              </a:ext>
            </a:extLst>
          </p:cNvPr>
          <p:cNvSpPr>
            <a:spLocks noGrp="1"/>
          </p:cNvSpPr>
          <p:nvPr>
            <p:ph type="title"/>
          </p:nvPr>
        </p:nvSpPr>
        <p:spPr/>
        <p:txBody>
          <a:bodyPr/>
          <a:lstStyle/>
          <a:p>
            <a:r>
              <a:rPr lang="en-US" dirty="0"/>
              <a:t>Emission Statement</a:t>
            </a:r>
          </a:p>
        </p:txBody>
      </p:sp>
      <p:sp>
        <p:nvSpPr>
          <p:cNvPr id="3" name="Content Placeholder 2">
            <a:extLst>
              <a:ext uri="{FF2B5EF4-FFF2-40B4-BE49-F238E27FC236}">
                <a16:creationId xmlns:a16="http://schemas.microsoft.com/office/drawing/2014/main" id="{C3C170EF-31FE-41E1-8802-661C527F1D3D}"/>
              </a:ext>
            </a:extLst>
          </p:cNvPr>
          <p:cNvSpPr>
            <a:spLocks noGrp="1"/>
          </p:cNvSpPr>
          <p:nvPr>
            <p:ph idx="1"/>
          </p:nvPr>
        </p:nvSpPr>
        <p:spPr/>
        <p:txBody>
          <a:bodyPr/>
          <a:lstStyle/>
          <a:p>
            <a:r>
              <a:rPr lang="en-US" dirty="0"/>
              <a:t>Based on Relative Risk</a:t>
            </a:r>
          </a:p>
          <a:p>
            <a:endParaRPr lang="en-US" dirty="0"/>
          </a:p>
          <a:p>
            <a:r>
              <a:rPr lang="en-US" dirty="0"/>
              <a:t>What is Actually Released?</a:t>
            </a:r>
          </a:p>
          <a:p>
            <a:pPr lvl="1"/>
            <a:r>
              <a:rPr lang="en-US" dirty="0"/>
              <a:t>We don’t know</a:t>
            </a:r>
          </a:p>
          <a:p>
            <a:pPr lvl="1"/>
            <a:r>
              <a:rPr lang="en-US" dirty="0"/>
              <a:t>We do know what is in permit</a:t>
            </a:r>
          </a:p>
          <a:p>
            <a:pPr lvl="1"/>
            <a:endParaRPr lang="en-US" dirty="0"/>
          </a:p>
          <a:p>
            <a:r>
              <a:rPr lang="en-US" dirty="0"/>
              <a:t>Has not been evaluated since 2003</a:t>
            </a:r>
          </a:p>
        </p:txBody>
      </p:sp>
      <p:sp>
        <p:nvSpPr>
          <p:cNvPr id="4" name="Slide Number Placeholder 3">
            <a:extLst>
              <a:ext uri="{FF2B5EF4-FFF2-40B4-BE49-F238E27FC236}">
                <a16:creationId xmlns:a16="http://schemas.microsoft.com/office/drawing/2014/main" id="{FEB1859C-060D-4B25-B115-5092CDACD35E}"/>
              </a:ext>
            </a:extLst>
          </p:cNvPr>
          <p:cNvSpPr>
            <a:spLocks noGrp="1"/>
          </p:cNvSpPr>
          <p:nvPr>
            <p:ph type="sldNum" sz="quarter" idx="12"/>
          </p:nvPr>
        </p:nvSpPr>
        <p:spPr/>
        <p:txBody>
          <a:bodyPr/>
          <a:lstStyle/>
          <a:p>
            <a:r>
              <a:rPr lang="en-US" dirty="0"/>
              <a:t>Slide </a:t>
            </a:r>
            <a:fld id="{D418B479-6B46-47D7-AF0A-744783EA276B}" type="slidenum">
              <a:rPr lang="en-US" smtClean="0"/>
              <a:pPr/>
              <a:t>12</a:t>
            </a:fld>
            <a:endParaRPr lang="en-US" dirty="0"/>
          </a:p>
        </p:txBody>
      </p:sp>
      <p:pic>
        <p:nvPicPr>
          <p:cNvPr id="9" name="Picture 8">
            <a:extLst>
              <a:ext uri="{FF2B5EF4-FFF2-40B4-BE49-F238E27FC236}">
                <a16:creationId xmlns:a16="http://schemas.microsoft.com/office/drawing/2014/main" id="{C5E04AB2-2DFD-4242-8390-16B4131EB964}"/>
              </a:ext>
            </a:extLst>
          </p:cNvPr>
          <p:cNvPicPr>
            <a:picLocks noChangeAspect="1"/>
          </p:cNvPicPr>
          <p:nvPr/>
        </p:nvPicPr>
        <p:blipFill>
          <a:blip r:embed="rId2"/>
          <a:stretch>
            <a:fillRect/>
          </a:stretch>
        </p:blipFill>
        <p:spPr>
          <a:xfrm>
            <a:off x="7696201" y="2057400"/>
            <a:ext cx="2207303" cy="1468860"/>
          </a:xfrm>
          <a:prstGeom prst="rect">
            <a:avLst/>
          </a:prstGeom>
        </p:spPr>
      </p:pic>
      <p:pic>
        <p:nvPicPr>
          <p:cNvPr id="11" name="Picture 10">
            <a:extLst>
              <a:ext uri="{FF2B5EF4-FFF2-40B4-BE49-F238E27FC236}">
                <a16:creationId xmlns:a16="http://schemas.microsoft.com/office/drawing/2014/main" id="{86E0F23E-A2F8-4F84-8519-17F99BA8537F}"/>
              </a:ext>
            </a:extLst>
          </p:cNvPr>
          <p:cNvPicPr>
            <a:picLocks noChangeAspect="1"/>
          </p:cNvPicPr>
          <p:nvPr/>
        </p:nvPicPr>
        <p:blipFill>
          <a:blip r:embed="rId3"/>
          <a:stretch>
            <a:fillRect/>
          </a:stretch>
        </p:blipFill>
        <p:spPr>
          <a:xfrm>
            <a:off x="6663243" y="4410657"/>
            <a:ext cx="1867132" cy="1468614"/>
          </a:xfrm>
          <a:prstGeom prst="rect">
            <a:avLst/>
          </a:prstGeom>
        </p:spPr>
      </p:pic>
      <p:sp>
        <p:nvSpPr>
          <p:cNvPr id="8" name="Footer Placeholder 4">
            <a:extLst>
              <a:ext uri="{FF2B5EF4-FFF2-40B4-BE49-F238E27FC236}">
                <a16:creationId xmlns:a16="http://schemas.microsoft.com/office/drawing/2014/main" id="{DB54407A-1DB1-400B-9FA5-C3B0783AACC7}"/>
              </a:ext>
            </a:extLst>
          </p:cNvPr>
          <p:cNvSpPr>
            <a:spLocks noGrp="1"/>
          </p:cNvSpPr>
          <p:nvPr/>
        </p:nvSpPr>
        <p:spPr>
          <a:xfrm>
            <a:off x="520700" y="6267061"/>
            <a:ext cx="58674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Air and Waste Management Association: Presented by DEP, Kenneth Ratzman</a:t>
            </a:r>
          </a:p>
        </p:txBody>
      </p:sp>
    </p:spTree>
    <p:extLst>
      <p:ext uri="{BB962C8B-B14F-4D97-AF65-F5344CB8AC3E}">
        <p14:creationId xmlns:p14="http://schemas.microsoft.com/office/powerpoint/2010/main" val="3605791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E2F1-7FFD-4A7B-A32A-87E101F80920}"/>
              </a:ext>
            </a:extLst>
          </p:cNvPr>
          <p:cNvSpPr>
            <a:spLocks noGrp="1"/>
          </p:cNvSpPr>
          <p:nvPr>
            <p:ph type="title"/>
          </p:nvPr>
        </p:nvSpPr>
        <p:spPr/>
        <p:txBody>
          <a:bodyPr/>
          <a:lstStyle/>
          <a:p>
            <a:r>
              <a:rPr lang="en-US" sz="2800" dirty="0"/>
              <a:t>Ozone transport Commission (OTC) model Rules</a:t>
            </a:r>
          </a:p>
        </p:txBody>
      </p:sp>
      <p:sp>
        <p:nvSpPr>
          <p:cNvPr id="3" name="Content Placeholder 2">
            <a:extLst>
              <a:ext uri="{FF2B5EF4-FFF2-40B4-BE49-F238E27FC236}">
                <a16:creationId xmlns:a16="http://schemas.microsoft.com/office/drawing/2014/main" id="{17AEFF81-AD38-49FE-860F-00AD8CBEF2C6}"/>
              </a:ext>
            </a:extLst>
          </p:cNvPr>
          <p:cNvSpPr>
            <a:spLocks noGrp="1"/>
          </p:cNvSpPr>
          <p:nvPr>
            <p:ph idx="1"/>
          </p:nvPr>
        </p:nvSpPr>
        <p:spPr/>
        <p:txBody>
          <a:bodyPr>
            <a:normAutofit/>
          </a:bodyPr>
          <a:lstStyle/>
          <a:p>
            <a:r>
              <a:rPr lang="en-US" dirty="0"/>
              <a:t>Vetted at National/Regional level via California standards and OTC model rule public process</a:t>
            </a:r>
          </a:p>
          <a:p>
            <a:endParaRPr lang="en-US" dirty="0"/>
          </a:p>
          <a:p>
            <a:endParaRPr lang="en-US" dirty="0"/>
          </a:p>
          <a:p>
            <a:r>
              <a:rPr lang="en-US" dirty="0"/>
              <a:t>NJ Stakeholder Meeting held September 6, 2019, accepted comments through October 4, 2019</a:t>
            </a:r>
          </a:p>
          <a:p>
            <a:endParaRPr lang="en-US" dirty="0"/>
          </a:p>
          <a:p>
            <a:endParaRPr lang="en-US" dirty="0"/>
          </a:p>
          <a:p>
            <a:r>
              <a:rPr lang="en-US" dirty="0"/>
              <a:t>Proposal Summer 2020?</a:t>
            </a:r>
          </a:p>
          <a:p>
            <a:pPr marL="114293"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4B29BBA-EE54-4C43-8F36-A53B65194B79}"/>
              </a:ext>
            </a:extLst>
          </p:cNvPr>
          <p:cNvSpPr>
            <a:spLocks noGrp="1"/>
          </p:cNvSpPr>
          <p:nvPr>
            <p:ph type="sldNum" sz="quarter" idx="12"/>
          </p:nvPr>
        </p:nvSpPr>
        <p:spPr/>
        <p:txBody>
          <a:bodyPr/>
          <a:lstStyle/>
          <a:p>
            <a:r>
              <a:rPr lang="en-US" dirty="0"/>
              <a:t>Slide </a:t>
            </a:r>
            <a:fld id="{D418B479-6B46-47D7-AF0A-744783EA276B}" type="slidenum">
              <a:rPr lang="en-US" smtClean="0"/>
              <a:pPr/>
              <a:t>13</a:t>
            </a:fld>
            <a:endParaRPr lang="en-US" dirty="0"/>
          </a:p>
        </p:txBody>
      </p:sp>
      <p:sp>
        <p:nvSpPr>
          <p:cNvPr id="5" name="Footer Placeholder 4">
            <a:extLst>
              <a:ext uri="{FF2B5EF4-FFF2-40B4-BE49-F238E27FC236}">
                <a16:creationId xmlns:a16="http://schemas.microsoft.com/office/drawing/2014/main" id="{C57E5348-A34C-4A06-A0EA-5A8D5CEB5E55}"/>
              </a:ext>
            </a:extLst>
          </p:cNvPr>
          <p:cNvSpPr>
            <a:spLocks noGrp="1"/>
          </p:cNvSpPr>
          <p:nvPr/>
        </p:nvSpPr>
        <p:spPr>
          <a:xfrm>
            <a:off x="689113" y="6267061"/>
            <a:ext cx="58674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Air and Waste Management Association: Presented by DEP, Kenneth Ratzman</a:t>
            </a:r>
          </a:p>
        </p:txBody>
      </p:sp>
    </p:spTree>
    <p:extLst>
      <p:ext uri="{BB962C8B-B14F-4D97-AF65-F5344CB8AC3E}">
        <p14:creationId xmlns:p14="http://schemas.microsoft.com/office/powerpoint/2010/main" val="424058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Consumer Products (CP)/Architectural Coatings(AIMS)</a:t>
            </a:r>
            <a:endParaRPr lang="en-US" sz="2800" b="1" dirty="0">
              <a:latin typeface="+mn-lt"/>
            </a:endParaRPr>
          </a:p>
        </p:txBody>
      </p:sp>
      <p:sp>
        <p:nvSpPr>
          <p:cNvPr id="3" name="Content Placeholder 2"/>
          <p:cNvSpPr>
            <a:spLocks noGrp="1"/>
          </p:cNvSpPr>
          <p:nvPr>
            <p:ph idx="1"/>
          </p:nvPr>
        </p:nvSpPr>
        <p:spPr>
          <a:xfrm>
            <a:off x="609600" y="1719470"/>
            <a:ext cx="10972800" cy="4406695"/>
          </a:xfrm>
        </p:spPr>
        <p:txBody>
          <a:bodyPr>
            <a:normAutofit fontScale="70000" lnSpcReduction="20000"/>
          </a:bodyPr>
          <a:lstStyle/>
          <a:p>
            <a:pPr marL="114300" indent="0">
              <a:buNone/>
            </a:pPr>
            <a:endParaRPr lang="en-US" dirty="0"/>
          </a:p>
          <a:p>
            <a:r>
              <a:rPr lang="en-US" sz="2900" dirty="0">
                <a:solidFill>
                  <a:schemeClr val="tx1"/>
                </a:solidFill>
              </a:rPr>
              <a:t>The existing NJ product rules control the emissions of VOCs and some toxics from CP and AIMS by setting manufacturing limits on the VOC content of products sold in the state for use in the state.</a:t>
            </a:r>
          </a:p>
          <a:p>
            <a:endParaRPr lang="en-US" sz="2900" dirty="0">
              <a:solidFill>
                <a:schemeClr val="tx1"/>
              </a:solidFill>
            </a:endParaRPr>
          </a:p>
          <a:p>
            <a:r>
              <a:rPr lang="en-US" sz="2900" dirty="0">
                <a:solidFill>
                  <a:schemeClr val="tx1"/>
                </a:solidFill>
              </a:rPr>
              <a:t>Existing regulated CPs include, but are not limited to, hair styling products, insecticides, household cleaners, air fresheners, automotive maintenance products, personal care products, carpet and upholstery cleaners and household and commercial adhesives.</a:t>
            </a:r>
          </a:p>
          <a:p>
            <a:endParaRPr lang="en-US" sz="2900" dirty="0">
              <a:solidFill>
                <a:schemeClr val="tx1"/>
              </a:solidFill>
            </a:endParaRPr>
          </a:p>
          <a:p>
            <a:r>
              <a:rPr lang="en-US" sz="2900" dirty="0">
                <a:solidFill>
                  <a:schemeClr val="tx1"/>
                </a:solidFill>
              </a:rPr>
              <a:t>AIMS include, but are not limited to, paints, varnishes, stains, industrial maintenance coatings, and traffic coatings.</a:t>
            </a:r>
          </a:p>
          <a:p>
            <a:endParaRPr lang="en-US" sz="2900" dirty="0">
              <a:solidFill>
                <a:schemeClr val="tx1"/>
              </a:solidFill>
            </a:endParaRPr>
          </a:p>
          <a:p>
            <a:r>
              <a:rPr lang="en-US" sz="2900" dirty="0">
                <a:solidFill>
                  <a:schemeClr val="tx1"/>
                </a:solidFill>
              </a:rPr>
              <a:t>CPs and AIMS represent the largest source of volatile organic compound (VOC) emissions (an ozone precursor) in the air emission inventory.  12 TPD and 8 TPD for of VOC reduction from CP and AIMS respectively.</a:t>
            </a:r>
          </a:p>
        </p:txBody>
      </p:sp>
      <p:sp>
        <p:nvSpPr>
          <p:cNvPr id="4" name="Slide Number Placeholder 3"/>
          <p:cNvSpPr>
            <a:spLocks noGrp="1"/>
          </p:cNvSpPr>
          <p:nvPr>
            <p:ph type="sldNum" sz="quarter" idx="12"/>
          </p:nvPr>
        </p:nvSpPr>
        <p:spPr/>
        <p:txBody>
          <a:bodyPr/>
          <a:lstStyle/>
          <a:p>
            <a:r>
              <a:rPr lang="en-US" dirty="0"/>
              <a:t>Slide </a:t>
            </a:r>
            <a:fld id="{D418B479-6B46-47D7-AF0A-744783EA276B}" type="slidenum">
              <a:rPr lang="en-US" smtClean="0"/>
              <a:pPr/>
              <a:t>14</a:t>
            </a:fld>
            <a:endParaRPr lang="en-US" dirty="0"/>
          </a:p>
        </p:txBody>
      </p:sp>
      <p:sp>
        <p:nvSpPr>
          <p:cNvPr id="6" name="Footer Placeholder 4"/>
          <p:cNvSpPr>
            <a:spLocks noGrp="1"/>
          </p:cNvSpPr>
          <p:nvPr/>
        </p:nvSpPr>
        <p:spPr>
          <a:xfrm>
            <a:off x="689113" y="6267061"/>
            <a:ext cx="58674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Air and Waste Management Association: Presented by DEP, Kenneth Ratzman</a:t>
            </a:r>
          </a:p>
        </p:txBody>
      </p:sp>
    </p:spTree>
    <p:extLst>
      <p:ext uri="{BB962C8B-B14F-4D97-AF65-F5344CB8AC3E}">
        <p14:creationId xmlns:p14="http://schemas.microsoft.com/office/powerpoint/2010/main" val="3173027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AA81-2DB6-4F8E-A033-3FB9B1E08235}"/>
              </a:ext>
            </a:extLst>
          </p:cNvPr>
          <p:cNvSpPr>
            <a:spLocks noGrp="1"/>
          </p:cNvSpPr>
          <p:nvPr>
            <p:ph type="title"/>
          </p:nvPr>
        </p:nvSpPr>
        <p:spPr/>
        <p:txBody>
          <a:bodyPr/>
          <a:lstStyle/>
          <a:p>
            <a:r>
              <a:rPr lang="en-US" sz="2800" dirty="0"/>
              <a:t>Consumer Products/Architectural Coatings (</a:t>
            </a:r>
            <a:r>
              <a:rPr lang="en-US" sz="2800" dirty="0" err="1"/>
              <a:t>cont</a:t>
            </a:r>
            <a:r>
              <a:rPr lang="en-US" sz="2800" dirty="0"/>
              <a:t>)</a:t>
            </a:r>
          </a:p>
        </p:txBody>
      </p:sp>
      <p:sp>
        <p:nvSpPr>
          <p:cNvPr id="3" name="Content Placeholder 2">
            <a:extLst>
              <a:ext uri="{FF2B5EF4-FFF2-40B4-BE49-F238E27FC236}">
                <a16:creationId xmlns:a16="http://schemas.microsoft.com/office/drawing/2014/main" id="{2C7DAA38-899C-4079-B590-86ED419ECE0C}"/>
              </a:ext>
            </a:extLst>
          </p:cNvPr>
          <p:cNvSpPr>
            <a:spLocks noGrp="1"/>
          </p:cNvSpPr>
          <p:nvPr>
            <p:ph idx="1"/>
          </p:nvPr>
        </p:nvSpPr>
        <p:spPr/>
        <p:txBody>
          <a:bodyPr>
            <a:normAutofit/>
          </a:bodyPr>
          <a:lstStyle/>
          <a:p>
            <a:r>
              <a:rPr lang="en-US" dirty="0">
                <a:solidFill>
                  <a:schemeClr val="tx1"/>
                </a:solidFill>
              </a:rPr>
              <a:t>The proposed rules would revise VOC limits for several existing categories of products and add new categories of products for regulation.</a:t>
            </a:r>
          </a:p>
          <a:p>
            <a:r>
              <a:rPr lang="en-US" dirty="0"/>
              <a:t>These new limits are already effective in California. These rules would be based on the following OTC model rules:</a:t>
            </a:r>
          </a:p>
          <a:p>
            <a:pPr lvl="1"/>
            <a:r>
              <a:rPr lang="en-US" dirty="0"/>
              <a:t>1) Consumer Products Phase III 2010;</a:t>
            </a:r>
          </a:p>
          <a:p>
            <a:pPr lvl="1"/>
            <a:r>
              <a:rPr lang="en-US" dirty="0"/>
              <a:t>2) Consumer Products Phase IV 2012; 		</a:t>
            </a:r>
          </a:p>
          <a:p>
            <a:pPr lvl="1"/>
            <a:r>
              <a:rPr lang="en-US" dirty="0"/>
              <a:t>3) OTC Regulatory &amp; Technical Guideline for Consumer Products Phase V 	11/20/2018; and </a:t>
            </a:r>
          </a:p>
          <a:p>
            <a:pPr lvl="1"/>
            <a:r>
              <a:rPr lang="en-US" dirty="0"/>
              <a:t>4) OTC Architectural &amp; Industrial Maintenance (AIM) Coatings Phase II 	June 2011</a:t>
            </a:r>
          </a:p>
        </p:txBody>
      </p:sp>
      <p:sp>
        <p:nvSpPr>
          <p:cNvPr id="4" name="Slide Number Placeholder 3">
            <a:extLst>
              <a:ext uri="{FF2B5EF4-FFF2-40B4-BE49-F238E27FC236}">
                <a16:creationId xmlns:a16="http://schemas.microsoft.com/office/drawing/2014/main" id="{E8074A4A-4A5B-4615-B808-B1E0B053ED94}"/>
              </a:ext>
            </a:extLst>
          </p:cNvPr>
          <p:cNvSpPr>
            <a:spLocks noGrp="1"/>
          </p:cNvSpPr>
          <p:nvPr>
            <p:ph type="sldNum" sz="quarter" idx="12"/>
          </p:nvPr>
        </p:nvSpPr>
        <p:spPr/>
        <p:txBody>
          <a:bodyPr/>
          <a:lstStyle/>
          <a:p>
            <a:r>
              <a:rPr lang="en-US" dirty="0"/>
              <a:t>Slide </a:t>
            </a:r>
            <a:fld id="{D418B479-6B46-47D7-AF0A-744783EA276B}" type="slidenum">
              <a:rPr lang="en-US" smtClean="0"/>
              <a:pPr/>
              <a:t>15</a:t>
            </a:fld>
            <a:endParaRPr lang="en-US" dirty="0"/>
          </a:p>
        </p:txBody>
      </p:sp>
      <p:sp>
        <p:nvSpPr>
          <p:cNvPr id="5" name="Footer Placeholder 4">
            <a:extLst>
              <a:ext uri="{FF2B5EF4-FFF2-40B4-BE49-F238E27FC236}">
                <a16:creationId xmlns:a16="http://schemas.microsoft.com/office/drawing/2014/main" id="{A61961D9-23C4-449D-9E94-A5006A0A834D}"/>
              </a:ext>
            </a:extLst>
          </p:cNvPr>
          <p:cNvSpPr>
            <a:spLocks noGrp="1"/>
          </p:cNvSpPr>
          <p:nvPr/>
        </p:nvSpPr>
        <p:spPr>
          <a:xfrm>
            <a:off x="689113" y="6267061"/>
            <a:ext cx="58674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Air and Waste Management Association: Presented by DEP, Kenneth Ratzman</a:t>
            </a:r>
          </a:p>
        </p:txBody>
      </p:sp>
    </p:spTree>
    <p:extLst>
      <p:ext uri="{BB962C8B-B14F-4D97-AF65-F5344CB8AC3E}">
        <p14:creationId xmlns:p14="http://schemas.microsoft.com/office/powerpoint/2010/main" val="510606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C27F-1F7C-4E61-889D-8A309FC675D0}"/>
              </a:ext>
            </a:extLst>
          </p:cNvPr>
          <p:cNvSpPr>
            <a:spLocks noGrp="1"/>
          </p:cNvSpPr>
          <p:nvPr>
            <p:ph type="title"/>
          </p:nvPr>
        </p:nvSpPr>
        <p:spPr/>
        <p:txBody>
          <a:bodyPr/>
          <a:lstStyle/>
          <a:p>
            <a:r>
              <a:rPr lang="en-US" dirty="0"/>
              <a:t>Aftermarket Catalyst</a:t>
            </a:r>
          </a:p>
        </p:txBody>
      </p:sp>
      <p:sp>
        <p:nvSpPr>
          <p:cNvPr id="3" name="Content Placeholder 2">
            <a:extLst>
              <a:ext uri="{FF2B5EF4-FFF2-40B4-BE49-F238E27FC236}">
                <a16:creationId xmlns:a16="http://schemas.microsoft.com/office/drawing/2014/main" id="{18C93496-EE39-4B72-8D01-BAE7E835BBCD}"/>
              </a:ext>
            </a:extLst>
          </p:cNvPr>
          <p:cNvSpPr>
            <a:spLocks noGrp="1"/>
          </p:cNvSpPr>
          <p:nvPr>
            <p:ph idx="1"/>
          </p:nvPr>
        </p:nvSpPr>
        <p:spPr/>
        <p:txBody>
          <a:bodyPr/>
          <a:lstStyle/>
          <a:p>
            <a:r>
              <a:rPr lang="en-US" dirty="0"/>
              <a:t>In the event of an out-of-warranty catalytic converter replacement on a motor vehicle, the proposed rules would require the use of an aftermarket catalytic converter approved by the California Air Resources Board (CARB) or original equipment. </a:t>
            </a:r>
          </a:p>
          <a:p>
            <a:r>
              <a:rPr lang="en-US" dirty="0"/>
              <a:t>Catalysts approved by CARB are more durable, have a longer warranty and better reduce exhaust pollutants than EPA-approved catalysts.</a:t>
            </a:r>
          </a:p>
          <a:p>
            <a:r>
              <a:rPr lang="en-US" dirty="0"/>
              <a:t>The installation of used catalytic converters would be prohibited.</a:t>
            </a:r>
          </a:p>
          <a:p>
            <a:r>
              <a:rPr lang="en-US" dirty="0"/>
              <a:t>This proposal could yield 3 tons per day of NOx reductions. </a:t>
            </a:r>
          </a:p>
        </p:txBody>
      </p:sp>
      <p:sp>
        <p:nvSpPr>
          <p:cNvPr id="4" name="Slide Number Placeholder 3">
            <a:extLst>
              <a:ext uri="{FF2B5EF4-FFF2-40B4-BE49-F238E27FC236}">
                <a16:creationId xmlns:a16="http://schemas.microsoft.com/office/drawing/2014/main" id="{D1935875-67D4-4825-ADEC-1E86CEE359DA}"/>
              </a:ext>
            </a:extLst>
          </p:cNvPr>
          <p:cNvSpPr>
            <a:spLocks noGrp="1"/>
          </p:cNvSpPr>
          <p:nvPr>
            <p:ph type="sldNum" sz="quarter" idx="12"/>
          </p:nvPr>
        </p:nvSpPr>
        <p:spPr/>
        <p:txBody>
          <a:bodyPr/>
          <a:lstStyle/>
          <a:p>
            <a:r>
              <a:rPr lang="en-US" dirty="0"/>
              <a:t>Slide </a:t>
            </a:r>
            <a:fld id="{D418B479-6B46-47D7-AF0A-744783EA276B}" type="slidenum">
              <a:rPr lang="en-US" smtClean="0"/>
              <a:pPr/>
              <a:t>16</a:t>
            </a:fld>
            <a:endParaRPr lang="en-US" dirty="0"/>
          </a:p>
        </p:txBody>
      </p:sp>
      <p:sp>
        <p:nvSpPr>
          <p:cNvPr id="5" name="Footer Placeholder 4">
            <a:extLst>
              <a:ext uri="{FF2B5EF4-FFF2-40B4-BE49-F238E27FC236}">
                <a16:creationId xmlns:a16="http://schemas.microsoft.com/office/drawing/2014/main" id="{D3E89965-0054-4B67-B8F4-A6674A584D42}"/>
              </a:ext>
            </a:extLst>
          </p:cNvPr>
          <p:cNvSpPr>
            <a:spLocks noGrp="1"/>
          </p:cNvSpPr>
          <p:nvPr/>
        </p:nvSpPr>
        <p:spPr>
          <a:xfrm>
            <a:off x="689113" y="6267061"/>
            <a:ext cx="58674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Air and Waste Management Association: Presented by DEP, Kenneth Ratzman</a:t>
            </a:r>
          </a:p>
        </p:txBody>
      </p:sp>
    </p:spTree>
    <p:extLst>
      <p:ext uri="{BB962C8B-B14F-4D97-AF65-F5344CB8AC3E}">
        <p14:creationId xmlns:p14="http://schemas.microsoft.com/office/powerpoint/2010/main" val="1145173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6697-5913-49C6-8B6B-AB7842B1FF87}"/>
              </a:ext>
            </a:extLst>
          </p:cNvPr>
          <p:cNvSpPr>
            <a:spLocks noGrp="1"/>
          </p:cNvSpPr>
          <p:nvPr>
            <p:ph type="title"/>
          </p:nvPr>
        </p:nvSpPr>
        <p:spPr/>
        <p:txBody>
          <a:bodyPr/>
          <a:lstStyle/>
          <a:p>
            <a:r>
              <a:rPr lang="en-US" dirty="0"/>
              <a:t>Aftermarket Catalyst (cont.)</a:t>
            </a:r>
          </a:p>
        </p:txBody>
      </p:sp>
      <p:sp>
        <p:nvSpPr>
          <p:cNvPr id="3" name="Content Placeholder 2">
            <a:extLst>
              <a:ext uri="{FF2B5EF4-FFF2-40B4-BE49-F238E27FC236}">
                <a16:creationId xmlns:a16="http://schemas.microsoft.com/office/drawing/2014/main" id="{1401A727-584A-401A-A7E2-7BB56EC31223}"/>
              </a:ext>
            </a:extLst>
          </p:cNvPr>
          <p:cNvSpPr>
            <a:spLocks noGrp="1"/>
          </p:cNvSpPr>
          <p:nvPr>
            <p:ph idx="1"/>
          </p:nvPr>
        </p:nvSpPr>
        <p:spPr/>
        <p:txBody>
          <a:bodyPr/>
          <a:lstStyle/>
          <a:p>
            <a:r>
              <a:rPr lang="en-US" dirty="0"/>
              <a:t>In addition to the OTC model rule, we are also proposing some amendments to mobile source rule penalties. </a:t>
            </a:r>
          </a:p>
          <a:p>
            <a:endParaRPr lang="en-US" dirty="0"/>
          </a:p>
          <a:p>
            <a:r>
              <a:rPr lang="en-US" dirty="0"/>
              <a:t>This will ensure that all relevant motor vehicle violations have an associated penalty.</a:t>
            </a:r>
          </a:p>
          <a:p>
            <a:endParaRPr lang="en-US" dirty="0"/>
          </a:p>
          <a:p>
            <a:r>
              <a:rPr lang="en-US" dirty="0"/>
              <a:t>The proposal would also increase penalties for emission control tampering, as our enforcement efforts have detected increased problems in this area. </a:t>
            </a:r>
          </a:p>
        </p:txBody>
      </p:sp>
      <p:sp>
        <p:nvSpPr>
          <p:cNvPr id="4" name="Slide Number Placeholder 3">
            <a:extLst>
              <a:ext uri="{FF2B5EF4-FFF2-40B4-BE49-F238E27FC236}">
                <a16:creationId xmlns:a16="http://schemas.microsoft.com/office/drawing/2014/main" id="{EE3427A6-0F3C-4A4C-B390-FC3F14440C04}"/>
              </a:ext>
            </a:extLst>
          </p:cNvPr>
          <p:cNvSpPr>
            <a:spLocks noGrp="1"/>
          </p:cNvSpPr>
          <p:nvPr>
            <p:ph type="sldNum" sz="quarter" idx="12"/>
          </p:nvPr>
        </p:nvSpPr>
        <p:spPr/>
        <p:txBody>
          <a:bodyPr/>
          <a:lstStyle/>
          <a:p>
            <a:r>
              <a:rPr lang="en-US" dirty="0"/>
              <a:t>Slide </a:t>
            </a:r>
            <a:fld id="{D418B479-6B46-47D7-AF0A-744783EA276B}" type="slidenum">
              <a:rPr lang="en-US" smtClean="0"/>
              <a:pPr/>
              <a:t>17</a:t>
            </a:fld>
            <a:endParaRPr lang="en-US" dirty="0"/>
          </a:p>
        </p:txBody>
      </p:sp>
      <p:sp>
        <p:nvSpPr>
          <p:cNvPr id="5" name="Footer Placeholder 4">
            <a:extLst>
              <a:ext uri="{FF2B5EF4-FFF2-40B4-BE49-F238E27FC236}">
                <a16:creationId xmlns:a16="http://schemas.microsoft.com/office/drawing/2014/main" id="{9821A22A-7927-47B3-AF3B-9A4C640BBC6B}"/>
              </a:ext>
            </a:extLst>
          </p:cNvPr>
          <p:cNvSpPr>
            <a:spLocks noGrp="1"/>
          </p:cNvSpPr>
          <p:nvPr/>
        </p:nvSpPr>
        <p:spPr>
          <a:xfrm>
            <a:off x="689113" y="6267061"/>
            <a:ext cx="58674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Air and Waste Management Association: Presented by DEP, Kenneth Ratzman</a:t>
            </a:r>
          </a:p>
        </p:txBody>
      </p:sp>
    </p:spTree>
    <p:extLst>
      <p:ext uri="{BB962C8B-B14F-4D97-AF65-F5344CB8AC3E}">
        <p14:creationId xmlns:p14="http://schemas.microsoft.com/office/powerpoint/2010/main" val="123468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8C649-2DDE-432C-8E51-C142791569AB}"/>
              </a:ext>
            </a:extLst>
          </p:cNvPr>
          <p:cNvSpPr>
            <a:spLocks noGrp="1"/>
          </p:cNvSpPr>
          <p:nvPr>
            <p:ph type="title"/>
          </p:nvPr>
        </p:nvSpPr>
        <p:spPr/>
        <p:txBody>
          <a:bodyPr/>
          <a:lstStyle/>
          <a:p>
            <a:r>
              <a:rPr lang="en-US" dirty="0"/>
              <a:t>GHG/HFCs</a:t>
            </a:r>
          </a:p>
        </p:txBody>
      </p:sp>
      <p:sp>
        <p:nvSpPr>
          <p:cNvPr id="3" name="Content Placeholder 2">
            <a:extLst>
              <a:ext uri="{FF2B5EF4-FFF2-40B4-BE49-F238E27FC236}">
                <a16:creationId xmlns:a16="http://schemas.microsoft.com/office/drawing/2014/main" id="{C2D89969-2897-41CA-8976-C76CC446F06C}"/>
              </a:ext>
            </a:extLst>
          </p:cNvPr>
          <p:cNvSpPr>
            <a:spLocks noGrp="1"/>
          </p:cNvSpPr>
          <p:nvPr>
            <p:ph idx="1"/>
          </p:nvPr>
        </p:nvSpPr>
        <p:spPr/>
        <p:txBody>
          <a:bodyPr>
            <a:normAutofit lnSpcReduction="10000"/>
          </a:bodyPr>
          <a:lstStyle/>
          <a:p>
            <a:pPr>
              <a:spcBef>
                <a:spcPts val="1800"/>
              </a:spcBef>
            </a:pPr>
            <a:r>
              <a:rPr lang="en-US" dirty="0"/>
              <a:t>On July 23, 2019, Governor Philip D. Murphy enacted legislation amending the Global Warming Response Act. </a:t>
            </a:r>
          </a:p>
          <a:p>
            <a:pPr>
              <a:spcBef>
                <a:spcPts val="1800"/>
              </a:spcBef>
            </a:pPr>
            <a:r>
              <a:rPr lang="en-US" dirty="0"/>
              <a:t>By January 2021, monitoring and reporting from significant emitters of greenhouse gases required.</a:t>
            </a:r>
          </a:p>
          <a:p>
            <a:pPr>
              <a:spcBef>
                <a:spcPts val="1800"/>
              </a:spcBef>
            </a:pPr>
            <a:r>
              <a:rPr lang="en-US" dirty="0"/>
              <a:t>Includes GHG emissions from fuel suppliers, electric generators, public utilities and any other entities the Department determines are significant.</a:t>
            </a:r>
          </a:p>
          <a:p>
            <a:pPr>
              <a:spcBef>
                <a:spcPts val="1800"/>
              </a:spcBef>
            </a:pPr>
            <a:r>
              <a:rPr lang="en-US" dirty="0"/>
              <a:t>The Department will evaluate highly warming gasses including refrigerants (HFCs), and the Rule Team will need to develop an inventory of the possible affected sources.</a:t>
            </a:r>
          </a:p>
          <a:p>
            <a:endParaRPr lang="en-US" dirty="0"/>
          </a:p>
        </p:txBody>
      </p:sp>
      <p:sp>
        <p:nvSpPr>
          <p:cNvPr id="4" name="Slide Number Placeholder 3">
            <a:extLst>
              <a:ext uri="{FF2B5EF4-FFF2-40B4-BE49-F238E27FC236}">
                <a16:creationId xmlns:a16="http://schemas.microsoft.com/office/drawing/2014/main" id="{D7C03F0B-543A-4C4D-83C7-57B89EC44B6D}"/>
              </a:ext>
            </a:extLst>
          </p:cNvPr>
          <p:cNvSpPr>
            <a:spLocks noGrp="1"/>
          </p:cNvSpPr>
          <p:nvPr>
            <p:ph type="sldNum" sz="quarter" idx="12"/>
          </p:nvPr>
        </p:nvSpPr>
        <p:spPr/>
        <p:txBody>
          <a:bodyPr/>
          <a:lstStyle/>
          <a:p>
            <a:r>
              <a:rPr lang="en-US" dirty="0"/>
              <a:t>Slide </a:t>
            </a:r>
            <a:fld id="{D418B479-6B46-47D7-AF0A-744783EA276B}" type="slidenum">
              <a:rPr lang="en-US" smtClean="0"/>
              <a:pPr/>
              <a:t>18</a:t>
            </a:fld>
            <a:endParaRPr lang="en-US" dirty="0"/>
          </a:p>
        </p:txBody>
      </p:sp>
      <p:sp>
        <p:nvSpPr>
          <p:cNvPr id="5" name="Footer Placeholder 4">
            <a:extLst>
              <a:ext uri="{FF2B5EF4-FFF2-40B4-BE49-F238E27FC236}">
                <a16:creationId xmlns:a16="http://schemas.microsoft.com/office/drawing/2014/main" id="{4A4CB785-CFB4-4B32-AEDA-56089936C376}"/>
              </a:ext>
            </a:extLst>
          </p:cNvPr>
          <p:cNvSpPr>
            <a:spLocks noGrp="1"/>
          </p:cNvSpPr>
          <p:nvPr/>
        </p:nvSpPr>
        <p:spPr>
          <a:xfrm>
            <a:off x="689113" y="6267061"/>
            <a:ext cx="58674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Air and Waste Management Association: Presented by DEP, Kenneth Ratzman</a:t>
            </a:r>
          </a:p>
        </p:txBody>
      </p:sp>
    </p:spTree>
    <p:extLst>
      <p:ext uri="{BB962C8B-B14F-4D97-AF65-F5344CB8AC3E}">
        <p14:creationId xmlns:p14="http://schemas.microsoft.com/office/powerpoint/2010/main" val="1561039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2218-BB0B-4468-B9A6-31A5968963A7}"/>
              </a:ext>
            </a:extLst>
          </p:cNvPr>
          <p:cNvSpPr>
            <a:spLocks noGrp="1"/>
          </p:cNvSpPr>
          <p:nvPr>
            <p:ph type="title"/>
          </p:nvPr>
        </p:nvSpPr>
        <p:spPr/>
        <p:txBody>
          <a:bodyPr/>
          <a:lstStyle/>
          <a:p>
            <a:r>
              <a:rPr lang="en-US" sz="3600" u="sng" dirty="0"/>
              <a:t>That is the rules</a:t>
            </a:r>
            <a:endParaRPr lang="en-US" dirty="0"/>
          </a:p>
        </p:txBody>
      </p:sp>
      <p:sp>
        <p:nvSpPr>
          <p:cNvPr id="4" name="Slide Number Placeholder 3">
            <a:extLst>
              <a:ext uri="{FF2B5EF4-FFF2-40B4-BE49-F238E27FC236}">
                <a16:creationId xmlns:a16="http://schemas.microsoft.com/office/drawing/2014/main" id="{B10D205A-B2A8-4389-B3FF-F3DDCFBBB7EF}"/>
              </a:ext>
            </a:extLst>
          </p:cNvPr>
          <p:cNvSpPr>
            <a:spLocks noGrp="1"/>
          </p:cNvSpPr>
          <p:nvPr>
            <p:ph type="sldNum" sz="quarter" idx="12"/>
          </p:nvPr>
        </p:nvSpPr>
        <p:spPr/>
        <p:txBody>
          <a:bodyPr/>
          <a:lstStyle/>
          <a:p>
            <a:r>
              <a:rPr lang="en-US" dirty="0"/>
              <a:t>Slide </a:t>
            </a:r>
            <a:fld id="{D418B479-6B46-47D7-AF0A-744783EA276B}" type="slidenum">
              <a:rPr lang="en-US" smtClean="0"/>
              <a:pPr/>
              <a:t>19</a:t>
            </a:fld>
            <a:endParaRPr lang="en-US" dirty="0"/>
          </a:p>
        </p:txBody>
      </p:sp>
      <p:pic>
        <p:nvPicPr>
          <p:cNvPr id="6" name="Picture 5">
            <a:extLst>
              <a:ext uri="{FF2B5EF4-FFF2-40B4-BE49-F238E27FC236}">
                <a16:creationId xmlns:a16="http://schemas.microsoft.com/office/drawing/2014/main" id="{E566F25A-35E9-467E-B30A-7E09A67884D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14800" y="1867675"/>
            <a:ext cx="3248990" cy="4205134"/>
          </a:xfrm>
          <a:prstGeom prst="rect">
            <a:avLst/>
          </a:prstGeom>
        </p:spPr>
      </p:pic>
      <p:sp>
        <p:nvSpPr>
          <p:cNvPr id="9" name="Footer Placeholder 4">
            <a:extLst>
              <a:ext uri="{FF2B5EF4-FFF2-40B4-BE49-F238E27FC236}">
                <a16:creationId xmlns:a16="http://schemas.microsoft.com/office/drawing/2014/main" id="{5D3CB8A1-52D9-4E5C-94E2-97189504F6DF}"/>
              </a:ext>
            </a:extLst>
          </p:cNvPr>
          <p:cNvSpPr>
            <a:spLocks noGrp="1"/>
          </p:cNvSpPr>
          <p:nvPr/>
        </p:nvSpPr>
        <p:spPr>
          <a:xfrm>
            <a:off x="689113" y="6267061"/>
            <a:ext cx="58674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Air and Waste Management Association: Presented by DEP, Kenneth Ratzman</a:t>
            </a:r>
          </a:p>
        </p:txBody>
      </p:sp>
    </p:spTree>
    <p:extLst>
      <p:ext uri="{BB962C8B-B14F-4D97-AF65-F5344CB8AC3E}">
        <p14:creationId xmlns:p14="http://schemas.microsoft.com/office/powerpoint/2010/main" val="112129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67C2C-8EF2-472D-A93D-B15BEFF47D3E}"/>
              </a:ext>
            </a:extLst>
          </p:cNvPr>
          <p:cNvSpPr>
            <a:spLocks noGrp="1"/>
          </p:cNvSpPr>
          <p:nvPr>
            <p:ph type="title"/>
          </p:nvPr>
        </p:nvSpPr>
        <p:spPr/>
        <p:txBody>
          <a:bodyPr/>
          <a:lstStyle/>
          <a:p>
            <a:r>
              <a:rPr lang="en-US" dirty="0"/>
              <a:t>Air Rule Updates</a:t>
            </a:r>
          </a:p>
        </p:txBody>
      </p:sp>
      <p:sp>
        <p:nvSpPr>
          <p:cNvPr id="3" name="Content Placeholder 2">
            <a:extLst>
              <a:ext uri="{FF2B5EF4-FFF2-40B4-BE49-F238E27FC236}">
                <a16:creationId xmlns:a16="http://schemas.microsoft.com/office/drawing/2014/main" id="{4C91D019-71FC-4DFE-9180-9521AC56AF1D}"/>
              </a:ext>
            </a:extLst>
          </p:cNvPr>
          <p:cNvSpPr>
            <a:spLocks noGrp="1"/>
          </p:cNvSpPr>
          <p:nvPr>
            <p:ph idx="1"/>
          </p:nvPr>
        </p:nvSpPr>
        <p:spPr>
          <a:xfrm>
            <a:off x="1113183" y="1752600"/>
            <a:ext cx="9471991" cy="4469296"/>
          </a:xfrm>
        </p:spPr>
        <p:txBody>
          <a:bodyPr>
            <a:normAutofit/>
          </a:bodyPr>
          <a:lstStyle/>
          <a:p>
            <a:r>
              <a:rPr lang="en-US" dirty="0"/>
              <a:t>Outer Continental Shelf</a:t>
            </a:r>
          </a:p>
          <a:p>
            <a:endParaRPr lang="en-US" dirty="0"/>
          </a:p>
          <a:p>
            <a:r>
              <a:rPr lang="en-US" dirty="0"/>
              <a:t>Air Toxics/Fumigation</a:t>
            </a:r>
          </a:p>
          <a:p>
            <a:endParaRPr lang="en-US" dirty="0"/>
          </a:p>
          <a:p>
            <a:r>
              <a:rPr lang="en-US" dirty="0"/>
              <a:t>Ozone Transport Commission Model Rules</a:t>
            </a:r>
          </a:p>
          <a:p>
            <a:pPr lvl="1"/>
            <a:r>
              <a:rPr lang="en-US" dirty="0"/>
              <a:t>Consumer Product</a:t>
            </a:r>
          </a:p>
          <a:p>
            <a:pPr lvl="1"/>
            <a:r>
              <a:rPr lang="en-US" dirty="0"/>
              <a:t>Architectural Coatings</a:t>
            </a:r>
          </a:p>
          <a:p>
            <a:pPr lvl="1"/>
            <a:r>
              <a:rPr lang="en-US" dirty="0"/>
              <a:t>Aftermarket Catalysts</a:t>
            </a:r>
          </a:p>
          <a:p>
            <a:endParaRPr lang="en-US" dirty="0"/>
          </a:p>
          <a:p>
            <a:r>
              <a:rPr lang="en-US" dirty="0"/>
              <a:t>GHGs/HFCs</a:t>
            </a:r>
          </a:p>
        </p:txBody>
      </p:sp>
      <p:sp>
        <p:nvSpPr>
          <p:cNvPr id="4" name="Footer Placeholder 4">
            <a:extLst>
              <a:ext uri="{FF2B5EF4-FFF2-40B4-BE49-F238E27FC236}">
                <a16:creationId xmlns:a16="http://schemas.microsoft.com/office/drawing/2014/main" id="{D5B6BCFB-0890-42BF-875F-C7EDE07B1575}"/>
              </a:ext>
            </a:extLst>
          </p:cNvPr>
          <p:cNvSpPr>
            <a:spLocks noGrp="1"/>
          </p:cNvSpPr>
          <p:nvPr/>
        </p:nvSpPr>
        <p:spPr>
          <a:xfrm>
            <a:off x="689113" y="6267061"/>
            <a:ext cx="58674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Air and Waste Management Association: Presented by DEP, Kenneth Ratzman</a:t>
            </a:r>
          </a:p>
        </p:txBody>
      </p:sp>
      <p:sp>
        <p:nvSpPr>
          <p:cNvPr id="5" name="Slide Number Placeholder 3">
            <a:extLst>
              <a:ext uri="{FF2B5EF4-FFF2-40B4-BE49-F238E27FC236}">
                <a16:creationId xmlns:a16="http://schemas.microsoft.com/office/drawing/2014/main" id="{D262A823-6C41-457B-9C7A-5651D95D3B21}"/>
              </a:ext>
            </a:extLst>
          </p:cNvPr>
          <p:cNvSpPr>
            <a:spLocks noGrp="1"/>
          </p:cNvSpPr>
          <p:nvPr>
            <p:ph type="sldNum" sz="quarter" idx="12"/>
          </p:nvPr>
        </p:nvSpPr>
        <p:spPr>
          <a:xfrm>
            <a:off x="8737601" y="6221896"/>
            <a:ext cx="2844800" cy="365125"/>
          </a:xfrm>
        </p:spPr>
        <p:txBody>
          <a:bodyPr/>
          <a:lstStyle/>
          <a:p>
            <a:r>
              <a:rPr lang="en-US" dirty="0"/>
              <a:t>Slide </a:t>
            </a:r>
            <a:fld id="{D418B479-6B46-47D7-AF0A-744783EA276B}" type="slidenum">
              <a:rPr lang="en-US" smtClean="0"/>
              <a:pPr/>
              <a:t>2</a:t>
            </a:fld>
            <a:endParaRPr lang="en-US" dirty="0"/>
          </a:p>
        </p:txBody>
      </p:sp>
    </p:spTree>
    <p:extLst>
      <p:ext uri="{BB962C8B-B14F-4D97-AF65-F5344CB8AC3E}">
        <p14:creationId xmlns:p14="http://schemas.microsoft.com/office/powerpoint/2010/main" val="406346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FF81-6C0A-4C13-A7FE-73FE8FFE176D}"/>
              </a:ext>
            </a:extLst>
          </p:cNvPr>
          <p:cNvSpPr>
            <a:spLocks noGrp="1"/>
          </p:cNvSpPr>
          <p:nvPr>
            <p:ph type="title"/>
          </p:nvPr>
        </p:nvSpPr>
        <p:spPr/>
        <p:txBody>
          <a:bodyPr/>
          <a:lstStyle/>
          <a:p>
            <a:r>
              <a:rPr lang="en-US" dirty="0"/>
              <a:t>Community Corner</a:t>
            </a:r>
          </a:p>
        </p:txBody>
      </p:sp>
      <p:sp>
        <p:nvSpPr>
          <p:cNvPr id="3" name="Content Placeholder 2">
            <a:extLst>
              <a:ext uri="{FF2B5EF4-FFF2-40B4-BE49-F238E27FC236}">
                <a16:creationId xmlns:a16="http://schemas.microsoft.com/office/drawing/2014/main" id="{1FA2425D-CC5E-477F-B866-07DC99635AC3}"/>
              </a:ext>
            </a:extLst>
          </p:cNvPr>
          <p:cNvSpPr>
            <a:spLocks noGrp="1"/>
          </p:cNvSpPr>
          <p:nvPr>
            <p:ph idx="1"/>
          </p:nvPr>
        </p:nvSpPr>
        <p:spPr>
          <a:xfrm>
            <a:off x="609600" y="1752602"/>
            <a:ext cx="10972800" cy="4514459"/>
          </a:xfrm>
        </p:spPr>
        <p:txBody>
          <a:bodyPr>
            <a:normAutofit fontScale="70000" lnSpcReduction="20000"/>
          </a:bodyPr>
          <a:lstStyle/>
          <a:p>
            <a:r>
              <a:rPr lang="en-US" dirty="0"/>
              <a:t>Web Based Application</a:t>
            </a:r>
          </a:p>
          <a:p>
            <a:pPr marL="411459" lvl="1" indent="0">
              <a:buNone/>
            </a:pPr>
            <a:r>
              <a:rPr lang="en-US" dirty="0"/>
              <a:t> </a:t>
            </a:r>
            <a:r>
              <a:rPr lang="en-US" dirty="0">
                <a:hlinkClick r:id="rId2"/>
              </a:rPr>
              <a:t>https://www.state.nj.us/dep/aqpp/</a:t>
            </a:r>
            <a:endParaRPr lang="en-US" dirty="0"/>
          </a:p>
          <a:p>
            <a:endParaRPr lang="en-US" dirty="0"/>
          </a:p>
          <a:p>
            <a:r>
              <a:rPr lang="en-US" dirty="0"/>
              <a:t>Easy to Use</a:t>
            </a:r>
          </a:p>
          <a:p>
            <a:endParaRPr lang="en-US" dirty="0"/>
          </a:p>
          <a:p>
            <a:r>
              <a:rPr lang="en-US" dirty="0"/>
              <a:t>No software download needed</a:t>
            </a:r>
          </a:p>
          <a:p>
            <a:endParaRPr lang="en-US" dirty="0"/>
          </a:p>
          <a:p>
            <a:r>
              <a:rPr lang="en-US" dirty="0"/>
              <a:t>Includes</a:t>
            </a:r>
          </a:p>
          <a:p>
            <a:pPr lvl="1"/>
            <a:r>
              <a:rPr lang="en-US" dirty="0"/>
              <a:t>Air Permits</a:t>
            </a:r>
          </a:p>
          <a:p>
            <a:pPr lvl="1"/>
            <a:r>
              <a:rPr lang="en-US" dirty="0"/>
              <a:t>Emission Statements</a:t>
            </a:r>
          </a:p>
          <a:p>
            <a:pPr lvl="1"/>
            <a:r>
              <a:rPr lang="en-US" dirty="0"/>
              <a:t>Enforcement Actions</a:t>
            </a:r>
          </a:p>
          <a:p>
            <a:pPr lvl="1"/>
            <a:r>
              <a:rPr lang="en-US" dirty="0"/>
              <a:t>Current Wind Speed/Direction?</a:t>
            </a:r>
          </a:p>
          <a:p>
            <a:pPr lvl="1"/>
            <a:endParaRPr lang="en-US" dirty="0"/>
          </a:p>
          <a:p>
            <a:r>
              <a:rPr lang="en-US" dirty="0"/>
              <a:t>Future Enhancements</a:t>
            </a:r>
          </a:p>
          <a:p>
            <a:pPr lvl="1"/>
            <a:r>
              <a:rPr lang="en-US" dirty="0"/>
              <a:t>Real Time Monitoring Data</a:t>
            </a:r>
          </a:p>
          <a:p>
            <a:pPr marL="411459" lvl="1" indent="0">
              <a:buNone/>
            </a:pPr>
            <a:endParaRPr lang="en-US" dirty="0"/>
          </a:p>
          <a:p>
            <a:r>
              <a:rPr lang="en-US" dirty="0"/>
              <a:t>Public Announcement Link	</a:t>
            </a:r>
            <a:r>
              <a:rPr lang="en-US" sz="1400" u="sng" dirty="0">
                <a:hlinkClick r:id="rId3"/>
              </a:rPr>
              <a:t>https://vimeo.com/350820997</a:t>
            </a:r>
            <a:endParaRPr lang="en-US" sz="1400" dirty="0"/>
          </a:p>
          <a:p>
            <a:endParaRPr lang="en-US" dirty="0"/>
          </a:p>
        </p:txBody>
      </p:sp>
      <p:pic>
        <p:nvPicPr>
          <p:cNvPr id="1026" name="Picture 2" descr="https://www.state.nj.us/dep/aqpp/images/png/StateViewICONccSmall.png">
            <a:extLst>
              <a:ext uri="{FF2B5EF4-FFF2-40B4-BE49-F238E27FC236}">
                <a16:creationId xmlns:a16="http://schemas.microsoft.com/office/drawing/2014/main" id="{7D1EDA18-6433-4318-AB6B-15720D979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079" y="1663308"/>
            <a:ext cx="2981738" cy="493406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202B7A90-DBDD-4031-869F-EF6E295EDAA9}"/>
              </a:ext>
            </a:extLst>
          </p:cNvPr>
          <p:cNvSpPr>
            <a:spLocks noGrp="1"/>
          </p:cNvSpPr>
          <p:nvPr/>
        </p:nvSpPr>
        <p:spPr>
          <a:xfrm>
            <a:off x="689113" y="6267061"/>
            <a:ext cx="58674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Air and Waste Management Association: Presented by DEP, Brad Bollen</a:t>
            </a:r>
          </a:p>
        </p:txBody>
      </p:sp>
      <p:sp>
        <p:nvSpPr>
          <p:cNvPr id="6" name="Slide Number Placeholder 3">
            <a:extLst>
              <a:ext uri="{FF2B5EF4-FFF2-40B4-BE49-F238E27FC236}">
                <a16:creationId xmlns:a16="http://schemas.microsoft.com/office/drawing/2014/main" id="{C406FED4-2D7B-4407-B611-181BCC277DDA}"/>
              </a:ext>
            </a:extLst>
          </p:cNvPr>
          <p:cNvSpPr>
            <a:spLocks noGrp="1"/>
          </p:cNvSpPr>
          <p:nvPr>
            <p:ph type="sldNum" sz="quarter" idx="12"/>
          </p:nvPr>
        </p:nvSpPr>
        <p:spPr>
          <a:xfrm>
            <a:off x="8737600" y="6356355"/>
            <a:ext cx="2844800" cy="365125"/>
          </a:xfrm>
        </p:spPr>
        <p:txBody>
          <a:bodyPr/>
          <a:lstStyle/>
          <a:p>
            <a:r>
              <a:rPr lang="en-US" dirty="0"/>
              <a:t>Slide </a:t>
            </a:r>
            <a:fld id="{D418B479-6B46-47D7-AF0A-744783EA276B}" type="slidenum">
              <a:rPr lang="en-US" smtClean="0"/>
              <a:pPr/>
              <a:t>20</a:t>
            </a:fld>
            <a:endParaRPr lang="en-US" dirty="0"/>
          </a:p>
        </p:txBody>
      </p:sp>
    </p:spTree>
    <p:extLst>
      <p:ext uri="{BB962C8B-B14F-4D97-AF65-F5344CB8AC3E}">
        <p14:creationId xmlns:p14="http://schemas.microsoft.com/office/powerpoint/2010/main" val="339725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9A031-4E23-46E7-84A9-6943B3BCAC18}"/>
              </a:ext>
            </a:extLst>
          </p:cNvPr>
          <p:cNvSpPr>
            <a:spLocks noGrp="1"/>
          </p:cNvSpPr>
          <p:nvPr>
            <p:ph type="title"/>
          </p:nvPr>
        </p:nvSpPr>
        <p:spPr/>
        <p:txBody>
          <a:bodyPr/>
          <a:lstStyle/>
          <a:p>
            <a:r>
              <a:rPr lang="en-US" dirty="0"/>
              <a:t>Outer continental shelf</a:t>
            </a:r>
          </a:p>
        </p:txBody>
      </p:sp>
      <p:sp>
        <p:nvSpPr>
          <p:cNvPr id="3" name="Content Placeholder 2">
            <a:extLst>
              <a:ext uri="{FF2B5EF4-FFF2-40B4-BE49-F238E27FC236}">
                <a16:creationId xmlns:a16="http://schemas.microsoft.com/office/drawing/2014/main" id="{D3D16BC9-7EFF-4C5B-B62E-ABF0D3368FDC}"/>
              </a:ext>
            </a:extLst>
          </p:cNvPr>
          <p:cNvSpPr>
            <a:spLocks noGrp="1"/>
          </p:cNvSpPr>
          <p:nvPr>
            <p:ph idx="1"/>
          </p:nvPr>
        </p:nvSpPr>
        <p:spPr/>
        <p:txBody>
          <a:bodyPr/>
          <a:lstStyle/>
          <a:p>
            <a:r>
              <a:rPr lang="en-US" dirty="0"/>
              <a:t>Adoption for the purpose of requesting delegation of permitting oversight on the outer continental shelf (OCS) along New Jersey’s seaward boundary – 40 CFR Part 55</a:t>
            </a:r>
          </a:p>
          <a:p>
            <a:endParaRPr lang="en-US" dirty="0"/>
          </a:p>
          <a:p>
            <a:r>
              <a:rPr lang="en-US" dirty="0"/>
              <a:t>Intent is to streamline/facilitate permitting for NJ facilities</a:t>
            </a:r>
          </a:p>
          <a:p>
            <a:endParaRPr lang="en-US" dirty="0"/>
          </a:p>
          <a:p>
            <a:r>
              <a:rPr lang="en-US" dirty="0"/>
              <a:t>Permitting approach differs to the extent that 40 CFR Part 55 defines an OCS source more broadly than an onshore source</a:t>
            </a:r>
          </a:p>
          <a:p>
            <a:endParaRPr lang="en-US" dirty="0"/>
          </a:p>
          <a:p>
            <a:r>
              <a:rPr lang="en-US" dirty="0"/>
              <a:t>Proposed in the November 4, 2019 NJR</a:t>
            </a:r>
          </a:p>
          <a:p>
            <a:endParaRPr lang="en-US" dirty="0"/>
          </a:p>
        </p:txBody>
      </p:sp>
      <p:sp>
        <p:nvSpPr>
          <p:cNvPr id="4" name="Slide Number Placeholder 3">
            <a:extLst>
              <a:ext uri="{FF2B5EF4-FFF2-40B4-BE49-F238E27FC236}">
                <a16:creationId xmlns:a16="http://schemas.microsoft.com/office/drawing/2014/main" id="{03C9A1C1-8731-4D17-B81F-02F2F6962D09}"/>
              </a:ext>
            </a:extLst>
          </p:cNvPr>
          <p:cNvSpPr>
            <a:spLocks noGrp="1"/>
          </p:cNvSpPr>
          <p:nvPr>
            <p:ph type="sldNum" sz="quarter" idx="12"/>
          </p:nvPr>
        </p:nvSpPr>
        <p:spPr/>
        <p:txBody>
          <a:bodyPr/>
          <a:lstStyle/>
          <a:p>
            <a:r>
              <a:rPr lang="en-US" dirty="0"/>
              <a:t>Slide </a:t>
            </a:r>
            <a:fld id="{D418B479-6B46-47D7-AF0A-744783EA276B}" type="slidenum">
              <a:rPr lang="en-US" smtClean="0"/>
              <a:pPr/>
              <a:t>3</a:t>
            </a:fld>
            <a:endParaRPr lang="en-US" dirty="0"/>
          </a:p>
        </p:txBody>
      </p:sp>
      <p:pic>
        <p:nvPicPr>
          <p:cNvPr id="5" name="Picture 4">
            <a:extLst>
              <a:ext uri="{FF2B5EF4-FFF2-40B4-BE49-F238E27FC236}">
                <a16:creationId xmlns:a16="http://schemas.microsoft.com/office/drawing/2014/main" id="{4AE768F1-8DC1-4B98-AD23-A379EFB4C616}"/>
              </a:ext>
            </a:extLst>
          </p:cNvPr>
          <p:cNvPicPr>
            <a:picLocks noChangeAspect="1"/>
          </p:cNvPicPr>
          <p:nvPr/>
        </p:nvPicPr>
        <p:blipFill>
          <a:blip r:embed="rId2"/>
          <a:stretch>
            <a:fillRect/>
          </a:stretch>
        </p:blipFill>
        <p:spPr>
          <a:xfrm>
            <a:off x="9571383" y="2826026"/>
            <a:ext cx="1620078" cy="1314280"/>
          </a:xfrm>
          <a:prstGeom prst="rect">
            <a:avLst/>
          </a:prstGeom>
        </p:spPr>
      </p:pic>
      <p:pic>
        <p:nvPicPr>
          <p:cNvPr id="6" name="Picture 5">
            <a:extLst>
              <a:ext uri="{FF2B5EF4-FFF2-40B4-BE49-F238E27FC236}">
                <a16:creationId xmlns:a16="http://schemas.microsoft.com/office/drawing/2014/main" id="{14F33E16-8367-4D0B-BB0D-EC4DC9D0E471}"/>
              </a:ext>
            </a:extLst>
          </p:cNvPr>
          <p:cNvPicPr>
            <a:picLocks noChangeAspect="1"/>
          </p:cNvPicPr>
          <p:nvPr/>
        </p:nvPicPr>
        <p:blipFill>
          <a:blip r:embed="rId3"/>
          <a:stretch>
            <a:fillRect/>
          </a:stretch>
        </p:blipFill>
        <p:spPr>
          <a:xfrm>
            <a:off x="7166850" y="5117299"/>
            <a:ext cx="2404533" cy="1352550"/>
          </a:xfrm>
          <a:prstGeom prst="rect">
            <a:avLst/>
          </a:prstGeom>
        </p:spPr>
      </p:pic>
      <p:sp>
        <p:nvSpPr>
          <p:cNvPr id="7" name="Footer Placeholder 4">
            <a:extLst>
              <a:ext uri="{FF2B5EF4-FFF2-40B4-BE49-F238E27FC236}">
                <a16:creationId xmlns:a16="http://schemas.microsoft.com/office/drawing/2014/main" id="{B946C253-40A5-4964-A3F4-4D0C7F84C900}"/>
              </a:ext>
            </a:extLst>
          </p:cNvPr>
          <p:cNvSpPr>
            <a:spLocks noGrp="1"/>
          </p:cNvSpPr>
          <p:nvPr/>
        </p:nvSpPr>
        <p:spPr>
          <a:xfrm>
            <a:off x="689113" y="6267061"/>
            <a:ext cx="58674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Air and Waste Management Association: Presented by DEP, Kenneth Ratzman</a:t>
            </a:r>
          </a:p>
        </p:txBody>
      </p:sp>
    </p:spTree>
    <p:extLst>
      <p:ext uri="{BB962C8B-B14F-4D97-AF65-F5344CB8AC3E}">
        <p14:creationId xmlns:p14="http://schemas.microsoft.com/office/powerpoint/2010/main" val="339331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62EC-B713-4D10-886E-2AE1239EADE3}"/>
              </a:ext>
            </a:extLst>
          </p:cNvPr>
          <p:cNvSpPr>
            <a:spLocks noGrp="1"/>
          </p:cNvSpPr>
          <p:nvPr>
            <p:ph type="title"/>
          </p:nvPr>
        </p:nvSpPr>
        <p:spPr/>
        <p:txBody>
          <a:bodyPr/>
          <a:lstStyle/>
          <a:p>
            <a:r>
              <a:rPr lang="en-US" dirty="0"/>
              <a:t>Air toxics/Fumigation</a:t>
            </a:r>
          </a:p>
        </p:txBody>
      </p:sp>
      <p:sp>
        <p:nvSpPr>
          <p:cNvPr id="3" name="Content Placeholder 2">
            <a:extLst>
              <a:ext uri="{FF2B5EF4-FFF2-40B4-BE49-F238E27FC236}">
                <a16:creationId xmlns:a16="http://schemas.microsoft.com/office/drawing/2014/main" id="{9E22FC63-64CD-4492-BCE7-B295A3F78967}"/>
              </a:ext>
            </a:extLst>
          </p:cNvPr>
          <p:cNvSpPr>
            <a:spLocks noGrp="1"/>
          </p:cNvSpPr>
          <p:nvPr>
            <p:ph idx="1"/>
          </p:nvPr>
        </p:nvSpPr>
        <p:spPr/>
        <p:txBody>
          <a:bodyPr/>
          <a:lstStyle/>
          <a:p>
            <a:r>
              <a:rPr lang="en-US" sz="2800" dirty="0"/>
              <a:t>Add Air Toxics to Sub 17 (Health Risk Concerns)</a:t>
            </a:r>
          </a:p>
          <a:p>
            <a:endParaRPr lang="en-US" sz="2800" dirty="0"/>
          </a:p>
          <a:p>
            <a:r>
              <a:rPr lang="en-US" sz="2800" dirty="0"/>
              <a:t>Clarify that fumigation operations require a permit in Sub 8 and Sub 22</a:t>
            </a:r>
          </a:p>
          <a:p>
            <a:endParaRPr lang="en-US" sz="2800" dirty="0"/>
          </a:p>
          <a:p>
            <a:r>
              <a:rPr lang="en-US" sz="2800" dirty="0"/>
              <a:t>Add Air Toxics to reporting requirements under Sub 21</a:t>
            </a:r>
          </a:p>
          <a:p>
            <a:endParaRPr lang="en-US" sz="2800" dirty="0"/>
          </a:p>
          <a:p>
            <a:r>
              <a:rPr lang="en-US" sz="2800" dirty="0"/>
              <a:t>Proposal  - this Winter?</a:t>
            </a:r>
          </a:p>
          <a:p>
            <a:endParaRPr lang="en-US" dirty="0"/>
          </a:p>
        </p:txBody>
      </p:sp>
      <p:sp>
        <p:nvSpPr>
          <p:cNvPr id="4" name="Slide Number Placeholder 3">
            <a:extLst>
              <a:ext uri="{FF2B5EF4-FFF2-40B4-BE49-F238E27FC236}">
                <a16:creationId xmlns:a16="http://schemas.microsoft.com/office/drawing/2014/main" id="{FA3FA6E9-1037-4986-B197-2BEB6969518C}"/>
              </a:ext>
            </a:extLst>
          </p:cNvPr>
          <p:cNvSpPr>
            <a:spLocks noGrp="1"/>
          </p:cNvSpPr>
          <p:nvPr>
            <p:ph type="sldNum" sz="quarter" idx="12"/>
          </p:nvPr>
        </p:nvSpPr>
        <p:spPr/>
        <p:txBody>
          <a:bodyPr/>
          <a:lstStyle/>
          <a:p>
            <a:r>
              <a:rPr lang="en-US"/>
              <a:t>Slide </a:t>
            </a:r>
            <a:fld id="{D418B479-6B46-47D7-AF0A-744783EA276B}" type="slidenum">
              <a:rPr lang="en-US" smtClean="0"/>
              <a:pPr/>
              <a:t>4</a:t>
            </a:fld>
            <a:r>
              <a:rPr lang="en-US"/>
              <a:t> of X</a:t>
            </a:r>
            <a:endParaRPr lang="en-US" dirty="0"/>
          </a:p>
        </p:txBody>
      </p:sp>
      <p:sp>
        <p:nvSpPr>
          <p:cNvPr id="5" name="Footer Placeholder 4">
            <a:extLst>
              <a:ext uri="{FF2B5EF4-FFF2-40B4-BE49-F238E27FC236}">
                <a16:creationId xmlns:a16="http://schemas.microsoft.com/office/drawing/2014/main" id="{119701CF-9204-418A-8210-01280F58FF01}"/>
              </a:ext>
            </a:extLst>
          </p:cNvPr>
          <p:cNvSpPr>
            <a:spLocks noGrp="1"/>
          </p:cNvSpPr>
          <p:nvPr/>
        </p:nvSpPr>
        <p:spPr>
          <a:xfrm>
            <a:off x="689113" y="6267061"/>
            <a:ext cx="58674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Air and Waste Management Association: Presented by DEP, Kenneth Ratzman</a:t>
            </a:r>
          </a:p>
        </p:txBody>
      </p:sp>
    </p:spTree>
    <p:extLst>
      <p:ext uri="{BB962C8B-B14F-4D97-AF65-F5344CB8AC3E}">
        <p14:creationId xmlns:p14="http://schemas.microsoft.com/office/powerpoint/2010/main" val="115560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0D31-1127-4CC0-9938-1A46C64036F2}"/>
              </a:ext>
            </a:extLst>
          </p:cNvPr>
          <p:cNvSpPr>
            <a:spLocks noGrp="1"/>
          </p:cNvSpPr>
          <p:nvPr>
            <p:ph type="title"/>
          </p:nvPr>
        </p:nvSpPr>
        <p:spPr/>
        <p:txBody>
          <a:bodyPr/>
          <a:lstStyle/>
          <a:p>
            <a:r>
              <a:rPr lang="en-US" dirty="0"/>
              <a:t>Additional air Toxics</a:t>
            </a:r>
          </a:p>
        </p:txBody>
      </p:sp>
      <p:sp>
        <p:nvSpPr>
          <p:cNvPr id="3" name="Content Placeholder 2">
            <a:extLst>
              <a:ext uri="{FF2B5EF4-FFF2-40B4-BE49-F238E27FC236}">
                <a16:creationId xmlns:a16="http://schemas.microsoft.com/office/drawing/2014/main" id="{509B1C38-CB73-467D-BEAD-2AEC2D7B1676}"/>
              </a:ext>
            </a:extLst>
          </p:cNvPr>
          <p:cNvSpPr>
            <a:spLocks noGrp="1"/>
          </p:cNvSpPr>
          <p:nvPr>
            <p:ph idx="1"/>
          </p:nvPr>
        </p:nvSpPr>
        <p:spPr/>
        <p:txBody>
          <a:bodyPr/>
          <a:lstStyle/>
          <a:p>
            <a:r>
              <a:rPr lang="en-US" dirty="0"/>
              <a:t>Hydrogen Sulfide</a:t>
            </a:r>
          </a:p>
          <a:p>
            <a:pPr lvl="1"/>
            <a:r>
              <a:rPr lang="en-US" dirty="0"/>
              <a:t>Landfills</a:t>
            </a:r>
          </a:p>
          <a:p>
            <a:pPr lvl="1"/>
            <a:r>
              <a:rPr lang="en-US" dirty="0"/>
              <a:t>Odor</a:t>
            </a:r>
          </a:p>
          <a:p>
            <a:pPr lvl="1"/>
            <a:endParaRPr lang="en-US" dirty="0"/>
          </a:p>
          <a:p>
            <a:r>
              <a:rPr lang="en-US" dirty="0"/>
              <a:t>N-propyl Bromide</a:t>
            </a:r>
          </a:p>
          <a:p>
            <a:pPr lvl="1"/>
            <a:r>
              <a:rPr lang="en-US" dirty="0"/>
              <a:t>Dry Cleaning</a:t>
            </a:r>
          </a:p>
          <a:p>
            <a:pPr lvl="1"/>
            <a:r>
              <a:rPr lang="en-US" dirty="0"/>
              <a:t>Degreasing</a:t>
            </a:r>
          </a:p>
          <a:p>
            <a:pPr lvl="1"/>
            <a:endParaRPr lang="en-US" dirty="0"/>
          </a:p>
          <a:p>
            <a:r>
              <a:rPr lang="en-US" dirty="0"/>
              <a:t>Sulfuryl Fluoride</a:t>
            </a:r>
          </a:p>
          <a:p>
            <a:pPr lvl="1"/>
            <a:r>
              <a:rPr lang="en-US" dirty="0"/>
              <a:t>TAP in MD</a:t>
            </a:r>
          </a:p>
          <a:p>
            <a:pPr lvl="1"/>
            <a:r>
              <a:rPr lang="en-US" dirty="0"/>
              <a:t>Significant Use</a:t>
            </a:r>
          </a:p>
        </p:txBody>
      </p:sp>
      <p:sp>
        <p:nvSpPr>
          <p:cNvPr id="4" name="Slide Number Placeholder 3">
            <a:extLst>
              <a:ext uri="{FF2B5EF4-FFF2-40B4-BE49-F238E27FC236}">
                <a16:creationId xmlns:a16="http://schemas.microsoft.com/office/drawing/2014/main" id="{C6320921-AD17-4E37-9C28-D9B8A763DBA7}"/>
              </a:ext>
            </a:extLst>
          </p:cNvPr>
          <p:cNvSpPr>
            <a:spLocks noGrp="1"/>
          </p:cNvSpPr>
          <p:nvPr>
            <p:ph type="sldNum" sz="quarter" idx="12"/>
          </p:nvPr>
        </p:nvSpPr>
        <p:spPr/>
        <p:txBody>
          <a:bodyPr/>
          <a:lstStyle/>
          <a:p>
            <a:r>
              <a:rPr lang="en-US" dirty="0"/>
              <a:t>Slide </a:t>
            </a:r>
            <a:fld id="{D418B479-6B46-47D7-AF0A-744783EA276B}" type="slidenum">
              <a:rPr lang="en-US" smtClean="0"/>
              <a:pPr/>
              <a:t>5</a:t>
            </a:fld>
            <a:endParaRPr lang="en-US" dirty="0"/>
          </a:p>
        </p:txBody>
      </p:sp>
      <p:pic>
        <p:nvPicPr>
          <p:cNvPr id="7" name="Picture 6">
            <a:extLst>
              <a:ext uri="{FF2B5EF4-FFF2-40B4-BE49-F238E27FC236}">
                <a16:creationId xmlns:a16="http://schemas.microsoft.com/office/drawing/2014/main" id="{0C8B6687-5324-480B-9617-683103DC1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1" y="1828800"/>
            <a:ext cx="2094399" cy="1194794"/>
          </a:xfrm>
          <a:prstGeom prst="rect">
            <a:avLst/>
          </a:prstGeom>
        </p:spPr>
      </p:pic>
      <p:pic>
        <p:nvPicPr>
          <p:cNvPr id="11" name="Picture 10">
            <a:extLst>
              <a:ext uri="{FF2B5EF4-FFF2-40B4-BE49-F238E27FC236}">
                <a16:creationId xmlns:a16="http://schemas.microsoft.com/office/drawing/2014/main" id="{6EB5A783-AF47-4D50-8D6D-E7E0AA273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8231" y="3020577"/>
            <a:ext cx="2711497" cy="2172279"/>
          </a:xfrm>
          <a:prstGeom prst="rect">
            <a:avLst/>
          </a:prstGeom>
        </p:spPr>
      </p:pic>
      <p:pic>
        <p:nvPicPr>
          <p:cNvPr id="13" name="Picture 12">
            <a:extLst>
              <a:ext uri="{FF2B5EF4-FFF2-40B4-BE49-F238E27FC236}">
                <a16:creationId xmlns:a16="http://schemas.microsoft.com/office/drawing/2014/main" id="{3F6DE297-0AE0-4E0D-BD5C-DA98963E74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8994" y="4343400"/>
            <a:ext cx="1962941" cy="1472206"/>
          </a:xfrm>
          <a:prstGeom prst="rect">
            <a:avLst/>
          </a:prstGeom>
        </p:spPr>
      </p:pic>
      <p:sp>
        <p:nvSpPr>
          <p:cNvPr id="9" name="Footer Placeholder 4">
            <a:extLst>
              <a:ext uri="{FF2B5EF4-FFF2-40B4-BE49-F238E27FC236}">
                <a16:creationId xmlns:a16="http://schemas.microsoft.com/office/drawing/2014/main" id="{32FC3D3D-982F-4F1B-8F93-612368022336}"/>
              </a:ext>
            </a:extLst>
          </p:cNvPr>
          <p:cNvSpPr>
            <a:spLocks noGrp="1"/>
          </p:cNvSpPr>
          <p:nvPr/>
        </p:nvSpPr>
        <p:spPr>
          <a:xfrm>
            <a:off x="689113" y="6267061"/>
            <a:ext cx="58674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Air and Waste Management Association: Presented by DEP, Kenneth Ratzman</a:t>
            </a:r>
          </a:p>
        </p:txBody>
      </p:sp>
    </p:spTree>
    <p:extLst>
      <p:ext uri="{BB962C8B-B14F-4D97-AF65-F5344CB8AC3E}">
        <p14:creationId xmlns:p14="http://schemas.microsoft.com/office/powerpoint/2010/main" val="18886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F3118-EE2F-4DB0-ACDC-929C2C49C43A}"/>
              </a:ext>
            </a:extLst>
          </p:cNvPr>
          <p:cNvSpPr>
            <a:spLocks noGrp="1"/>
          </p:cNvSpPr>
          <p:nvPr>
            <p:ph type="title"/>
          </p:nvPr>
        </p:nvSpPr>
        <p:spPr/>
        <p:txBody>
          <a:bodyPr/>
          <a:lstStyle/>
          <a:p>
            <a:r>
              <a:rPr lang="en-US" dirty="0"/>
              <a:t>Clarify Fumigation Applicability</a:t>
            </a:r>
          </a:p>
        </p:txBody>
      </p:sp>
      <p:sp>
        <p:nvSpPr>
          <p:cNvPr id="3" name="Content Placeholder 2">
            <a:extLst>
              <a:ext uri="{FF2B5EF4-FFF2-40B4-BE49-F238E27FC236}">
                <a16:creationId xmlns:a16="http://schemas.microsoft.com/office/drawing/2014/main" id="{1B542BF4-D4C5-4F06-9C4B-148BCFD090D6}"/>
              </a:ext>
            </a:extLst>
          </p:cNvPr>
          <p:cNvSpPr>
            <a:spLocks noGrp="1"/>
          </p:cNvSpPr>
          <p:nvPr>
            <p:ph idx="1"/>
          </p:nvPr>
        </p:nvSpPr>
        <p:spPr>
          <a:xfrm>
            <a:off x="795130" y="1577229"/>
            <a:ext cx="9415670" cy="4373563"/>
          </a:xfrm>
        </p:spPr>
        <p:txBody>
          <a:bodyPr/>
          <a:lstStyle/>
          <a:p>
            <a:r>
              <a:rPr lang="en-US" dirty="0"/>
              <a:t>Significant Risks at Low Concentrations </a:t>
            </a:r>
          </a:p>
          <a:p>
            <a:endParaRPr lang="en-US" dirty="0"/>
          </a:p>
          <a:p>
            <a:r>
              <a:rPr lang="en-US" dirty="0"/>
              <a:t>Fumigants are used to control (kill) invasive species</a:t>
            </a:r>
          </a:p>
          <a:p>
            <a:endParaRPr lang="en-US" dirty="0"/>
          </a:p>
          <a:p>
            <a:r>
              <a:rPr lang="en-US" dirty="0"/>
              <a:t>Close Proximity to Communities</a:t>
            </a:r>
          </a:p>
          <a:p>
            <a:endParaRPr lang="en-US" dirty="0"/>
          </a:p>
          <a:p>
            <a:r>
              <a:rPr lang="en-US" dirty="0"/>
              <a:t>Ground Level Emissions (Frequently no stack)</a:t>
            </a:r>
          </a:p>
        </p:txBody>
      </p:sp>
      <p:sp>
        <p:nvSpPr>
          <p:cNvPr id="4" name="Slide Number Placeholder 3">
            <a:extLst>
              <a:ext uri="{FF2B5EF4-FFF2-40B4-BE49-F238E27FC236}">
                <a16:creationId xmlns:a16="http://schemas.microsoft.com/office/drawing/2014/main" id="{9BB5292B-9C43-472D-AE79-37618901E00F}"/>
              </a:ext>
            </a:extLst>
          </p:cNvPr>
          <p:cNvSpPr>
            <a:spLocks noGrp="1"/>
          </p:cNvSpPr>
          <p:nvPr>
            <p:ph type="sldNum" sz="quarter" idx="12"/>
          </p:nvPr>
        </p:nvSpPr>
        <p:spPr/>
        <p:txBody>
          <a:bodyPr/>
          <a:lstStyle/>
          <a:p>
            <a:r>
              <a:rPr lang="en-US" dirty="0"/>
              <a:t>Slide </a:t>
            </a:r>
            <a:fld id="{D418B479-6B46-47D7-AF0A-744783EA276B}" type="slidenum">
              <a:rPr lang="en-US" smtClean="0"/>
              <a:pPr/>
              <a:t>6</a:t>
            </a:fld>
            <a:endParaRPr lang="en-US" dirty="0"/>
          </a:p>
        </p:txBody>
      </p:sp>
      <p:pic>
        <p:nvPicPr>
          <p:cNvPr id="8" name="Picture 7">
            <a:extLst>
              <a:ext uri="{FF2B5EF4-FFF2-40B4-BE49-F238E27FC236}">
                <a16:creationId xmlns:a16="http://schemas.microsoft.com/office/drawing/2014/main" id="{69B344AC-D14D-435D-A162-DD6C7FAD26DF}"/>
              </a:ext>
            </a:extLst>
          </p:cNvPr>
          <p:cNvPicPr>
            <a:picLocks noChangeAspect="1"/>
          </p:cNvPicPr>
          <p:nvPr/>
        </p:nvPicPr>
        <p:blipFill>
          <a:blip r:embed="rId2"/>
          <a:stretch>
            <a:fillRect/>
          </a:stretch>
        </p:blipFill>
        <p:spPr>
          <a:xfrm>
            <a:off x="5791200" y="4870808"/>
            <a:ext cx="2133600" cy="1396253"/>
          </a:xfrm>
          <a:prstGeom prst="rect">
            <a:avLst/>
          </a:prstGeom>
        </p:spPr>
      </p:pic>
      <p:pic>
        <p:nvPicPr>
          <p:cNvPr id="9" name="Picture 8">
            <a:extLst>
              <a:ext uri="{FF2B5EF4-FFF2-40B4-BE49-F238E27FC236}">
                <a16:creationId xmlns:a16="http://schemas.microsoft.com/office/drawing/2014/main" id="{1537FDF9-E746-48D0-92E4-67863E697B1B}"/>
              </a:ext>
            </a:extLst>
          </p:cNvPr>
          <p:cNvPicPr>
            <a:picLocks noChangeAspect="1"/>
          </p:cNvPicPr>
          <p:nvPr/>
        </p:nvPicPr>
        <p:blipFill>
          <a:blip r:embed="rId3"/>
          <a:stretch>
            <a:fillRect/>
          </a:stretch>
        </p:blipFill>
        <p:spPr>
          <a:xfrm>
            <a:off x="8945217" y="3080284"/>
            <a:ext cx="2637183" cy="1631921"/>
          </a:xfrm>
          <a:prstGeom prst="rect">
            <a:avLst/>
          </a:prstGeom>
        </p:spPr>
      </p:pic>
      <p:sp>
        <p:nvSpPr>
          <p:cNvPr id="10" name="Footer Placeholder 4">
            <a:extLst>
              <a:ext uri="{FF2B5EF4-FFF2-40B4-BE49-F238E27FC236}">
                <a16:creationId xmlns:a16="http://schemas.microsoft.com/office/drawing/2014/main" id="{75FFC98E-FD06-4BD9-8E4C-4BC0AF4AF9CF}"/>
              </a:ext>
            </a:extLst>
          </p:cNvPr>
          <p:cNvSpPr>
            <a:spLocks noGrp="1"/>
          </p:cNvSpPr>
          <p:nvPr/>
        </p:nvSpPr>
        <p:spPr>
          <a:xfrm>
            <a:off x="689113" y="6267061"/>
            <a:ext cx="58674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Air and Waste Management Association: Presented by DEP, Kenneth Ratzman</a:t>
            </a:r>
          </a:p>
        </p:txBody>
      </p:sp>
    </p:spTree>
    <p:extLst>
      <p:ext uri="{BB962C8B-B14F-4D97-AF65-F5344CB8AC3E}">
        <p14:creationId xmlns:p14="http://schemas.microsoft.com/office/powerpoint/2010/main" val="72166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0D2BA-D0A7-419E-A71F-A2A736CC2C04}"/>
              </a:ext>
            </a:extLst>
          </p:cNvPr>
          <p:cNvSpPr>
            <a:spLocks noGrp="1"/>
          </p:cNvSpPr>
          <p:nvPr>
            <p:ph type="title"/>
          </p:nvPr>
        </p:nvSpPr>
        <p:spPr>
          <a:xfrm>
            <a:off x="1854450" y="1760389"/>
            <a:ext cx="3973248" cy="4118280"/>
          </a:xfrm>
        </p:spPr>
        <p:txBody>
          <a:bodyPr>
            <a:normAutofit/>
          </a:bodyPr>
          <a:lstStyle/>
          <a:p>
            <a:r>
              <a:rPr lang="en-US" sz="3200" dirty="0"/>
              <a:t>ENVIRONMENTAL</a:t>
            </a:r>
            <a:br>
              <a:rPr lang="en-US" sz="3200" dirty="0"/>
            </a:br>
            <a:r>
              <a:rPr lang="en-US" sz="3200" dirty="0"/>
              <a:t>JUSTICE!!!</a:t>
            </a:r>
            <a:br>
              <a:rPr lang="en-US" sz="2100" dirty="0"/>
            </a:br>
            <a:endParaRPr lang="en-US" sz="2100" dirty="0"/>
          </a:p>
        </p:txBody>
      </p:sp>
      <p:pic>
        <p:nvPicPr>
          <p:cNvPr id="4" name="Content Placeholder 5">
            <a:extLst>
              <a:ext uri="{FF2B5EF4-FFF2-40B4-BE49-F238E27FC236}">
                <a16:creationId xmlns:a16="http://schemas.microsoft.com/office/drawing/2014/main" id="{C8167B1E-764B-4BDE-8F7F-84F7BA49967C}"/>
              </a:ext>
            </a:extLst>
          </p:cNvPr>
          <p:cNvPicPr>
            <a:picLocks noGrp="1" noChangeAspect="1"/>
          </p:cNvPicPr>
          <p:nvPr>
            <p:ph idx="1"/>
          </p:nvPr>
        </p:nvPicPr>
        <p:blipFill rotWithShape="1">
          <a:blip r:embed="rId3"/>
          <a:srcRect l="7539" t="6176" r="7287" b="4740"/>
          <a:stretch/>
        </p:blipFill>
        <p:spPr>
          <a:xfrm>
            <a:off x="5923874" y="1542190"/>
            <a:ext cx="4236126" cy="4814160"/>
          </a:xfrm>
          <a:prstGeom prst="rect">
            <a:avLst/>
          </a:prstGeom>
        </p:spPr>
      </p:pic>
      <p:sp>
        <p:nvSpPr>
          <p:cNvPr id="7" name="Title 1">
            <a:extLst>
              <a:ext uri="{FF2B5EF4-FFF2-40B4-BE49-F238E27FC236}">
                <a16:creationId xmlns:a16="http://schemas.microsoft.com/office/drawing/2014/main" id="{046BA11B-7976-4083-8D36-F8FB9F44CF4E}"/>
              </a:ext>
            </a:extLst>
          </p:cNvPr>
          <p:cNvSpPr txBox="1">
            <a:spLocks/>
          </p:cNvSpPr>
          <p:nvPr/>
        </p:nvSpPr>
        <p:spPr>
          <a:xfrm>
            <a:off x="1919864" y="1155621"/>
            <a:ext cx="7886700" cy="59673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00000"/>
              </a:lnSpc>
              <a:defRPr/>
            </a:pPr>
            <a:endParaRPr lang="en-US" sz="2700" dirty="0">
              <a:solidFill>
                <a:prstClr val="black"/>
              </a:solidFill>
              <a:latin typeface="Calibri Light" panose="020F0302020204030204"/>
            </a:endParaRPr>
          </a:p>
        </p:txBody>
      </p:sp>
      <p:sp>
        <p:nvSpPr>
          <p:cNvPr id="3" name="Oval 2">
            <a:extLst>
              <a:ext uri="{FF2B5EF4-FFF2-40B4-BE49-F238E27FC236}">
                <a16:creationId xmlns:a16="http://schemas.microsoft.com/office/drawing/2014/main" id="{DE204504-79E4-4DF3-8579-3DC577055165}"/>
              </a:ext>
            </a:extLst>
          </p:cNvPr>
          <p:cNvSpPr/>
          <p:nvPr/>
        </p:nvSpPr>
        <p:spPr>
          <a:xfrm>
            <a:off x="8686801" y="2781242"/>
            <a:ext cx="313981" cy="2891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a:extLst>
              <a:ext uri="{FF2B5EF4-FFF2-40B4-BE49-F238E27FC236}">
                <a16:creationId xmlns:a16="http://schemas.microsoft.com/office/drawing/2014/main" id="{8CD1A3C2-2DA5-4000-9022-55183EAE57E9}"/>
              </a:ext>
            </a:extLst>
          </p:cNvPr>
          <p:cNvSpPr/>
          <p:nvPr/>
        </p:nvSpPr>
        <p:spPr>
          <a:xfrm>
            <a:off x="7077420" y="3951873"/>
            <a:ext cx="999781" cy="10163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lide Number Placeholder 4">
            <a:extLst>
              <a:ext uri="{FF2B5EF4-FFF2-40B4-BE49-F238E27FC236}">
                <a16:creationId xmlns:a16="http://schemas.microsoft.com/office/drawing/2014/main" id="{3EEAACDE-EF4D-4645-8179-03D1F35205B2}"/>
              </a:ext>
            </a:extLst>
          </p:cNvPr>
          <p:cNvSpPr>
            <a:spLocks noGrp="1"/>
          </p:cNvSpPr>
          <p:nvPr>
            <p:ph type="sldNum" sz="quarter" idx="12"/>
          </p:nvPr>
        </p:nvSpPr>
        <p:spPr/>
        <p:txBody>
          <a:bodyPr/>
          <a:lstStyle/>
          <a:p>
            <a:r>
              <a:rPr lang="en-US" dirty="0"/>
              <a:t>Slide </a:t>
            </a:r>
            <a:fld id="{FFBC4F50-41A4-42B1-AEC6-0CFBE89E9615}" type="slidenum">
              <a:rPr lang="en-US" smtClean="0"/>
              <a:t>7</a:t>
            </a:fld>
            <a:endParaRPr lang="en-US" dirty="0"/>
          </a:p>
        </p:txBody>
      </p:sp>
      <p:sp>
        <p:nvSpPr>
          <p:cNvPr id="11" name="Title 1">
            <a:extLst>
              <a:ext uri="{FF2B5EF4-FFF2-40B4-BE49-F238E27FC236}">
                <a16:creationId xmlns:a16="http://schemas.microsoft.com/office/drawing/2014/main" id="{25EB5ED9-1DFA-4D97-8B02-C933CD9F794C}"/>
              </a:ext>
            </a:extLst>
          </p:cNvPr>
          <p:cNvSpPr txBox="1">
            <a:spLocks/>
          </p:cNvSpPr>
          <p:nvPr/>
        </p:nvSpPr>
        <p:spPr>
          <a:xfrm>
            <a:off x="1950128" y="408373"/>
            <a:ext cx="8260672" cy="10394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50000"/>
                  </a:schemeClr>
                </a:solidFill>
                <a:latin typeface="+mj-lt"/>
                <a:ea typeface="+mj-ea"/>
                <a:cs typeface="+mj-cs"/>
              </a:defRPr>
            </a:lvl1pPr>
          </a:lstStyle>
          <a:p>
            <a:r>
              <a:rPr lang="en-US" sz="3600" dirty="0"/>
              <a:t>Location of Fumigation </a:t>
            </a:r>
            <a:br>
              <a:rPr lang="en-US" sz="3600" dirty="0"/>
            </a:br>
            <a:r>
              <a:rPr lang="en-US" sz="3600" dirty="0"/>
              <a:t>Facilities in NJ</a:t>
            </a:r>
            <a:endParaRPr lang="en-US" dirty="0"/>
          </a:p>
        </p:txBody>
      </p:sp>
      <p:sp>
        <p:nvSpPr>
          <p:cNvPr id="12" name="Footer Placeholder 4">
            <a:extLst>
              <a:ext uri="{FF2B5EF4-FFF2-40B4-BE49-F238E27FC236}">
                <a16:creationId xmlns:a16="http://schemas.microsoft.com/office/drawing/2014/main" id="{E101EF74-9611-4E67-9022-5858B67E4FAD}"/>
              </a:ext>
            </a:extLst>
          </p:cNvPr>
          <p:cNvSpPr>
            <a:spLocks noGrp="1"/>
          </p:cNvSpPr>
          <p:nvPr>
            <p:ph type="ftr" sz="quarter" idx="11"/>
          </p:nvPr>
        </p:nvSpPr>
        <p:spPr>
          <a:xfrm>
            <a:off x="228600" y="6349746"/>
            <a:ext cx="5867400" cy="365125"/>
          </a:xfrm>
        </p:spPr>
        <p:txBody>
          <a:bodyPr/>
          <a:lstStyle/>
          <a:p>
            <a:r>
              <a:rPr lang="en-US" dirty="0"/>
              <a:t>Air and Waste Management Association: Presented by DEP, Kenneth Ratzman</a:t>
            </a:r>
          </a:p>
        </p:txBody>
      </p:sp>
    </p:spTree>
    <p:extLst>
      <p:ext uri="{BB962C8B-B14F-4D97-AF65-F5344CB8AC3E}">
        <p14:creationId xmlns:p14="http://schemas.microsoft.com/office/powerpoint/2010/main" val="198535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D67D-CB84-430C-ABE9-28801FAEBAFC}"/>
              </a:ext>
            </a:extLst>
          </p:cNvPr>
          <p:cNvSpPr>
            <a:spLocks noGrp="1"/>
          </p:cNvSpPr>
          <p:nvPr>
            <p:ph type="title"/>
          </p:nvPr>
        </p:nvSpPr>
        <p:spPr/>
        <p:txBody>
          <a:bodyPr/>
          <a:lstStyle/>
          <a:p>
            <a:r>
              <a:rPr lang="en-US" dirty="0"/>
              <a:t>What Is Wrong With This Picture?</a:t>
            </a:r>
          </a:p>
        </p:txBody>
      </p:sp>
      <p:sp>
        <p:nvSpPr>
          <p:cNvPr id="4" name="Slide Number Placeholder 3">
            <a:extLst>
              <a:ext uri="{FF2B5EF4-FFF2-40B4-BE49-F238E27FC236}">
                <a16:creationId xmlns:a16="http://schemas.microsoft.com/office/drawing/2014/main" id="{FA657A49-9765-4F2A-8308-653F87558B08}"/>
              </a:ext>
            </a:extLst>
          </p:cNvPr>
          <p:cNvSpPr>
            <a:spLocks noGrp="1"/>
          </p:cNvSpPr>
          <p:nvPr>
            <p:ph type="sldNum" sz="quarter" idx="12"/>
          </p:nvPr>
        </p:nvSpPr>
        <p:spPr/>
        <p:txBody>
          <a:bodyPr/>
          <a:lstStyle/>
          <a:p>
            <a:r>
              <a:rPr lang="en-US"/>
              <a:t>Slide </a:t>
            </a:r>
            <a:fld id="{D418B479-6B46-47D7-AF0A-744783EA276B}" type="slidenum">
              <a:rPr lang="en-US" smtClean="0"/>
              <a:pPr/>
              <a:t>8</a:t>
            </a:fld>
            <a:r>
              <a:rPr lang="en-US"/>
              <a:t> </a:t>
            </a:r>
            <a:endParaRPr lang="en-US" dirty="0"/>
          </a:p>
        </p:txBody>
      </p:sp>
      <p:sp>
        <p:nvSpPr>
          <p:cNvPr id="5" name="Footer Placeholder 4">
            <a:extLst>
              <a:ext uri="{FF2B5EF4-FFF2-40B4-BE49-F238E27FC236}">
                <a16:creationId xmlns:a16="http://schemas.microsoft.com/office/drawing/2014/main" id="{09DC3965-FBD0-4272-B9DD-F70505AC1E2F}"/>
              </a:ext>
            </a:extLst>
          </p:cNvPr>
          <p:cNvSpPr>
            <a:spLocks noGrp="1"/>
          </p:cNvSpPr>
          <p:nvPr>
            <p:ph type="ftr" sz="quarter" idx="11"/>
          </p:nvPr>
        </p:nvSpPr>
        <p:spPr/>
        <p:txBody>
          <a:bodyPr/>
          <a:lstStyle/>
          <a:p>
            <a:r>
              <a:rPr lang="en-US" dirty="0"/>
              <a:t>Air and Waste Management Association: Presented by DEP, Kenneth Ratzman</a:t>
            </a:r>
          </a:p>
        </p:txBody>
      </p:sp>
      <p:sp>
        <p:nvSpPr>
          <p:cNvPr id="26" name="Content Placeholder 9">
            <a:extLst>
              <a:ext uri="{FF2B5EF4-FFF2-40B4-BE49-F238E27FC236}">
                <a16:creationId xmlns:a16="http://schemas.microsoft.com/office/drawing/2014/main" id="{C50C98C9-8672-4EB1-8CED-9622516DC68B}"/>
              </a:ext>
            </a:extLst>
          </p:cNvPr>
          <p:cNvSpPr>
            <a:spLocks noGrp="1" noChangeArrowheads="1"/>
          </p:cNvSpPr>
          <p:nvPr>
            <p:ph idx="1"/>
          </p:nvPr>
        </p:nvSpPr>
        <p:spPr>
          <a:xfrm>
            <a:off x="3276600" y="1828800"/>
            <a:ext cx="6096000" cy="4114800"/>
          </a:xfrm>
        </p:spPr>
        <p:txBody>
          <a:bodyPr/>
          <a:lstStyle/>
          <a:p>
            <a:endParaRPr lang="en-US" altLang="en-US"/>
          </a:p>
        </p:txBody>
      </p:sp>
      <p:pic>
        <p:nvPicPr>
          <p:cNvPr id="27" name="Picture 4">
            <a:extLst>
              <a:ext uri="{FF2B5EF4-FFF2-40B4-BE49-F238E27FC236}">
                <a16:creationId xmlns:a16="http://schemas.microsoft.com/office/drawing/2014/main" id="{E97DFFC8-62C7-459A-9287-906E25909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288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1">
            <a:extLst>
              <a:ext uri="{FF2B5EF4-FFF2-40B4-BE49-F238E27FC236}">
                <a16:creationId xmlns:a16="http://schemas.microsoft.com/office/drawing/2014/main" id="{923F50FD-ECA1-4077-BD87-2C79DEA3C08B}"/>
              </a:ext>
            </a:extLst>
          </p:cNvPr>
          <p:cNvSpPr/>
          <p:nvPr/>
        </p:nvSpPr>
        <p:spPr>
          <a:xfrm>
            <a:off x="5334000" y="2514600"/>
            <a:ext cx="3124200" cy="3124200"/>
          </a:xfrm>
          <a:custGeom>
            <a:avLst/>
            <a:gdLst>
              <a:gd name="connsiteX0" fmla="*/ 794310 w 3295998"/>
              <a:gd name="connsiteY0" fmla="*/ 95859 h 3264581"/>
              <a:gd name="connsiteX1" fmla="*/ 85650 w 3295998"/>
              <a:gd name="connsiteY1" fmla="*/ 2336139 h 3264581"/>
              <a:gd name="connsiteX2" fmla="*/ 2501190 w 3295998"/>
              <a:gd name="connsiteY2" fmla="*/ 3197199 h 3264581"/>
              <a:gd name="connsiteX3" fmla="*/ 3209850 w 3295998"/>
              <a:gd name="connsiteY3" fmla="*/ 690219 h 3264581"/>
              <a:gd name="connsiteX4" fmla="*/ 794310 w 3295998"/>
              <a:gd name="connsiteY4" fmla="*/ 95859 h 3264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998" h="3264581">
                <a:moveTo>
                  <a:pt x="794310" y="95859"/>
                </a:moveTo>
                <a:cubicBezTo>
                  <a:pt x="273610" y="370179"/>
                  <a:pt x="-198830" y="1819249"/>
                  <a:pt x="85650" y="2336139"/>
                </a:cubicBezTo>
                <a:cubicBezTo>
                  <a:pt x="370130" y="2853029"/>
                  <a:pt x="1980490" y="3471519"/>
                  <a:pt x="2501190" y="3197199"/>
                </a:cubicBezTo>
                <a:cubicBezTo>
                  <a:pt x="3021890" y="2922879"/>
                  <a:pt x="3495600" y="1208379"/>
                  <a:pt x="3209850" y="690219"/>
                </a:cubicBezTo>
                <a:cubicBezTo>
                  <a:pt x="2924100" y="172059"/>
                  <a:pt x="1315010" y="-178461"/>
                  <a:pt x="794310" y="95859"/>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9" name="Right Arrow 8">
            <a:extLst>
              <a:ext uri="{FF2B5EF4-FFF2-40B4-BE49-F238E27FC236}">
                <a16:creationId xmlns:a16="http://schemas.microsoft.com/office/drawing/2014/main" id="{2B44A62E-2B2C-4527-AE23-5C0882BCE378}"/>
              </a:ext>
            </a:extLst>
          </p:cNvPr>
          <p:cNvSpPr>
            <a:spLocks noChangeArrowheads="1"/>
          </p:cNvSpPr>
          <p:nvPr/>
        </p:nvSpPr>
        <p:spPr bwMode="auto">
          <a:xfrm>
            <a:off x="3962400" y="3987800"/>
            <a:ext cx="1106488" cy="685800"/>
          </a:xfrm>
          <a:prstGeom prst="rightArrow">
            <a:avLst>
              <a:gd name="adj1" fmla="val 50000"/>
              <a:gd name="adj2" fmla="val 49942"/>
            </a:avLst>
          </a:prstGeom>
          <a:blipFill dpi="0" rotWithShape="1">
            <a:blip r:embed="rId4"/>
            <a:srcRect/>
            <a:tile tx="0" ty="0" sx="100000" sy="100000" flip="none" algn="tl"/>
          </a:blipFill>
          <a:ln w="25400" algn="ctr">
            <a:solidFill>
              <a:srgbClr val="385D8A"/>
            </a:solidFill>
            <a:miter lim="800000"/>
            <a:headEnd/>
            <a:tailEnd/>
          </a:ln>
        </p:spPr>
        <p:txBody>
          <a:bodyPr anchor="ctr"/>
          <a:lstStyle>
            <a:lvl1pPr>
              <a:spcBef>
                <a:spcPct val="20000"/>
              </a:spcBef>
              <a:buClr>
                <a:schemeClr val="hlink"/>
              </a:buClr>
              <a:buSzPct val="50000"/>
              <a:buFont typeface="Monotype Sorts" pitchFamily="2" charset="2"/>
              <a:buChar char="n"/>
              <a:defRPr kumimoji="1" sz="28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lnSpc>
                <a:spcPct val="115000"/>
              </a:lnSpc>
              <a:spcBef>
                <a:spcPct val="0"/>
              </a:spcBef>
              <a:spcAft>
                <a:spcPts val="1000"/>
              </a:spcAft>
              <a:buClrTx/>
              <a:buSzTx/>
              <a:buNone/>
            </a:pPr>
            <a:r>
              <a:rPr lang="en-US" altLang="en-US"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HOUSE</a:t>
            </a:r>
            <a:endParaRPr lang="en-US" alt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0" name="Left Arrow 10">
            <a:extLst>
              <a:ext uri="{FF2B5EF4-FFF2-40B4-BE49-F238E27FC236}">
                <a16:creationId xmlns:a16="http://schemas.microsoft.com/office/drawing/2014/main" id="{E1AF0DD9-7D5B-4B1D-98A5-21148F7FA340}"/>
              </a:ext>
            </a:extLst>
          </p:cNvPr>
          <p:cNvSpPr>
            <a:spLocks noChangeArrowheads="1"/>
          </p:cNvSpPr>
          <p:nvPr/>
        </p:nvSpPr>
        <p:spPr bwMode="auto">
          <a:xfrm>
            <a:off x="5867400" y="4460876"/>
            <a:ext cx="1219200" cy="644525"/>
          </a:xfrm>
          <a:prstGeom prst="leftArrow">
            <a:avLst>
              <a:gd name="adj1" fmla="val 50000"/>
              <a:gd name="adj2" fmla="val 49953"/>
            </a:avLst>
          </a:prstGeom>
          <a:blipFill dpi="0" rotWithShape="1">
            <a:blip r:embed="rId4"/>
            <a:srcRect/>
            <a:tile tx="0" ty="0" sx="100000" sy="100000" flip="none" algn="tl"/>
          </a:blipFill>
          <a:ln w="25400" algn="ctr">
            <a:solidFill>
              <a:srgbClr val="385D8A"/>
            </a:solidFill>
            <a:miter lim="800000"/>
            <a:headEnd/>
            <a:tailEnd/>
          </a:ln>
        </p:spPr>
        <p:txBody>
          <a:bodyPr anchor="ctr"/>
          <a:lstStyle>
            <a:lvl1pPr>
              <a:spcBef>
                <a:spcPct val="20000"/>
              </a:spcBef>
              <a:buClr>
                <a:schemeClr val="hlink"/>
              </a:buClr>
              <a:buSzPct val="50000"/>
              <a:buFont typeface="Monotype Sorts" pitchFamily="2" charset="2"/>
              <a:buChar char="n"/>
              <a:defRPr kumimoji="1" sz="28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lnSpc>
                <a:spcPct val="115000"/>
              </a:lnSpc>
              <a:spcBef>
                <a:spcPct val="0"/>
              </a:spcBef>
              <a:spcAft>
                <a:spcPts val="1000"/>
              </a:spcAft>
              <a:buClrTx/>
              <a:buSzTx/>
              <a:buNone/>
            </a:pPr>
            <a:r>
              <a:rPr lang="en-US" altLang="en-US" sz="20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DOOR</a:t>
            </a:r>
          </a:p>
        </p:txBody>
      </p:sp>
      <p:sp>
        <p:nvSpPr>
          <p:cNvPr id="31" name="Rectangle 30">
            <a:extLst>
              <a:ext uri="{FF2B5EF4-FFF2-40B4-BE49-F238E27FC236}">
                <a16:creationId xmlns:a16="http://schemas.microsoft.com/office/drawing/2014/main" id="{568C714A-E477-418D-8097-185EFD14B518}"/>
              </a:ext>
            </a:extLst>
          </p:cNvPr>
          <p:cNvSpPr/>
          <p:nvPr/>
        </p:nvSpPr>
        <p:spPr bwMode="auto">
          <a:xfrm rot="887078">
            <a:off x="7026397" y="4157663"/>
            <a:ext cx="1044575" cy="346075"/>
          </a:xfrm>
          <a:prstGeom prst="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a:lstStyle/>
          <a:p>
            <a:pPr>
              <a:defRPr/>
            </a:pPr>
            <a:endParaRPr lang="en-US"/>
          </a:p>
        </p:txBody>
      </p:sp>
      <p:sp>
        <p:nvSpPr>
          <p:cNvPr id="32" name="Rectangle 31">
            <a:extLst>
              <a:ext uri="{FF2B5EF4-FFF2-40B4-BE49-F238E27FC236}">
                <a16:creationId xmlns:a16="http://schemas.microsoft.com/office/drawing/2014/main" id="{C268E620-B3D4-485B-9251-BC885A0B9AAC}"/>
              </a:ext>
            </a:extLst>
          </p:cNvPr>
          <p:cNvSpPr/>
          <p:nvPr/>
        </p:nvSpPr>
        <p:spPr bwMode="auto">
          <a:xfrm rot="1089932">
            <a:off x="5613400" y="2486025"/>
            <a:ext cx="4095750" cy="190500"/>
          </a:xfrm>
          <a:prstGeom prst="rect">
            <a:avLst/>
          </a:prstGeom>
          <a:solidFill>
            <a:schemeClr val="bg1">
              <a:lumMod val="50000"/>
            </a:schemeClr>
          </a:solidFill>
          <a:ln w="9525" cap="flat" cmpd="sng" algn="ctr">
            <a:noFill/>
            <a:prstDash val="solid"/>
            <a:round/>
            <a:headEnd type="none" w="med" len="med"/>
            <a:tailEnd type="none" w="med" len="med"/>
          </a:ln>
          <a:effectLst/>
          <a:extLst/>
        </p:spPr>
        <p:txBody>
          <a:bodyPr/>
          <a:lstStyle/>
          <a:p>
            <a:pPr>
              <a:defRPr/>
            </a:pPr>
            <a:endParaRPr lang="en-US"/>
          </a:p>
        </p:txBody>
      </p:sp>
      <p:sp>
        <p:nvSpPr>
          <p:cNvPr id="33" name="Rectangle 32">
            <a:extLst>
              <a:ext uri="{FF2B5EF4-FFF2-40B4-BE49-F238E27FC236}">
                <a16:creationId xmlns:a16="http://schemas.microsoft.com/office/drawing/2014/main" id="{3669C4B6-1B5C-47A4-90EC-06BB920BBDA6}"/>
              </a:ext>
            </a:extLst>
          </p:cNvPr>
          <p:cNvSpPr/>
          <p:nvPr/>
        </p:nvSpPr>
        <p:spPr bwMode="auto">
          <a:xfrm rot="6449402">
            <a:off x="1811338" y="3875088"/>
            <a:ext cx="4210050" cy="174625"/>
          </a:xfrm>
          <a:prstGeom prst="rect">
            <a:avLst/>
          </a:prstGeom>
          <a:solidFill>
            <a:schemeClr val="bg1">
              <a:lumMod val="50000"/>
            </a:schemeClr>
          </a:solidFill>
          <a:ln w="9525" cap="flat" cmpd="sng" algn="ctr">
            <a:noFill/>
            <a:prstDash val="solid"/>
            <a:round/>
            <a:headEnd type="none" w="med" len="med"/>
            <a:tailEnd type="none" w="med" len="med"/>
          </a:ln>
          <a:effectLst/>
          <a:extLst/>
        </p:spPr>
        <p:txBody>
          <a:bodyPr/>
          <a:lstStyle/>
          <a:p>
            <a:pPr>
              <a:defRPr/>
            </a:pPr>
            <a:endParaRPr lang="en-US"/>
          </a:p>
        </p:txBody>
      </p:sp>
      <p:sp>
        <p:nvSpPr>
          <p:cNvPr id="34" name="Rectangle 33">
            <a:extLst>
              <a:ext uri="{FF2B5EF4-FFF2-40B4-BE49-F238E27FC236}">
                <a16:creationId xmlns:a16="http://schemas.microsoft.com/office/drawing/2014/main" id="{5371F11A-6606-41BA-AB82-50A8E7DDD284}"/>
              </a:ext>
            </a:extLst>
          </p:cNvPr>
          <p:cNvSpPr/>
          <p:nvPr/>
        </p:nvSpPr>
        <p:spPr bwMode="auto">
          <a:xfrm>
            <a:off x="2606675" y="4640264"/>
            <a:ext cx="414338" cy="160337"/>
          </a:xfrm>
          <a:prstGeom prst="rect">
            <a:avLst/>
          </a:prstGeom>
          <a:solidFill>
            <a:schemeClr val="accent6">
              <a:lumMod val="10000"/>
            </a:schemeClr>
          </a:solidFill>
          <a:ln w="9525" cap="flat" cmpd="sng" algn="ctr">
            <a:noFill/>
            <a:prstDash val="solid"/>
            <a:round/>
            <a:headEnd type="none" w="med" len="med"/>
            <a:tailEnd type="none" w="med" len="med"/>
          </a:ln>
          <a:effectLst/>
          <a:extLst/>
        </p:spPr>
        <p:txBody>
          <a:bodyPr/>
          <a:lstStyle/>
          <a:p>
            <a:pPr>
              <a:defRPr/>
            </a:pPr>
            <a:endParaRPr lang="en-US"/>
          </a:p>
        </p:txBody>
      </p:sp>
      <p:sp>
        <p:nvSpPr>
          <p:cNvPr id="35" name="Rectangle 34">
            <a:extLst>
              <a:ext uri="{FF2B5EF4-FFF2-40B4-BE49-F238E27FC236}">
                <a16:creationId xmlns:a16="http://schemas.microsoft.com/office/drawing/2014/main" id="{D9B6630D-7CE5-42CC-A68D-5F93A218588B}"/>
              </a:ext>
            </a:extLst>
          </p:cNvPr>
          <p:cNvSpPr/>
          <p:nvPr/>
        </p:nvSpPr>
        <p:spPr bwMode="auto">
          <a:xfrm rot="6464922">
            <a:off x="6802438" y="2092326"/>
            <a:ext cx="647700" cy="130175"/>
          </a:xfrm>
          <a:prstGeom prst="rect">
            <a:avLst/>
          </a:prstGeom>
          <a:solidFill>
            <a:schemeClr val="bg1">
              <a:lumMod val="50000"/>
            </a:schemeClr>
          </a:solidFill>
          <a:ln w="9525" cap="flat" cmpd="sng" algn="ctr">
            <a:noFill/>
            <a:prstDash val="solid"/>
            <a:round/>
            <a:headEnd type="none" w="med" len="med"/>
            <a:tailEnd type="none" w="med" len="med"/>
          </a:ln>
          <a:effectLst/>
          <a:extLst/>
        </p:spPr>
        <p:txBody>
          <a:bodyPr/>
          <a:lstStyle/>
          <a:p>
            <a:pPr>
              <a:defRPr/>
            </a:pPr>
            <a:endParaRPr lang="en-US"/>
          </a:p>
        </p:txBody>
      </p:sp>
      <p:sp>
        <p:nvSpPr>
          <p:cNvPr id="36" name="Rectangle 35">
            <a:extLst>
              <a:ext uri="{FF2B5EF4-FFF2-40B4-BE49-F238E27FC236}">
                <a16:creationId xmlns:a16="http://schemas.microsoft.com/office/drawing/2014/main" id="{18729385-DD17-4CC3-8509-D6F8F356208D}"/>
              </a:ext>
            </a:extLst>
          </p:cNvPr>
          <p:cNvSpPr/>
          <p:nvPr/>
        </p:nvSpPr>
        <p:spPr bwMode="auto">
          <a:xfrm>
            <a:off x="8010524" y="4402138"/>
            <a:ext cx="506412" cy="117475"/>
          </a:xfrm>
          <a:prstGeom prst="rect">
            <a:avLst/>
          </a:prstGeom>
          <a:solidFill>
            <a:schemeClr val="bg1">
              <a:lumMod val="65000"/>
            </a:schemeClr>
          </a:solidFill>
          <a:ln w="9525" cap="flat" cmpd="sng" algn="ctr">
            <a:noFill/>
            <a:prstDash val="solid"/>
            <a:round/>
            <a:headEnd type="none" w="med" len="med"/>
            <a:tailEnd type="none" w="med" len="med"/>
          </a:ln>
          <a:effectLst/>
          <a:extLst/>
        </p:spPr>
        <p:txBody>
          <a:bodyPr/>
          <a:lstStyle/>
          <a:p>
            <a:pPr>
              <a:defRPr/>
            </a:pPr>
            <a:endParaRPr lang="en-US"/>
          </a:p>
        </p:txBody>
      </p:sp>
      <p:sp>
        <p:nvSpPr>
          <p:cNvPr id="37" name="Rectangle 36">
            <a:extLst>
              <a:ext uri="{FF2B5EF4-FFF2-40B4-BE49-F238E27FC236}">
                <a16:creationId xmlns:a16="http://schemas.microsoft.com/office/drawing/2014/main" id="{8D85E051-5EAE-446F-81C2-2CB356E0B6BC}"/>
              </a:ext>
            </a:extLst>
          </p:cNvPr>
          <p:cNvSpPr/>
          <p:nvPr/>
        </p:nvSpPr>
        <p:spPr bwMode="auto">
          <a:xfrm>
            <a:off x="5867400" y="5791200"/>
            <a:ext cx="457200" cy="152400"/>
          </a:xfrm>
          <a:prstGeom prst="rect">
            <a:avLst/>
          </a:prstGeom>
          <a:solidFill>
            <a:schemeClr val="bg1">
              <a:lumMod val="50000"/>
            </a:schemeClr>
          </a:solidFill>
          <a:ln w="9525" cap="flat" cmpd="sng" algn="ctr">
            <a:noFill/>
            <a:prstDash val="solid"/>
            <a:round/>
            <a:headEnd type="none" w="med" len="med"/>
            <a:tailEnd type="none" w="med" len="med"/>
          </a:ln>
          <a:effectLst/>
          <a:extLst/>
        </p:spPr>
        <p:txBody>
          <a:bodyPr/>
          <a:lstStyle/>
          <a:p>
            <a:pPr>
              <a:defRPr/>
            </a:pPr>
            <a:endParaRPr lang="en-US"/>
          </a:p>
        </p:txBody>
      </p:sp>
      <p:sp>
        <p:nvSpPr>
          <p:cNvPr id="38" name="Rectangle 37">
            <a:extLst>
              <a:ext uri="{FF2B5EF4-FFF2-40B4-BE49-F238E27FC236}">
                <a16:creationId xmlns:a16="http://schemas.microsoft.com/office/drawing/2014/main" id="{13A006D9-A5E4-4BDE-BEAE-AB019B8D1C7C}"/>
              </a:ext>
            </a:extLst>
          </p:cNvPr>
          <p:cNvSpPr/>
          <p:nvPr/>
        </p:nvSpPr>
        <p:spPr bwMode="auto">
          <a:xfrm>
            <a:off x="9636126" y="1928814"/>
            <a:ext cx="498475" cy="204787"/>
          </a:xfrm>
          <a:prstGeom prst="rect">
            <a:avLst/>
          </a:prstGeom>
          <a:solidFill>
            <a:schemeClr val="accent6">
              <a:lumMod val="10000"/>
            </a:schemeClr>
          </a:solidFill>
          <a:ln w="9525" cap="flat" cmpd="sng" algn="ctr">
            <a:noFill/>
            <a:prstDash val="solid"/>
            <a:round/>
            <a:headEnd type="none" w="med" len="med"/>
            <a:tailEnd type="none" w="med" len="med"/>
          </a:ln>
          <a:effectLst/>
          <a:extLst/>
        </p:spPr>
        <p:txBody>
          <a:bodyPr/>
          <a:lstStyle/>
          <a:p>
            <a:pPr>
              <a:defRPr/>
            </a:pPr>
            <a:endParaRPr lang="en-US"/>
          </a:p>
        </p:txBody>
      </p:sp>
      <p:sp>
        <p:nvSpPr>
          <p:cNvPr id="39" name="Rectangle 38">
            <a:extLst>
              <a:ext uri="{FF2B5EF4-FFF2-40B4-BE49-F238E27FC236}">
                <a16:creationId xmlns:a16="http://schemas.microsoft.com/office/drawing/2014/main" id="{E0C08801-29DD-4077-96B2-DAAE35127D80}"/>
              </a:ext>
            </a:extLst>
          </p:cNvPr>
          <p:cNvSpPr/>
          <p:nvPr/>
        </p:nvSpPr>
        <p:spPr bwMode="auto">
          <a:xfrm>
            <a:off x="9906000" y="5029200"/>
            <a:ext cx="304800" cy="990600"/>
          </a:xfrm>
          <a:prstGeom prst="rect">
            <a:avLst/>
          </a:prstGeom>
          <a:solidFill>
            <a:schemeClr val="bg1">
              <a:lumMod val="50000"/>
            </a:schemeClr>
          </a:solidFill>
          <a:ln w="9525" cap="flat" cmpd="sng" algn="ctr">
            <a:noFill/>
            <a:prstDash val="solid"/>
            <a:round/>
            <a:headEnd type="none" w="med" len="med"/>
            <a:tailEnd type="none" w="med" len="med"/>
          </a:ln>
          <a:effectLst/>
          <a:extLst/>
        </p:spPr>
        <p:txBody>
          <a:bodyPr/>
          <a:lstStyle/>
          <a:p>
            <a:pPr>
              <a:defRPr/>
            </a:pPr>
            <a:endParaRPr lang="en-US"/>
          </a:p>
        </p:txBody>
      </p:sp>
      <p:sp>
        <p:nvSpPr>
          <p:cNvPr id="40" name="Rectangle 39">
            <a:extLst>
              <a:ext uri="{FF2B5EF4-FFF2-40B4-BE49-F238E27FC236}">
                <a16:creationId xmlns:a16="http://schemas.microsoft.com/office/drawing/2014/main" id="{A06E73C2-222D-493A-AB65-D48BF39EFAF4}"/>
              </a:ext>
            </a:extLst>
          </p:cNvPr>
          <p:cNvSpPr/>
          <p:nvPr/>
        </p:nvSpPr>
        <p:spPr bwMode="auto">
          <a:xfrm>
            <a:off x="5105400" y="1828801"/>
            <a:ext cx="228600" cy="100013"/>
          </a:xfrm>
          <a:prstGeom prst="rect">
            <a:avLst/>
          </a:prstGeom>
          <a:solidFill>
            <a:schemeClr val="bg1">
              <a:lumMod val="50000"/>
            </a:schemeClr>
          </a:solidFill>
          <a:ln w="9525" cap="flat" cmpd="sng" algn="ctr">
            <a:noFill/>
            <a:prstDash val="solid"/>
            <a:round/>
            <a:headEnd type="none" w="med" len="med"/>
            <a:tailEnd type="none" w="med" len="med"/>
          </a:ln>
          <a:effectLst/>
          <a:extLst/>
        </p:spPr>
        <p:txBody>
          <a:bodyPr/>
          <a:lstStyle/>
          <a:p>
            <a:pPr>
              <a:defRPr/>
            </a:pPr>
            <a:endParaRPr lang="en-US"/>
          </a:p>
        </p:txBody>
      </p:sp>
      <p:sp>
        <p:nvSpPr>
          <p:cNvPr id="41" name="Rectangle 40">
            <a:extLst>
              <a:ext uri="{FF2B5EF4-FFF2-40B4-BE49-F238E27FC236}">
                <a16:creationId xmlns:a16="http://schemas.microsoft.com/office/drawing/2014/main" id="{F7E49961-E314-4D09-8CC5-BF59D3693163}"/>
              </a:ext>
            </a:extLst>
          </p:cNvPr>
          <p:cNvSpPr/>
          <p:nvPr/>
        </p:nvSpPr>
        <p:spPr bwMode="auto">
          <a:xfrm>
            <a:off x="1981201" y="5410200"/>
            <a:ext cx="517525" cy="533400"/>
          </a:xfrm>
          <a:prstGeom prst="rect">
            <a:avLst/>
          </a:prstGeom>
          <a:solidFill>
            <a:schemeClr val="accent6">
              <a:lumMod val="10000"/>
            </a:schemeClr>
          </a:solidFill>
          <a:ln w="9525" cap="flat" cmpd="sng" algn="ctr">
            <a:noFill/>
            <a:prstDash val="solid"/>
            <a:round/>
            <a:headEnd type="none" w="med" len="med"/>
            <a:tailEnd type="none" w="med" len="med"/>
          </a:ln>
          <a:effectLst/>
          <a:extLst/>
        </p:spPr>
        <p:txBody>
          <a:bodyPr/>
          <a:lstStyle/>
          <a:p>
            <a:pPr>
              <a:defRPr/>
            </a:pPr>
            <a:endParaRPr lang="en-US"/>
          </a:p>
        </p:txBody>
      </p:sp>
    </p:spTree>
    <p:extLst>
      <p:ext uri="{BB962C8B-B14F-4D97-AF65-F5344CB8AC3E}">
        <p14:creationId xmlns:p14="http://schemas.microsoft.com/office/powerpoint/2010/main" val="30972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D7CC-3AF3-42B2-A481-1408D6446259}"/>
              </a:ext>
            </a:extLst>
          </p:cNvPr>
          <p:cNvSpPr>
            <a:spLocks noGrp="1"/>
          </p:cNvSpPr>
          <p:nvPr>
            <p:ph type="title"/>
          </p:nvPr>
        </p:nvSpPr>
        <p:spPr/>
        <p:txBody>
          <a:bodyPr/>
          <a:lstStyle/>
          <a:p>
            <a:r>
              <a:rPr lang="en-US" dirty="0"/>
              <a:t>Fumigation Operation</a:t>
            </a:r>
          </a:p>
        </p:txBody>
      </p:sp>
      <p:pic>
        <p:nvPicPr>
          <p:cNvPr id="6" name="Content Placeholder 5">
            <a:extLst>
              <a:ext uri="{FF2B5EF4-FFF2-40B4-BE49-F238E27FC236}">
                <a16:creationId xmlns:a16="http://schemas.microsoft.com/office/drawing/2014/main" id="{92F56E2C-2A75-486C-8907-E369720B372B}"/>
              </a:ext>
            </a:extLst>
          </p:cNvPr>
          <p:cNvPicPr>
            <a:picLocks noGrp="1" noChangeAspect="1"/>
          </p:cNvPicPr>
          <p:nvPr>
            <p:ph idx="1"/>
          </p:nvPr>
        </p:nvPicPr>
        <p:blipFill>
          <a:blip r:embed="rId3"/>
          <a:stretch>
            <a:fillRect/>
          </a:stretch>
        </p:blipFill>
        <p:spPr>
          <a:xfrm>
            <a:off x="1828800" y="1860771"/>
            <a:ext cx="8534400" cy="4387629"/>
          </a:xfrm>
          <a:prstGeom prst="rect">
            <a:avLst/>
          </a:prstGeom>
        </p:spPr>
      </p:pic>
      <p:sp>
        <p:nvSpPr>
          <p:cNvPr id="4" name="Slide Number Placeholder 3">
            <a:extLst>
              <a:ext uri="{FF2B5EF4-FFF2-40B4-BE49-F238E27FC236}">
                <a16:creationId xmlns:a16="http://schemas.microsoft.com/office/drawing/2014/main" id="{2769F77F-8928-4FC8-9077-9FC26F8A31AF}"/>
              </a:ext>
            </a:extLst>
          </p:cNvPr>
          <p:cNvSpPr>
            <a:spLocks noGrp="1"/>
          </p:cNvSpPr>
          <p:nvPr>
            <p:ph type="sldNum" sz="quarter" idx="12"/>
          </p:nvPr>
        </p:nvSpPr>
        <p:spPr/>
        <p:txBody>
          <a:bodyPr/>
          <a:lstStyle/>
          <a:p>
            <a:r>
              <a:rPr lang="en-US" dirty="0"/>
              <a:t>Slide </a:t>
            </a:r>
            <a:fld id="{D418B479-6B46-47D7-AF0A-744783EA276B}" type="slidenum">
              <a:rPr lang="en-US" smtClean="0"/>
              <a:pPr/>
              <a:t>9</a:t>
            </a:fld>
            <a:endParaRPr lang="en-US" dirty="0"/>
          </a:p>
        </p:txBody>
      </p:sp>
      <p:sp>
        <p:nvSpPr>
          <p:cNvPr id="5" name="Footer Placeholder 4">
            <a:extLst>
              <a:ext uri="{FF2B5EF4-FFF2-40B4-BE49-F238E27FC236}">
                <a16:creationId xmlns:a16="http://schemas.microsoft.com/office/drawing/2014/main" id="{E8C10F0D-27B7-4E49-978C-E33185F0C62D}"/>
              </a:ext>
            </a:extLst>
          </p:cNvPr>
          <p:cNvSpPr>
            <a:spLocks noGrp="1"/>
          </p:cNvSpPr>
          <p:nvPr>
            <p:ph type="ftr" sz="quarter" idx="11"/>
          </p:nvPr>
        </p:nvSpPr>
        <p:spPr/>
        <p:txBody>
          <a:bodyPr/>
          <a:lstStyle/>
          <a:p>
            <a:r>
              <a:rPr lang="en-US" dirty="0"/>
              <a:t>Air and Waste Management Association: Presented by DEP, Kenneth Ratzman</a:t>
            </a:r>
          </a:p>
        </p:txBody>
      </p:sp>
    </p:spTree>
    <p:extLst>
      <p:ext uri="{BB962C8B-B14F-4D97-AF65-F5344CB8AC3E}">
        <p14:creationId xmlns:p14="http://schemas.microsoft.com/office/powerpoint/2010/main" val="19972665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JDEP Templat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9638</TotalTime>
  <Words>1350</Words>
  <Application>Microsoft Office PowerPoint</Application>
  <PresentationFormat>Widescreen</PresentationFormat>
  <Paragraphs>222</Paragraphs>
  <Slides>20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Book Antiqua</vt:lpstr>
      <vt:lpstr>Calibri</vt:lpstr>
      <vt:lpstr>Calibri Light</vt:lpstr>
      <vt:lpstr>Century Gothic</vt:lpstr>
      <vt:lpstr>Monotype Sorts</vt:lpstr>
      <vt:lpstr>NJDEP Template</vt:lpstr>
      <vt:lpstr>Air and Waste Management association Workshop</vt:lpstr>
      <vt:lpstr>Air Rule Updates</vt:lpstr>
      <vt:lpstr>Outer continental shelf</vt:lpstr>
      <vt:lpstr>Air toxics/Fumigation</vt:lpstr>
      <vt:lpstr>Additional air Toxics</vt:lpstr>
      <vt:lpstr>Clarify Fumigation Applicability</vt:lpstr>
      <vt:lpstr>ENVIRONMENTAL JUSTICE!!! </vt:lpstr>
      <vt:lpstr>What Is Wrong With This Picture?</vt:lpstr>
      <vt:lpstr>Fumigation Operation</vt:lpstr>
      <vt:lpstr>PowerPoint Presentation</vt:lpstr>
      <vt:lpstr>Challenging Industry</vt:lpstr>
      <vt:lpstr>Emission Statement</vt:lpstr>
      <vt:lpstr>Ozone transport Commission (OTC) model Rules</vt:lpstr>
      <vt:lpstr>Consumer Products (CP)/Architectural Coatings(AIMS)</vt:lpstr>
      <vt:lpstr>Consumer Products/Architectural Coatings (cont)</vt:lpstr>
      <vt:lpstr>Aftermarket Catalyst</vt:lpstr>
      <vt:lpstr>Aftermarket Catalyst (cont.)</vt:lpstr>
      <vt:lpstr>GHG/HFCs</vt:lpstr>
      <vt:lpstr>That is the rules</vt:lpstr>
      <vt:lpstr>Community Corner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Plans for Further Reductions in the Environmental Impacts of Port Operations</dc:title>
  <dc:creator>Ramos-Busot, Anjuli</dc:creator>
  <cp:lastModifiedBy>Ratzman, Kenneth</cp:lastModifiedBy>
  <cp:revision>56</cp:revision>
  <cp:lastPrinted>2019-10-22T18:46:07Z</cp:lastPrinted>
  <dcterms:created xsi:type="dcterms:W3CDTF">2019-10-03T14:24:48Z</dcterms:created>
  <dcterms:modified xsi:type="dcterms:W3CDTF">2019-11-21T12:26:43Z</dcterms:modified>
</cp:coreProperties>
</file>