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4"/>
  </p:sldMasterIdLst>
  <p:notesMasterIdLst>
    <p:notesMasterId r:id="rId25"/>
  </p:notesMasterIdLst>
  <p:sldIdLst>
    <p:sldId id="419" r:id="rId5"/>
    <p:sldId id="515" r:id="rId6"/>
    <p:sldId id="512" r:id="rId7"/>
    <p:sldId id="513" r:id="rId8"/>
    <p:sldId id="510" r:id="rId9"/>
    <p:sldId id="511" r:id="rId10"/>
    <p:sldId id="504" r:id="rId11"/>
    <p:sldId id="505" r:id="rId12"/>
    <p:sldId id="506" r:id="rId13"/>
    <p:sldId id="493" r:id="rId14"/>
    <p:sldId id="508" r:id="rId15"/>
    <p:sldId id="509" r:id="rId16"/>
    <p:sldId id="514" r:id="rId17"/>
    <p:sldId id="516" r:id="rId18"/>
    <p:sldId id="423" r:id="rId19"/>
    <p:sldId id="517" r:id="rId20"/>
    <p:sldId id="489" r:id="rId21"/>
    <p:sldId id="502" r:id="rId22"/>
    <p:sldId id="391" r:id="rId23"/>
    <p:sldId id="46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EEBA42-6726-7D5F-5661-099D64D13FAD}" name="Punit Arora" initials="PSA" userId="Punit Aror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C00"/>
    <a:srgbClr val="F4D034"/>
    <a:srgbClr val="004773"/>
    <a:srgbClr val="FFA300"/>
    <a:srgbClr val="33B3FF"/>
    <a:srgbClr val="FFCD00"/>
    <a:srgbClr val="FF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19"/>
    <p:restoredTop sz="86056"/>
  </p:normalViewPr>
  <p:slideViewPr>
    <p:cSldViewPr snapToGrid="0" snapToObjects="1" showGuides="1">
      <p:cViewPr>
        <p:scale>
          <a:sx n="105" d="100"/>
          <a:sy n="105" d="100"/>
        </p:scale>
        <p:origin x="976"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91" d="100"/>
          <a:sy n="91" d="100"/>
        </p:scale>
        <p:origin x="3536"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diagrams/_rels/data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ata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F84155-87BE-4823-BF93-D4D0875EEDDF}" type="doc">
      <dgm:prSet loTypeId="urn:microsoft.com/office/officeart/2016/7/layout/LinearBlockProcessNumbered" loCatId="process" qsTypeId="urn:microsoft.com/office/officeart/2005/8/quickstyle/simple1" qsCatId="simple" csTypeId="urn:microsoft.com/office/officeart/2005/8/colors/colorful1" csCatId="colorful"/>
      <dgm:spPr/>
      <dgm:t>
        <a:bodyPr/>
        <a:lstStyle/>
        <a:p>
          <a:endParaRPr lang="en-US"/>
        </a:p>
      </dgm:t>
    </dgm:pt>
    <dgm:pt modelId="{5148B757-9861-4650-9B52-C3B8EB708183}">
      <dgm:prSet/>
      <dgm:spPr/>
      <dgm:t>
        <a:bodyPr/>
        <a:lstStyle/>
        <a:p>
          <a:r>
            <a:rPr lang="en-US"/>
            <a:t>ESG: Broad trends</a:t>
          </a:r>
        </a:p>
      </dgm:t>
    </dgm:pt>
    <dgm:pt modelId="{71C491A5-C1FC-41C1-BFA7-50E42DCC1367}" type="parTrans" cxnId="{79636232-111E-4BE2-AE2D-3DD5AEE9C62C}">
      <dgm:prSet/>
      <dgm:spPr/>
      <dgm:t>
        <a:bodyPr/>
        <a:lstStyle/>
        <a:p>
          <a:endParaRPr lang="en-US"/>
        </a:p>
      </dgm:t>
    </dgm:pt>
    <dgm:pt modelId="{DD9DE2D3-E80A-4564-A620-2DD4A3195917}" type="sibTrans" cxnId="{79636232-111E-4BE2-AE2D-3DD5AEE9C62C}">
      <dgm:prSet phldrT="01"/>
      <dgm:spPr/>
      <dgm:t>
        <a:bodyPr/>
        <a:lstStyle/>
        <a:p>
          <a:r>
            <a:rPr lang="en-US" dirty="0"/>
            <a:t>01</a:t>
          </a:r>
        </a:p>
      </dgm:t>
    </dgm:pt>
    <dgm:pt modelId="{A667935E-8320-472B-B370-E3D9B77A17A8}">
      <dgm:prSet/>
      <dgm:spPr/>
      <dgm:t>
        <a:bodyPr/>
        <a:lstStyle/>
        <a:p>
          <a:r>
            <a:rPr lang="en-US"/>
            <a:t>Successes and challenges</a:t>
          </a:r>
        </a:p>
      </dgm:t>
    </dgm:pt>
    <dgm:pt modelId="{BCA0664E-495E-4075-AA4B-457B6713A732}" type="parTrans" cxnId="{1059195D-E8F5-4731-B733-0FE0356FFCC9}">
      <dgm:prSet/>
      <dgm:spPr/>
      <dgm:t>
        <a:bodyPr/>
        <a:lstStyle/>
        <a:p>
          <a:endParaRPr lang="en-US"/>
        </a:p>
      </dgm:t>
    </dgm:pt>
    <dgm:pt modelId="{7DCF18FC-9498-45B8-8826-DD40B3F2825A}" type="sibTrans" cxnId="{1059195D-E8F5-4731-B733-0FE0356FFCC9}">
      <dgm:prSet phldrT="02"/>
      <dgm:spPr/>
      <dgm:t>
        <a:bodyPr/>
        <a:lstStyle/>
        <a:p>
          <a:r>
            <a:rPr lang="en-US"/>
            <a:t>02</a:t>
          </a:r>
        </a:p>
      </dgm:t>
    </dgm:pt>
    <dgm:pt modelId="{F841DFE9-FE0C-4A75-BAA3-342FC2436659}">
      <dgm:prSet/>
      <dgm:spPr/>
      <dgm:t>
        <a:bodyPr/>
        <a:lstStyle/>
        <a:p>
          <a:r>
            <a:rPr lang="en-US"/>
            <a:t>Stakeholder complexity &amp; pushback</a:t>
          </a:r>
        </a:p>
      </dgm:t>
    </dgm:pt>
    <dgm:pt modelId="{0BE324AC-0C09-4709-A4EA-4E6DF99F94FC}" type="parTrans" cxnId="{70E1E02C-6BA9-46C8-AF92-D1F1CF435117}">
      <dgm:prSet/>
      <dgm:spPr/>
      <dgm:t>
        <a:bodyPr/>
        <a:lstStyle/>
        <a:p>
          <a:endParaRPr lang="en-US"/>
        </a:p>
      </dgm:t>
    </dgm:pt>
    <dgm:pt modelId="{3B98D276-E9AD-479F-80B8-AB6A1124C891}" type="sibTrans" cxnId="{70E1E02C-6BA9-46C8-AF92-D1F1CF435117}">
      <dgm:prSet phldrT="03"/>
      <dgm:spPr/>
      <dgm:t>
        <a:bodyPr/>
        <a:lstStyle/>
        <a:p>
          <a:r>
            <a:rPr lang="en-US"/>
            <a:t>03</a:t>
          </a:r>
        </a:p>
      </dgm:t>
    </dgm:pt>
    <dgm:pt modelId="{903C2FB8-8992-4FD0-AFD4-E443C48E7FF3}">
      <dgm:prSet/>
      <dgm:spPr/>
      <dgm:t>
        <a:bodyPr/>
        <a:lstStyle/>
        <a:p>
          <a:r>
            <a:rPr lang="en-US"/>
            <a:t>Complex strategies / responses</a:t>
          </a:r>
        </a:p>
      </dgm:t>
    </dgm:pt>
    <dgm:pt modelId="{37F26A79-F786-43BA-AA05-B6F69B976CE9}" type="parTrans" cxnId="{B07451C9-DBB7-4E3A-9524-7F1D4CCA9721}">
      <dgm:prSet/>
      <dgm:spPr/>
      <dgm:t>
        <a:bodyPr/>
        <a:lstStyle/>
        <a:p>
          <a:endParaRPr lang="en-US"/>
        </a:p>
      </dgm:t>
    </dgm:pt>
    <dgm:pt modelId="{61E61E10-67F4-469E-BA4D-3E9614BD7A08}" type="sibTrans" cxnId="{B07451C9-DBB7-4E3A-9524-7F1D4CCA9721}">
      <dgm:prSet phldrT="04"/>
      <dgm:spPr/>
      <dgm:t>
        <a:bodyPr/>
        <a:lstStyle/>
        <a:p>
          <a:r>
            <a:rPr lang="en-US"/>
            <a:t>04</a:t>
          </a:r>
        </a:p>
      </dgm:t>
    </dgm:pt>
    <dgm:pt modelId="{B980AA39-CE7B-4664-AF62-4640C5F3FC26}">
      <dgm:prSet/>
      <dgm:spPr/>
      <dgm:t>
        <a:bodyPr/>
        <a:lstStyle/>
        <a:p>
          <a:r>
            <a:rPr lang="en-US"/>
            <a:t>Conclusion </a:t>
          </a:r>
        </a:p>
      </dgm:t>
    </dgm:pt>
    <dgm:pt modelId="{8FE8890C-F948-4307-A969-093037DFD78F}" type="parTrans" cxnId="{962D16DE-B8D7-4ED6-A1A2-B4812CCB47B6}">
      <dgm:prSet/>
      <dgm:spPr/>
      <dgm:t>
        <a:bodyPr/>
        <a:lstStyle/>
        <a:p>
          <a:endParaRPr lang="en-US"/>
        </a:p>
      </dgm:t>
    </dgm:pt>
    <dgm:pt modelId="{A31A95E8-BC0B-4038-9653-63916D98DC85}" type="sibTrans" cxnId="{962D16DE-B8D7-4ED6-A1A2-B4812CCB47B6}">
      <dgm:prSet phldrT="05"/>
      <dgm:spPr/>
      <dgm:t>
        <a:bodyPr/>
        <a:lstStyle/>
        <a:p>
          <a:r>
            <a:rPr lang="en-US"/>
            <a:t>05</a:t>
          </a:r>
        </a:p>
      </dgm:t>
    </dgm:pt>
    <dgm:pt modelId="{4A72FDEB-B395-1245-8A4E-3FE2B753450C}" type="pres">
      <dgm:prSet presAssocID="{F1F84155-87BE-4823-BF93-D4D0875EEDDF}" presName="Name0" presStyleCnt="0">
        <dgm:presLayoutVars>
          <dgm:animLvl val="lvl"/>
          <dgm:resizeHandles val="exact"/>
        </dgm:presLayoutVars>
      </dgm:prSet>
      <dgm:spPr/>
    </dgm:pt>
    <dgm:pt modelId="{DB2B1357-AC11-2640-9D98-D162FE2A5EB7}" type="pres">
      <dgm:prSet presAssocID="{5148B757-9861-4650-9B52-C3B8EB708183}" presName="compositeNode" presStyleCnt="0">
        <dgm:presLayoutVars>
          <dgm:bulletEnabled val="1"/>
        </dgm:presLayoutVars>
      </dgm:prSet>
      <dgm:spPr/>
    </dgm:pt>
    <dgm:pt modelId="{1D7E1DD2-936A-A349-8701-0542262B8CC6}" type="pres">
      <dgm:prSet presAssocID="{5148B757-9861-4650-9B52-C3B8EB708183}" presName="bgRect" presStyleLbl="alignNode1" presStyleIdx="0" presStyleCnt="5"/>
      <dgm:spPr/>
    </dgm:pt>
    <dgm:pt modelId="{92F86CA4-03AA-F447-A9FE-B7C6F039CC41}" type="pres">
      <dgm:prSet presAssocID="{DD9DE2D3-E80A-4564-A620-2DD4A3195917}" presName="sibTransNodeRect" presStyleLbl="alignNode1" presStyleIdx="0" presStyleCnt="5">
        <dgm:presLayoutVars>
          <dgm:chMax val="0"/>
          <dgm:bulletEnabled val="1"/>
        </dgm:presLayoutVars>
      </dgm:prSet>
      <dgm:spPr/>
    </dgm:pt>
    <dgm:pt modelId="{AC449865-AA69-8543-AD31-BF1E6BDF2EDB}" type="pres">
      <dgm:prSet presAssocID="{5148B757-9861-4650-9B52-C3B8EB708183}" presName="nodeRect" presStyleLbl="alignNode1" presStyleIdx="0" presStyleCnt="5">
        <dgm:presLayoutVars>
          <dgm:bulletEnabled val="1"/>
        </dgm:presLayoutVars>
      </dgm:prSet>
      <dgm:spPr/>
    </dgm:pt>
    <dgm:pt modelId="{5B4C47FD-2155-AD42-A095-7158A36ABED5}" type="pres">
      <dgm:prSet presAssocID="{DD9DE2D3-E80A-4564-A620-2DD4A3195917}" presName="sibTrans" presStyleCnt="0"/>
      <dgm:spPr/>
    </dgm:pt>
    <dgm:pt modelId="{3BFA76FA-275C-6348-BA49-FE85C2624798}" type="pres">
      <dgm:prSet presAssocID="{A667935E-8320-472B-B370-E3D9B77A17A8}" presName="compositeNode" presStyleCnt="0">
        <dgm:presLayoutVars>
          <dgm:bulletEnabled val="1"/>
        </dgm:presLayoutVars>
      </dgm:prSet>
      <dgm:spPr/>
    </dgm:pt>
    <dgm:pt modelId="{17033D66-86DA-4543-AC04-5EEED5A248A9}" type="pres">
      <dgm:prSet presAssocID="{A667935E-8320-472B-B370-E3D9B77A17A8}" presName="bgRect" presStyleLbl="alignNode1" presStyleIdx="1" presStyleCnt="5"/>
      <dgm:spPr/>
    </dgm:pt>
    <dgm:pt modelId="{69DA85EB-941B-CF49-9284-BC670BB1AD4E}" type="pres">
      <dgm:prSet presAssocID="{7DCF18FC-9498-45B8-8826-DD40B3F2825A}" presName="sibTransNodeRect" presStyleLbl="alignNode1" presStyleIdx="1" presStyleCnt="5">
        <dgm:presLayoutVars>
          <dgm:chMax val="0"/>
          <dgm:bulletEnabled val="1"/>
        </dgm:presLayoutVars>
      </dgm:prSet>
      <dgm:spPr/>
    </dgm:pt>
    <dgm:pt modelId="{2BBA08ED-0E4C-6842-8D7E-A86EBB794E4D}" type="pres">
      <dgm:prSet presAssocID="{A667935E-8320-472B-B370-E3D9B77A17A8}" presName="nodeRect" presStyleLbl="alignNode1" presStyleIdx="1" presStyleCnt="5">
        <dgm:presLayoutVars>
          <dgm:bulletEnabled val="1"/>
        </dgm:presLayoutVars>
      </dgm:prSet>
      <dgm:spPr/>
    </dgm:pt>
    <dgm:pt modelId="{240565D8-C581-E547-ABE6-569684A529DC}" type="pres">
      <dgm:prSet presAssocID="{7DCF18FC-9498-45B8-8826-DD40B3F2825A}" presName="sibTrans" presStyleCnt="0"/>
      <dgm:spPr/>
    </dgm:pt>
    <dgm:pt modelId="{78F27685-54F0-5142-BB61-77487DAEEA4F}" type="pres">
      <dgm:prSet presAssocID="{F841DFE9-FE0C-4A75-BAA3-342FC2436659}" presName="compositeNode" presStyleCnt="0">
        <dgm:presLayoutVars>
          <dgm:bulletEnabled val="1"/>
        </dgm:presLayoutVars>
      </dgm:prSet>
      <dgm:spPr/>
    </dgm:pt>
    <dgm:pt modelId="{14BC1EB3-9F04-5746-B2F5-93BF65B82F4C}" type="pres">
      <dgm:prSet presAssocID="{F841DFE9-FE0C-4A75-BAA3-342FC2436659}" presName="bgRect" presStyleLbl="alignNode1" presStyleIdx="2" presStyleCnt="5"/>
      <dgm:spPr/>
    </dgm:pt>
    <dgm:pt modelId="{0612751F-55A2-2647-92DD-8BADC087C0B3}" type="pres">
      <dgm:prSet presAssocID="{3B98D276-E9AD-479F-80B8-AB6A1124C891}" presName="sibTransNodeRect" presStyleLbl="alignNode1" presStyleIdx="2" presStyleCnt="5">
        <dgm:presLayoutVars>
          <dgm:chMax val="0"/>
          <dgm:bulletEnabled val="1"/>
        </dgm:presLayoutVars>
      </dgm:prSet>
      <dgm:spPr/>
    </dgm:pt>
    <dgm:pt modelId="{1015DF48-57A8-2648-9A4D-C7CDABA22455}" type="pres">
      <dgm:prSet presAssocID="{F841DFE9-FE0C-4A75-BAA3-342FC2436659}" presName="nodeRect" presStyleLbl="alignNode1" presStyleIdx="2" presStyleCnt="5">
        <dgm:presLayoutVars>
          <dgm:bulletEnabled val="1"/>
        </dgm:presLayoutVars>
      </dgm:prSet>
      <dgm:spPr/>
    </dgm:pt>
    <dgm:pt modelId="{48339ECC-0F4D-3548-A648-912DAF942F1D}" type="pres">
      <dgm:prSet presAssocID="{3B98D276-E9AD-479F-80B8-AB6A1124C891}" presName="sibTrans" presStyleCnt="0"/>
      <dgm:spPr/>
    </dgm:pt>
    <dgm:pt modelId="{D9B8254E-2497-8F40-A909-EE07216CD8AD}" type="pres">
      <dgm:prSet presAssocID="{903C2FB8-8992-4FD0-AFD4-E443C48E7FF3}" presName="compositeNode" presStyleCnt="0">
        <dgm:presLayoutVars>
          <dgm:bulletEnabled val="1"/>
        </dgm:presLayoutVars>
      </dgm:prSet>
      <dgm:spPr/>
    </dgm:pt>
    <dgm:pt modelId="{5661B86E-487A-8145-8EFD-F90C471E4773}" type="pres">
      <dgm:prSet presAssocID="{903C2FB8-8992-4FD0-AFD4-E443C48E7FF3}" presName="bgRect" presStyleLbl="alignNode1" presStyleIdx="3" presStyleCnt="5"/>
      <dgm:spPr/>
    </dgm:pt>
    <dgm:pt modelId="{FF4B63B2-11C8-4743-A609-01741DE85937}" type="pres">
      <dgm:prSet presAssocID="{61E61E10-67F4-469E-BA4D-3E9614BD7A08}" presName="sibTransNodeRect" presStyleLbl="alignNode1" presStyleIdx="3" presStyleCnt="5">
        <dgm:presLayoutVars>
          <dgm:chMax val="0"/>
          <dgm:bulletEnabled val="1"/>
        </dgm:presLayoutVars>
      </dgm:prSet>
      <dgm:spPr/>
    </dgm:pt>
    <dgm:pt modelId="{112765FC-1327-AD47-A2F3-7A7AE8082069}" type="pres">
      <dgm:prSet presAssocID="{903C2FB8-8992-4FD0-AFD4-E443C48E7FF3}" presName="nodeRect" presStyleLbl="alignNode1" presStyleIdx="3" presStyleCnt="5">
        <dgm:presLayoutVars>
          <dgm:bulletEnabled val="1"/>
        </dgm:presLayoutVars>
      </dgm:prSet>
      <dgm:spPr/>
    </dgm:pt>
    <dgm:pt modelId="{35A2BBC5-5A3D-5647-937A-BC727ECA64D0}" type="pres">
      <dgm:prSet presAssocID="{61E61E10-67F4-469E-BA4D-3E9614BD7A08}" presName="sibTrans" presStyleCnt="0"/>
      <dgm:spPr/>
    </dgm:pt>
    <dgm:pt modelId="{A9303405-A849-4041-BE5D-D9045DCF4AD1}" type="pres">
      <dgm:prSet presAssocID="{B980AA39-CE7B-4664-AF62-4640C5F3FC26}" presName="compositeNode" presStyleCnt="0">
        <dgm:presLayoutVars>
          <dgm:bulletEnabled val="1"/>
        </dgm:presLayoutVars>
      </dgm:prSet>
      <dgm:spPr/>
    </dgm:pt>
    <dgm:pt modelId="{82F34913-12BA-0A47-9D45-CE000BC6C321}" type="pres">
      <dgm:prSet presAssocID="{B980AA39-CE7B-4664-AF62-4640C5F3FC26}" presName="bgRect" presStyleLbl="alignNode1" presStyleIdx="4" presStyleCnt="5"/>
      <dgm:spPr/>
    </dgm:pt>
    <dgm:pt modelId="{F7180378-3488-DD4D-B9AD-CC366121C2CB}" type="pres">
      <dgm:prSet presAssocID="{A31A95E8-BC0B-4038-9653-63916D98DC85}" presName="sibTransNodeRect" presStyleLbl="alignNode1" presStyleIdx="4" presStyleCnt="5">
        <dgm:presLayoutVars>
          <dgm:chMax val="0"/>
          <dgm:bulletEnabled val="1"/>
        </dgm:presLayoutVars>
      </dgm:prSet>
      <dgm:spPr/>
    </dgm:pt>
    <dgm:pt modelId="{5C38046A-7FE7-314F-B053-AE9227C1BF57}" type="pres">
      <dgm:prSet presAssocID="{B980AA39-CE7B-4664-AF62-4640C5F3FC26}" presName="nodeRect" presStyleLbl="alignNode1" presStyleIdx="4" presStyleCnt="5">
        <dgm:presLayoutVars>
          <dgm:bulletEnabled val="1"/>
        </dgm:presLayoutVars>
      </dgm:prSet>
      <dgm:spPr/>
    </dgm:pt>
  </dgm:ptLst>
  <dgm:cxnLst>
    <dgm:cxn modelId="{2EE39C04-9AF2-D844-9D5E-60A3C1898C02}" type="presOf" srcId="{F841DFE9-FE0C-4A75-BAA3-342FC2436659}" destId="{14BC1EB3-9F04-5746-B2F5-93BF65B82F4C}" srcOrd="0" destOrd="0" presId="urn:microsoft.com/office/officeart/2016/7/layout/LinearBlockProcessNumbered"/>
    <dgm:cxn modelId="{879CC309-1341-0741-8FC6-C2330F6049E7}" type="presOf" srcId="{903C2FB8-8992-4FD0-AFD4-E443C48E7FF3}" destId="{5661B86E-487A-8145-8EFD-F90C471E4773}" srcOrd="0" destOrd="0" presId="urn:microsoft.com/office/officeart/2016/7/layout/LinearBlockProcessNumbered"/>
    <dgm:cxn modelId="{9DBECF28-154E-FF41-9713-E6E3EBAA76BC}" type="presOf" srcId="{5148B757-9861-4650-9B52-C3B8EB708183}" destId="{AC449865-AA69-8543-AD31-BF1E6BDF2EDB}" srcOrd="1" destOrd="0" presId="urn:microsoft.com/office/officeart/2016/7/layout/LinearBlockProcessNumbered"/>
    <dgm:cxn modelId="{3CF6CE29-3C9B-9D4E-9E2C-DFA7F280A2B5}" type="presOf" srcId="{F1F84155-87BE-4823-BF93-D4D0875EEDDF}" destId="{4A72FDEB-B395-1245-8A4E-3FE2B753450C}" srcOrd="0" destOrd="0" presId="urn:microsoft.com/office/officeart/2016/7/layout/LinearBlockProcessNumbered"/>
    <dgm:cxn modelId="{70E1E02C-6BA9-46C8-AF92-D1F1CF435117}" srcId="{F1F84155-87BE-4823-BF93-D4D0875EEDDF}" destId="{F841DFE9-FE0C-4A75-BAA3-342FC2436659}" srcOrd="2" destOrd="0" parTransId="{0BE324AC-0C09-4709-A4EA-4E6DF99F94FC}" sibTransId="{3B98D276-E9AD-479F-80B8-AB6A1124C891}"/>
    <dgm:cxn modelId="{79636232-111E-4BE2-AE2D-3DD5AEE9C62C}" srcId="{F1F84155-87BE-4823-BF93-D4D0875EEDDF}" destId="{5148B757-9861-4650-9B52-C3B8EB708183}" srcOrd="0" destOrd="0" parTransId="{71C491A5-C1FC-41C1-BFA7-50E42DCC1367}" sibTransId="{DD9DE2D3-E80A-4564-A620-2DD4A3195917}"/>
    <dgm:cxn modelId="{FCA3B133-7B39-5147-9448-53EB57C4EDF1}" type="presOf" srcId="{A667935E-8320-472B-B370-E3D9B77A17A8}" destId="{17033D66-86DA-4543-AC04-5EEED5A248A9}" srcOrd="0" destOrd="0" presId="urn:microsoft.com/office/officeart/2016/7/layout/LinearBlockProcessNumbered"/>
    <dgm:cxn modelId="{F07C2D56-7E37-5F4D-A196-08555283080F}" type="presOf" srcId="{A667935E-8320-472B-B370-E3D9B77A17A8}" destId="{2BBA08ED-0E4C-6842-8D7E-A86EBB794E4D}" srcOrd="1" destOrd="0" presId="urn:microsoft.com/office/officeart/2016/7/layout/LinearBlockProcessNumbered"/>
    <dgm:cxn modelId="{1059195D-E8F5-4731-B733-0FE0356FFCC9}" srcId="{F1F84155-87BE-4823-BF93-D4D0875EEDDF}" destId="{A667935E-8320-472B-B370-E3D9B77A17A8}" srcOrd="1" destOrd="0" parTransId="{BCA0664E-495E-4075-AA4B-457B6713A732}" sibTransId="{7DCF18FC-9498-45B8-8826-DD40B3F2825A}"/>
    <dgm:cxn modelId="{3A67427D-5C53-1B48-BA0B-BF1B68460AAE}" type="presOf" srcId="{B980AA39-CE7B-4664-AF62-4640C5F3FC26}" destId="{5C38046A-7FE7-314F-B053-AE9227C1BF57}" srcOrd="1" destOrd="0" presId="urn:microsoft.com/office/officeart/2016/7/layout/LinearBlockProcessNumbered"/>
    <dgm:cxn modelId="{2F49678F-D5FC-C649-A435-05063069686B}" type="presOf" srcId="{DD9DE2D3-E80A-4564-A620-2DD4A3195917}" destId="{92F86CA4-03AA-F447-A9FE-B7C6F039CC41}" srcOrd="0" destOrd="0" presId="urn:microsoft.com/office/officeart/2016/7/layout/LinearBlockProcessNumbered"/>
    <dgm:cxn modelId="{7FDC88A2-5A11-5448-A96E-334553D102DC}" type="presOf" srcId="{F841DFE9-FE0C-4A75-BAA3-342FC2436659}" destId="{1015DF48-57A8-2648-9A4D-C7CDABA22455}" srcOrd="1" destOrd="0" presId="urn:microsoft.com/office/officeart/2016/7/layout/LinearBlockProcessNumbered"/>
    <dgm:cxn modelId="{F8E3E4C2-A245-ED46-A8C0-2D56C70ACD99}" type="presOf" srcId="{903C2FB8-8992-4FD0-AFD4-E443C48E7FF3}" destId="{112765FC-1327-AD47-A2F3-7A7AE8082069}" srcOrd="1" destOrd="0" presId="urn:microsoft.com/office/officeart/2016/7/layout/LinearBlockProcessNumbered"/>
    <dgm:cxn modelId="{B07451C9-DBB7-4E3A-9524-7F1D4CCA9721}" srcId="{F1F84155-87BE-4823-BF93-D4D0875EEDDF}" destId="{903C2FB8-8992-4FD0-AFD4-E443C48E7FF3}" srcOrd="3" destOrd="0" parTransId="{37F26A79-F786-43BA-AA05-B6F69B976CE9}" sibTransId="{61E61E10-67F4-469E-BA4D-3E9614BD7A08}"/>
    <dgm:cxn modelId="{123D29CB-E3AB-864E-B1F5-3EACFF7D16F3}" type="presOf" srcId="{61E61E10-67F4-469E-BA4D-3E9614BD7A08}" destId="{FF4B63B2-11C8-4743-A609-01741DE85937}" srcOrd="0" destOrd="0" presId="urn:microsoft.com/office/officeart/2016/7/layout/LinearBlockProcessNumbered"/>
    <dgm:cxn modelId="{CEDC19CC-DC50-E748-9801-29360E1336BC}" type="presOf" srcId="{B980AA39-CE7B-4664-AF62-4640C5F3FC26}" destId="{82F34913-12BA-0A47-9D45-CE000BC6C321}" srcOrd="0" destOrd="0" presId="urn:microsoft.com/office/officeart/2016/7/layout/LinearBlockProcessNumbered"/>
    <dgm:cxn modelId="{A5D3C4D1-A414-4F49-8C15-24411F94FB9E}" type="presOf" srcId="{5148B757-9861-4650-9B52-C3B8EB708183}" destId="{1D7E1DD2-936A-A349-8701-0542262B8CC6}" srcOrd="0" destOrd="0" presId="urn:microsoft.com/office/officeart/2016/7/layout/LinearBlockProcessNumbered"/>
    <dgm:cxn modelId="{EEFEB9DB-BC07-9745-913D-2CAC9BD94364}" type="presOf" srcId="{7DCF18FC-9498-45B8-8826-DD40B3F2825A}" destId="{69DA85EB-941B-CF49-9284-BC670BB1AD4E}" srcOrd="0" destOrd="0" presId="urn:microsoft.com/office/officeart/2016/7/layout/LinearBlockProcessNumbered"/>
    <dgm:cxn modelId="{962D16DE-B8D7-4ED6-A1A2-B4812CCB47B6}" srcId="{F1F84155-87BE-4823-BF93-D4D0875EEDDF}" destId="{B980AA39-CE7B-4664-AF62-4640C5F3FC26}" srcOrd="4" destOrd="0" parTransId="{8FE8890C-F948-4307-A969-093037DFD78F}" sibTransId="{A31A95E8-BC0B-4038-9653-63916D98DC85}"/>
    <dgm:cxn modelId="{B0C273DF-5D34-3A4F-B4EA-2D58C6F93F46}" type="presOf" srcId="{3B98D276-E9AD-479F-80B8-AB6A1124C891}" destId="{0612751F-55A2-2647-92DD-8BADC087C0B3}" srcOrd="0" destOrd="0" presId="urn:microsoft.com/office/officeart/2016/7/layout/LinearBlockProcessNumbered"/>
    <dgm:cxn modelId="{EF2AF4F5-B22C-EC4A-95BE-8BBA00C9F146}" type="presOf" srcId="{A31A95E8-BC0B-4038-9653-63916D98DC85}" destId="{F7180378-3488-DD4D-B9AD-CC366121C2CB}" srcOrd="0" destOrd="0" presId="urn:microsoft.com/office/officeart/2016/7/layout/LinearBlockProcessNumbered"/>
    <dgm:cxn modelId="{CBEA6F04-8E5F-EA4F-856E-2DC5FB7165A8}" type="presParOf" srcId="{4A72FDEB-B395-1245-8A4E-3FE2B753450C}" destId="{DB2B1357-AC11-2640-9D98-D162FE2A5EB7}" srcOrd="0" destOrd="0" presId="urn:microsoft.com/office/officeart/2016/7/layout/LinearBlockProcessNumbered"/>
    <dgm:cxn modelId="{EBDEA118-5599-4446-96F4-FF18B9F7B0AE}" type="presParOf" srcId="{DB2B1357-AC11-2640-9D98-D162FE2A5EB7}" destId="{1D7E1DD2-936A-A349-8701-0542262B8CC6}" srcOrd="0" destOrd="0" presId="urn:microsoft.com/office/officeart/2016/7/layout/LinearBlockProcessNumbered"/>
    <dgm:cxn modelId="{319D19C9-5CA6-8F49-9729-CF1F220A2D6B}" type="presParOf" srcId="{DB2B1357-AC11-2640-9D98-D162FE2A5EB7}" destId="{92F86CA4-03AA-F447-A9FE-B7C6F039CC41}" srcOrd="1" destOrd="0" presId="urn:microsoft.com/office/officeart/2016/7/layout/LinearBlockProcessNumbered"/>
    <dgm:cxn modelId="{052AE0DD-C64F-A447-A78C-CA2284ECB4AE}" type="presParOf" srcId="{DB2B1357-AC11-2640-9D98-D162FE2A5EB7}" destId="{AC449865-AA69-8543-AD31-BF1E6BDF2EDB}" srcOrd="2" destOrd="0" presId="urn:microsoft.com/office/officeart/2016/7/layout/LinearBlockProcessNumbered"/>
    <dgm:cxn modelId="{3BE624A4-3DAE-154D-8696-425CBAA654BC}" type="presParOf" srcId="{4A72FDEB-B395-1245-8A4E-3FE2B753450C}" destId="{5B4C47FD-2155-AD42-A095-7158A36ABED5}" srcOrd="1" destOrd="0" presId="urn:microsoft.com/office/officeart/2016/7/layout/LinearBlockProcessNumbered"/>
    <dgm:cxn modelId="{AF736CD8-D30B-1743-981C-129B8CF71B25}" type="presParOf" srcId="{4A72FDEB-B395-1245-8A4E-3FE2B753450C}" destId="{3BFA76FA-275C-6348-BA49-FE85C2624798}" srcOrd="2" destOrd="0" presId="urn:microsoft.com/office/officeart/2016/7/layout/LinearBlockProcessNumbered"/>
    <dgm:cxn modelId="{D6C4D734-8680-3D4C-B63D-65DAD5745CD7}" type="presParOf" srcId="{3BFA76FA-275C-6348-BA49-FE85C2624798}" destId="{17033D66-86DA-4543-AC04-5EEED5A248A9}" srcOrd="0" destOrd="0" presId="urn:microsoft.com/office/officeart/2016/7/layout/LinearBlockProcessNumbered"/>
    <dgm:cxn modelId="{F85594A5-A03D-0B42-ABFA-D5BAEC4DEF9E}" type="presParOf" srcId="{3BFA76FA-275C-6348-BA49-FE85C2624798}" destId="{69DA85EB-941B-CF49-9284-BC670BB1AD4E}" srcOrd="1" destOrd="0" presId="urn:microsoft.com/office/officeart/2016/7/layout/LinearBlockProcessNumbered"/>
    <dgm:cxn modelId="{26E16A65-E85F-DB41-8150-475C6ABBAB30}" type="presParOf" srcId="{3BFA76FA-275C-6348-BA49-FE85C2624798}" destId="{2BBA08ED-0E4C-6842-8D7E-A86EBB794E4D}" srcOrd="2" destOrd="0" presId="urn:microsoft.com/office/officeart/2016/7/layout/LinearBlockProcessNumbered"/>
    <dgm:cxn modelId="{72CCFFFC-F6FA-494C-815F-B325FA7D11E8}" type="presParOf" srcId="{4A72FDEB-B395-1245-8A4E-3FE2B753450C}" destId="{240565D8-C581-E547-ABE6-569684A529DC}" srcOrd="3" destOrd="0" presId="urn:microsoft.com/office/officeart/2016/7/layout/LinearBlockProcessNumbered"/>
    <dgm:cxn modelId="{44600587-B2A3-4844-A191-23281D2C6486}" type="presParOf" srcId="{4A72FDEB-B395-1245-8A4E-3FE2B753450C}" destId="{78F27685-54F0-5142-BB61-77487DAEEA4F}" srcOrd="4" destOrd="0" presId="urn:microsoft.com/office/officeart/2016/7/layout/LinearBlockProcessNumbered"/>
    <dgm:cxn modelId="{44AD406C-2684-F541-A790-FDD6E3A13B3C}" type="presParOf" srcId="{78F27685-54F0-5142-BB61-77487DAEEA4F}" destId="{14BC1EB3-9F04-5746-B2F5-93BF65B82F4C}" srcOrd="0" destOrd="0" presId="urn:microsoft.com/office/officeart/2016/7/layout/LinearBlockProcessNumbered"/>
    <dgm:cxn modelId="{A2FE3AA2-FB2B-114D-B5CD-D22FF8F07535}" type="presParOf" srcId="{78F27685-54F0-5142-BB61-77487DAEEA4F}" destId="{0612751F-55A2-2647-92DD-8BADC087C0B3}" srcOrd="1" destOrd="0" presId="urn:microsoft.com/office/officeart/2016/7/layout/LinearBlockProcessNumbered"/>
    <dgm:cxn modelId="{CCAD3F97-BA25-6242-A23A-C12DCEA36144}" type="presParOf" srcId="{78F27685-54F0-5142-BB61-77487DAEEA4F}" destId="{1015DF48-57A8-2648-9A4D-C7CDABA22455}" srcOrd="2" destOrd="0" presId="urn:microsoft.com/office/officeart/2016/7/layout/LinearBlockProcessNumbered"/>
    <dgm:cxn modelId="{F2AD9725-8C78-0C4E-A135-305A78AC9590}" type="presParOf" srcId="{4A72FDEB-B395-1245-8A4E-3FE2B753450C}" destId="{48339ECC-0F4D-3548-A648-912DAF942F1D}" srcOrd="5" destOrd="0" presId="urn:microsoft.com/office/officeart/2016/7/layout/LinearBlockProcessNumbered"/>
    <dgm:cxn modelId="{4DFA911D-2B97-114E-935C-F0FE59C9DC6B}" type="presParOf" srcId="{4A72FDEB-B395-1245-8A4E-3FE2B753450C}" destId="{D9B8254E-2497-8F40-A909-EE07216CD8AD}" srcOrd="6" destOrd="0" presId="urn:microsoft.com/office/officeart/2016/7/layout/LinearBlockProcessNumbered"/>
    <dgm:cxn modelId="{13F5A654-6C30-074E-8424-D0528AC3E517}" type="presParOf" srcId="{D9B8254E-2497-8F40-A909-EE07216CD8AD}" destId="{5661B86E-487A-8145-8EFD-F90C471E4773}" srcOrd="0" destOrd="0" presId="urn:microsoft.com/office/officeart/2016/7/layout/LinearBlockProcessNumbered"/>
    <dgm:cxn modelId="{C5F6D8EE-043C-A74A-B104-57E9B3A2B6B1}" type="presParOf" srcId="{D9B8254E-2497-8F40-A909-EE07216CD8AD}" destId="{FF4B63B2-11C8-4743-A609-01741DE85937}" srcOrd="1" destOrd="0" presId="urn:microsoft.com/office/officeart/2016/7/layout/LinearBlockProcessNumbered"/>
    <dgm:cxn modelId="{B51DB62D-4701-0E49-8CC9-6E2B6AD5F792}" type="presParOf" srcId="{D9B8254E-2497-8F40-A909-EE07216CD8AD}" destId="{112765FC-1327-AD47-A2F3-7A7AE8082069}" srcOrd="2" destOrd="0" presId="urn:microsoft.com/office/officeart/2016/7/layout/LinearBlockProcessNumbered"/>
    <dgm:cxn modelId="{6E31CE8C-1003-FE47-AED1-E4D4DBAF7C1A}" type="presParOf" srcId="{4A72FDEB-B395-1245-8A4E-3FE2B753450C}" destId="{35A2BBC5-5A3D-5647-937A-BC727ECA64D0}" srcOrd="7" destOrd="0" presId="urn:microsoft.com/office/officeart/2016/7/layout/LinearBlockProcessNumbered"/>
    <dgm:cxn modelId="{949DE312-C1EF-F844-9726-6223F62F3D2C}" type="presParOf" srcId="{4A72FDEB-B395-1245-8A4E-3FE2B753450C}" destId="{A9303405-A849-4041-BE5D-D9045DCF4AD1}" srcOrd="8" destOrd="0" presId="urn:microsoft.com/office/officeart/2016/7/layout/LinearBlockProcessNumbered"/>
    <dgm:cxn modelId="{14754723-C5B3-D44C-A15F-0EEB288A7E45}" type="presParOf" srcId="{A9303405-A849-4041-BE5D-D9045DCF4AD1}" destId="{82F34913-12BA-0A47-9D45-CE000BC6C321}" srcOrd="0" destOrd="0" presId="urn:microsoft.com/office/officeart/2016/7/layout/LinearBlockProcessNumbered"/>
    <dgm:cxn modelId="{C0943876-F817-E548-9EC8-F31E3FC4FD21}" type="presParOf" srcId="{A9303405-A849-4041-BE5D-D9045DCF4AD1}" destId="{F7180378-3488-DD4D-B9AD-CC366121C2CB}" srcOrd="1" destOrd="0" presId="urn:microsoft.com/office/officeart/2016/7/layout/LinearBlockProcessNumbered"/>
    <dgm:cxn modelId="{A6FC3786-6447-EC44-B7DB-28E11891A50D}" type="presParOf" srcId="{A9303405-A849-4041-BE5D-D9045DCF4AD1}" destId="{5C38046A-7FE7-314F-B053-AE9227C1BF57}"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9400C6-8B97-476E-8762-641C58B356E0}" type="doc">
      <dgm:prSet loTypeId="urn:microsoft.com/office/officeart/2018/2/layout/IconLabelList" loCatId="icon" qsTypeId="urn:microsoft.com/office/officeart/2005/8/quickstyle/simple1" qsCatId="simple" csTypeId="urn:microsoft.com/office/officeart/2018/5/colors/Iconchunking_neutralbg_accent4_2" csCatId="accent4" phldr="1"/>
      <dgm:spPr/>
      <dgm:t>
        <a:bodyPr/>
        <a:lstStyle/>
        <a:p>
          <a:endParaRPr lang="en-US"/>
        </a:p>
      </dgm:t>
    </dgm:pt>
    <dgm:pt modelId="{1B0D3917-68CD-479D-AACF-C175399C0A5B}">
      <dgm:prSet custT="1"/>
      <dgm:spPr/>
      <dgm:t>
        <a:bodyPr/>
        <a:lstStyle/>
        <a:p>
          <a:pPr>
            <a:lnSpc>
              <a:spcPct val="100000"/>
            </a:lnSpc>
          </a:pPr>
          <a:r>
            <a:rPr lang="en-US" sz="2800" dirty="0"/>
            <a:t>Gender diverse teams develop a better stakeholder strategy leads more environmentally innovations.</a:t>
          </a:r>
        </a:p>
      </dgm:t>
    </dgm:pt>
    <dgm:pt modelId="{44A961B9-C155-4720-B2AD-15B928FBAE69}" type="parTrans" cxnId="{6643DEE8-98E0-466B-BB36-F4CE685A688B}">
      <dgm:prSet/>
      <dgm:spPr/>
      <dgm:t>
        <a:bodyPr/>
        <a:lstStyle/>
        <a:p>
          <a:endParaRPr lang="en-US"/>
        </a:p>
      </dgm:t>
    </dgm:pt>
    <dgm:pt modelId="{4C5E9901-0BDA-4E2C-85F1-EB7A13B2301B}" type="sibTrans" cxnId="{6643DEE8-98E0-466B-BB36-F4CE685A688B}">
      <dgm:prSet/>
      <dgm:spPr/>
      <dgm:t>
        <a:bodyPr/>
        <a:lstStyle/>
        <a:p>
          <a:endParaRPr lang="en-US"/>
        </a:p>
      </dgm:t>
    </dgm:pt>
    <dgm:pt modelId="{9B5585FE-945C-461E-8EB6-BF7DBC5302FA}">
      <dgm:prSet custT="1"/>
      <dgm:spPr/>
      <dgm:t>
        <a:bodyPr/>
        <a:lstStyle/>
        <a:p>
          <a:pPr>
            <a:lnSpc>
              <a:spcPct val="100000"/>
            </a:lnSpc>
          </a:pPr>
          <a:r>
            <a:rPr lang="en-US" sz="2800" dirty="0"/>
            <a:t>Stock market analyst feedback has both direct and indirect impact on CSR strategy. </a:t>
          </a:r>
        </a:p>
      </dgm:t>
    </dgm:pt>
    <dgm:pt modelId="{41278AC6-EF6D-4FD5-BA6D-A9C19E38034D}" type="parTrans" cxnId="{000161D3-E34B-4224-9599-657397B0B46A}">
      <dgm:prSet/>
      <dgm:spPr/>
      <dgm:t>
        <a:bodyPr/>
        <a:lstStyle/>
        <a:p>
          <a:endParaRPr lang="en-US"/>
        </a:p>
      </dgm:t>
    </dgm:pt>
    <dgm:pt modelId="{90EB9B93-B206-42D3-A9E5-97A7B0CFEC7F}" type="sibTrans" cxnId="{000161D3-E34B-4224-9599-657397B0B46A}">
      <dgm:prSet/>
      <dgm:spPr/>
      <dgm:t>
        <a:bodyPr/>
        <a:lstStyle/>
        <a:p>
          <a:endParaRPr lang="en-US"/>
        </a:p>
      </dgm:t>
    </dgm:pt>
    <dgm:pt modelId="{4D31719A-C0B1-4B46-B645-FAB6692589B4}" type="pres">
      <dgm:prSet presAssocID="{F89400C6-8B97-476E-8762-641C58B356E0}" presName="root" presStyleCnt="0">
        <dgm:presLayoutVars>
          <dgm:dir/>
          <dgm:resizeHandles val="exact"/>
        </dgm:presLayoutVars>
      </dgm:prSet>
      <dgm:spPr/>
    </dgm:pt>
    <dgm:pt modelId="{00F1FA3D-1819-47B5-BBFA-480AFC0A858F}" type="pres">
      <dgm:prSet presAssocID="{1B0D3917-68CD-479D-AACF-C175399C0A5B}" presName="compNode" presStyleCnt="0"/>
      <dgm:spPr/>
    </dgm:pt>
    <dgm:pt modelId="{713031EA-8F43-4FB4-ADC2-4324ABFF9CD8}" type="pres">
      <dgm:prSet presAssocID="{1B0D3917-68CD-479D-AACF-C175399C0A5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A6A46CF0-7F73-4AEA-AF40-97B7C11B86D7}" type="pres">
      <dgm:prSet presAssocID="{1B0D3917-68CD-479D-AACF-C175399C0A5B}" presName="spaceRect" presStyleCnt="0"/>
      <dgm:spPr/>
    </dgm:pt>
    <dgm:pt modelId="{65F586B8-14A7-438E-BCD1-A04423ED9162}" type="pres">
      <dgm:prSet presAssocID="{1B0D3917-68CD-479D-AACF-C175399C0A5B}" presName="textRect" presStyleLbl="revTx" presStyleIdx="0" presStyleCnt="2">
        <dgm:presLayoutVars>
          <dgm:chMax val="1"/>
          <dgm:chPref val="1"/>
        </dgm:presLayoutVars>
      </dgm:prSet>
      <dgm:spPr/>
    </dgm:pt>
    <dgm:pt modelId="{6D06140E-29F3-4813-88F4-58E9658D761C}" type="pres">
      <dgm:prSet presAssocID="{4C5E9901-0BDA-4E2C-85F1-EB7A13B2301B}" presName="sibTrans" presStyleCnt="0"/>
      <dgm:spPr/>
    </dgm:pt>
    <dgm:pt modelId="{8D4FFC8E-AC13-41D4-87B3-30A05E4BD3CF}" type="pres">
      <dgm:prSet presAssocID="{9B5585FE-945C-461E-8EB6-BF7DBC5302FA}" presName="compNode" presStyleCnt="0"/>
      <dgm:spPr/>
    </dgm:pt>
    <dgm:pt modelId="{C7B8DA58-64FA-4686-84F8-412772417E96}" type="pres">
      <dgm:prSet presAssocID="{9B5585FE-945C-461E-8EB6-BF7DBC5302F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E66F8B0D-2B92-484B-95BE-7E5F5CA5ED2F}" type="pres">
      <dgm:prSet presAssocID="{9B5585FE-945C-461E-8EB6-BF7DBC5302FA}" presName="spaceRect" presStyleCnt="0"/>
      <dgm:spPr/>
    </dgm:pt>
    <dgm:pt modelId="{C805D20D-932A-48AB-ABF4-3221F60972CD}" type="pres">
      <dgm:prSet presAssocID="{9B5585FE-945C-461E-8EB6-BF7DBC5302FA}" presName="textRect" presStyleLbl="revTx" presStyleIdx="1" presStyleCnt="2">
        <dgm:presLayoutVars>
          <dgm:chMax val="1"/>
          <dgm:chPref val="1"/>
        </dgm:presLayoutVars>
      </dgm:prSet>
      <dgm:spPr/>
    </dgm:pt>
  </dgm:ptLst>
  <dgm:cxnLst>
    <dgm:cxn modelId="{C8DEA265-5927-C947-89D5-D8E96C140AD5}" type="presOf" srcId="{1B0D3917-68CD-479D-AACF-C175399C0A5B}" destId="{65F586B8-14A7-438E-BCD1-A04423ED9162}" srcOrd="0" destOrd="0" presId="urn:microsoft.com/office/officeart/2018/2/layout/IconLabelList"/>
    <dgm:cxn modelId="{C9952D7A-6B44-B242-A2F7-D346F6F73E59}" type="presOf" srcId="{F89400C6-8B97-476E-8762-641C58B356E0}" destId="{4D31719A-C0B1-4B46-B645-FAB6692589B4}" srcOrd="0" destOrd="0" presId="urn:microsoft.com/office/officeart/2018/2/layout/IconLabelList"/>
    <dgm:cxn modelId="{000161D3-E34B-4224-9599-657397B0B46A}" srcId="{F89400C6-8B97-476E-8762-641C58B356E0}" destId="{9B5585FE-945C-461E-8EB6-BF7DBC5302FA}" srcOrd="1" destOrd="0" parTransId="{41278AC6-EF6D-4FD5-BA6D-A9C19E38034D}" sibTransId="{90EB9B93-B206-42D3-A9E5-97A7B0CFEC7F}"/>
    <dgm:cxn modelId="{04299BDE-1823-714F-8954-1E323E4BEDD1}" type="presOf" srcId="{9B5585FE-945C-461E-8EB6-BF7DBC5302FA}" destId="{C805D20D-932A-48AB-ABF4-3221F60972CD}" srcOrd="0" destOrd="0" presId="urn:microsoft.com/office/officeart/2018/2/layout/IconLabelList"/>
    <dgm:cxn modelId="{6643DEE8-98E0-466B-BB36-F4CE685A688B}" srcId="{F89400C6-8B97-476E-8762-641C58B356E0}" destId="{1B0D3917-68CD-479D-AACF-C175399C0A5B}" srcOrd="0" destOrd="0" parTransId="{44A961B9-C155-4720-B2AD-15B928FBAE69}" sibTransId="{4C5E9901-0BDA-4E2C-85F1-EB7A13B2301B}"/>
    <dgm:cxn modelId="{68D50CCE-5038-2A4E-8160-CE114A542F0A}" type="presParOf" srcId="{4D31719A-C0B1-4B46-B645-FAB6692589B4}" destId="{00F1FA3D-1819-47B5-BBFA-480AFC0A858F}" srcOrd="0" destOrd="0" presId="urn:microsoft.com/office/officeart/2018/2/layout/IconLabelList"/>
    <dgm:cxn modelId="{1F259B99-3405-F142-A3FD-BC09D6ADC63D}" type="presParOf" srcId="{00F1FA3D-1819-47B5-BBFA-480AFC0A858F}" destId="{713031EA-8F43-4FB4-ADC2-4324ABFF9CD8}" srcOrd="0" destOrd="0" presId="urn:microsoft.com/office/officeart/2018/2/layout/IconLabelList"/>
    <dgm:cxn modelId="{5447602F-DAE5-E647-820C-48510F2BBC83}" type="presParOf" srcId="{00F1FA3D-1819-47B5-BBFA-480AFC0A858F}" destId="{A6A46CF0-7F73-4AEA-AF40-97B7C11B86D7}" srcOrd="1" destOrd="0" presId="urn:microsoft.com/office/officeart/2018/2/layout/IconLabelList"/>
    <dgm:cxn modelId="{AA0BF4F2-D7D2-6046-AD4D-7F293F8DF234}" type="presParOf" srcId="{00F1FA3D-1819-47B5-BBFA-480AFC0A858F}" destId="{65F586B8-14A7-438E-BCD1-A04423ED9162}" srcOrd="2" destOrd="0" presId="urn:microsoft.com/office/officeart/2018/2/layout/IconLabelList"/>
    <dgm:cxn modelId="{4B376544-E52E-0949-B8AC-342E47E464EE}" type="presParOf" srcId="{4D31719A-C0B1-4B46-B645-FAB6692589B4}" destId="{6D06140E-29F3-4813-88F4-58E9658D761C}" srcOrd="1" destOrd="0" presId="urn:microsoft.com/office/officeart/2018/2/layout/IconLabelList"/>
    <dgm:cxn modelId="{601324CB-5907-224F-BB8A-3563107E95CE}" type="presParOf" srcId="{4D31719A-C0B1-4B46-B645-FAB6692589B4}" destId="{8D4FFC8E-AC13-41D4-87B3-30A05E4BD3CF}" srcOrd="2" destOrd="0" presId="urn:microsoft.com/office/officeart/2018/2/layout/IconLabelList"/>
    <dgm:cxn modelId="{EDC13378-145A-2041-8EDA-FB7F47A6B285}" type="presParOf" srcId="{8D4FFC8E-AC13-41D4-87B3-30A05E4BD3CF}" destId="{C7B8DA58-64FA-4686-84F8-412772417E96}" srcOrd="0" destOrd="0" presId="urn:microsoft.com/office/officeart/2018/2/layout/IconLabelList"/>
    <dgm:cxn modelId="{4A091009-A48E-4D49-93A7-E1B4D8F42381}" type="presParOf" srcId="{8D4FFC8E-AC13-41D4-87B3-30A05E4BD3CF}" destId="{E66F8B0D-2B92-484B-95BE-7E5F5CA5ED2F}" srcOrd="1" destOrd="0" presId="urn:microsoft.com/office/officeart/2018/2/layout/IconLabelList"/>
    <dgm:cxn modelId="{FF402910-6FF2-5F42-85B6-211F0A4A50C0}" type="presParOf" srcId="{8D4FFC8E-AC13-41D4-87B3-30A05E4BD3CF}" destId="{C805D20D-932A-48AB-ABF4-3221F60972C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CCA5AB-663B-46C5-9D4D-207BC828850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5919F11-5FFF-4546-9734-0BE80B97BAE4}">
      <dgm:prSet custT="1"/>
      <dgm:spPr/>
      <dgm:t>
        <a:bodyPr/>
        <a:lstStyle/>
        <a:p>
          <a:pPr>
            <a:lnSpc>
              <a:spcPct val="100000"/>
            </a:lnSpc>
            <a:defRPr cap="all"/>
          </a:pPr>
          <a:r>
            <a:rPr lang="en-US" sz="2400" dirty="0"/>
            <a:t>Complex web of relationships and interests</a:t>
          </a:r>
        </a:p>
      </dgm:t>
    </dgm:pt>
    <dgm:pt modelId="{59ECB3A4-7A1F-4110-9A28-51F3B4918634}" type="parTrans" cxnId="{C29A95D1-1813-4694-BC55-4471EA76A845}">
      <dgm:prSet/>
      <dgm:spPr/>
      <dgm:t>
        <a:bodyPr/>
        <a:lstStyle/>
        <a:p>
          <a:endParaRPr lang="en-US"/>
        </a:p>
      </dgm:t>
    </dgm:pt>
    <dgm:pt modelId="{0B770AE3-F71D-47DE-8E16-6E3E11DAEA98}" type="sibTrans" cxnId="{C29A95D1-1813-4694-BC55-4471EA76A845}">
      <dgm:prSet/>
      <dgm:spPr/>
      <dgm:t>
        <a:bodyPr/>
        <a:lstStyle/>
        <a:p>
          <a:endParaRPr lang="en-US"/>
        </a:p>
      </dgm:t>
    </dgm:pt>
    <dgm:pt modelId="{49AD48BE-E9A1-43D2-9154-25385EB06796}">
      <dgm:prSet custT="1"/>
      <dgm:spPr/>
      <dgm:t>
        <a:bodyPr/>
        <a:lstStyle/>
        <a:p>
          <a:pPr>
            <a:lnSpc>
              <a:spcPct val="100000"/>
            </a:lnSpc>
            <a:defRPr cap="all"/>
          </a:pPr>
          <a:r>
            <a:rPr lang="en-US" sz="2400" dirty="0"/>
            <a:t>Dialogue and Stakeholder strategy</a:t>
          </a:r>
        </a:p>
      </dgm:t>
    </dgm:pt>
    <dgm:pt modelId="{9DBC7175-8EE3-428D-A58E-A3178848502A}" type="parTrans" cxnId="{C95BCAB2-7568-4D49-9BD0-DFCB291EEB1A}">
      <dgm:prSet/>
      <dgm:spPr/>
      <dgm:t>
        <a:bodyPr/>
        <a:lstStyle/>
        <a:p>
          <a:endParaRPr lang="en-US"/>
        </a:p>
      </dgm:t>
    </dgm:pt>
    <dgm:pt modelId="{431BDF97-809B-452D-BA32-80DF153606BF}" type="sibTrans" cxnId="{C95BCAB2-7568-4D49-9BD0-DFCB291EEB1A}">
      <dgm:prSet/>
      <dgm:spPr/>
      <dgm:t>
        <a:bodyPr/>
        <a:lstStyle/>
        <a:p>
          <a:endParaRPr lang="en-US"/>
        </a:p>
      </dgm:t>
    </dgm:pt>
    <dgm:pt modelId="{C9472D92-99DF-4855-9F59-DEBAFA291E17}">
      <dgm:prSet custT="1"/>
      <dgm:spPr/>
      <dgm:t>
        <a:bodyPr/>
        <a:lstStyle/>
        <a:p>
          <a:pPr>
            <a:lnSpc>
              <a:spcPct val="100000"/>
            </a:lnSpc>
            <a:defRPr cap="all"/>
          </a:pPr>
          <a:r>
            <a:rPr lang="en-US" sz="2400" dirty="0"/>
            <a:t>External feedback including from community organizations</a:t>
          </a:r>
        </a:p>
      </dgm:t>
    </dgm:pt>
    <dgm:pt modelId="{94164380-F9D7-4BF8-8D02-45F86224E735}" type="parTrans" cxnId="{B5452EB1-4374-42C8-BD96-FB94C4221862}">
      <dgm:prSet/>
      <dgm:spPr/>
      <dgm:t>
        <a:bodyPr/>
        <a:lstStyle/>
        <a:p>
          <a:endParaRPr lang="en-US"/>
        </a:p>
      </dgm:t>
    </dgm:pt>
    <dgm:pt modelId="{0D5388E0-1348-4B5F-81B6-8292E2ADD305}" type="sibTrans" cxnId="{B5452EB1-4374-42C8-BD96-FB94C4221862}">
      <dgm:prSet/>
      <dgm:spPr/>
      <dgm:t>
        <a:bodyPr/>
        <a:lstStyle/>
        <a:p>
          <a:endParaRPr lang="en-US"/>
        </a:p>
      </dgm:t>
    </dgm:pt>
    <dgm:pt modelId="{4B5ADB7D-FD94-8E4F-AE40-8D93367F1A6D}">
      <dgm:prSet custT="1"/>
      <dgm:spPr/>
      <dgm:t>
        <a:bodyPr/>
        <a:lstStyle/>
        <a:p>
          <a:pPr>
            <a:lnSpc>
              <a:spcPct val="100000"/>
            </a:lnSpc>
            <a:defRPr cap="all"/>
          </a:pPr>
          <a:r>
            <a:rPr lang="en-US" sz="2400" dirty="0"/>
            <a:t>Clear upward trend</a:t>
          </a:r>
        </a:p>
      </dgm:t>
    </dgm:pt>
    <dgm:pt modelId="{1E06BE3C-2AE4-D649-9CE7-BA84DBF89E6D}" type="parTrans" cxnId="{875D3637-CFFC-224A-AFD2-A39497302F85}">
      <dgm:prSet/>
      <dgm:spPr/>
      <dgm:t>
        <a:bodyPr/>
        <a:lstStyle/>
        <a:p>
          <a:endParaRPr lang="en-US"/>
        </a:p>
      </dgm:t>
    </dgm:pt>
    <dgm:pt modelId="{845C8111-0EC2-6749-B315-14444DECE6B9}" type="sibTrans" cxnId="{875D3637-CFFC-224A-AFD2-A39497302F85}">
      <dgm:prSet/>
      <dgm:spPr/>
      <dgm:t>
        <a:bodyPr/>
        <a:lstStyle/>
        <a:p>
          <a:endParaRPr lang="en-US"/>
        </a:p>
      </dgm:t>
    </dgm:pt>
    <dgm:pt modelId="{35C4D776-1CE7-48F9-8EEB-76C1D2E9076B}" type="pres">
      <dgm:prSet presAssocID="{82CCA5AB-663B-46C5-9D4D-207BC828850A}" presName="root" presStyleCnt="0">
        <dgm:presLayoutVars>
          <dgm:dir/>
          <dgm:resizeHandles val="exact"/>
        </dgm:presLayoutVars>
      </dgm:prSet>
      <dgm:spPr/>
    </dgm:pt>
    <dgm:pt modelId="{8F6E5534-155D-1A44-868D-FC16C162DC1A}" type="pres">
      <dgm:prSet presAssocID="{4B5ADB7D-FD94-8E4F-AE40-8D93367F1A6D}" presName="compNode" presStyleCnt="0"/>
      <dgm:spPr/>
    </dgm:pt>
    <dgm:pt modelId="{AA53CF13-C5EF-204F-B496-EEE457528FA4}" type="pres">
      <dgm:prSet presAssocID="{4B5ADB7D-FD94-8E4F-AE40-8D93367F1A6D}" presName="iconBgRect" presStyleLbl="bgShp" presStyleIdx="0" presStyleCnt="4"/>
      <dgm:spPr/>
    </dgm:pt>
    <dgm:pt modelId="{39272AD8-557D-F74E-A15A-4BAA8BF9DD80}" type="pres">
      <dgm:prSet presAssocID="{4B5ADB7D-FD94-8E4F-AE40-8D93367F1A6D}" presName="iconRect" presStyleLbl="node1" presStyleIdx="0" presStyleCnt="4" custLinFactNeighborX="-3443" custLinFactNeighborY="207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graph with upward trend with solid fill"/>
        </a:ext>
      </dgm:extLst>
    </dgm:pt>
    <dgm:pt modelId="{F54B147B-08CB-4741-8B51-CDD35D020A98}" type="pres">
      <dgm:prSet presAssocID="{4B5ADB7D-FD94-8E4F-AE40-8D93367F1A6D}" presName="spaceRect" presStyleCnt="0"/>
      <dgm:spPr/>
    </dgm:pt>
    <dgm:pt modelId="{3BADC974-A98A-2B44-A33C-123D5B09C849}" type="pres">
      <dgm:prSet presAssocID="{4B5ADB7D-FD94-8E4F-AE40-8D93367F1A6D}" presName="textRect" presStyleLbl="revTx" presStyleIdx="0" presStyleCnt="4">
        <dgm:presLayoutVars>
          <dgm:chMax val="1"/>
          <dgm:chPref val="1"/>
        </dgm:presLayoutVars>
      </dgm:prSet>
      <dgm:spPr/>
    </dgm:pt>
    <dgm:pt modelId="{60495833-B14C-324B-94E4-1A622CE88D37}" type="pres">
      <dgm:prSet presAssocID="{845C8111-0EC2-6749-B315-14444DECE6B9}" presName="sibTrans" presStyleCnt="0"/>
      <dgm:spPr/>
    </dgm:pt>
    <dgm:pt modelId="{66CE37FD-3BF8-46DB-9C89-C732F1911670}" type="pres">
      <dgm:prSet presAssocID="{35919F11-5FFF-4546-9734-0BE80B97BAE4}" presName="compNode" presStyleCnt="0"/>
      <dgm:spPr/>
    </dgm:pt>
    <dgm:pt modelId="{40DDBC03-4F43-470F-B758-1F6ABE7093AA}" type="pres">
      <dgm:prSet presAssocID="{35919F11-5FFF-4546-9734-0BE80B97BAE4}" presName="iconBgRect" presStyleLbl="bgShp" presStyleIdx="1" presStyleCnt="4"/>
      <dgm:spPr/>
    </dgm:pt>
    <dgm:pt modelId="{E01C6EC6-9C17-423D-9C80-D48F4D31D462}" type="pres">
      <dgm:prSet presAssocID="{35919F11-5FFF-4546-9734-0BE80B97BAE4}"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onnections outline"/>
        </a:ext>
      </dgm:extLst>
    </dgm:pt>
    <dgm:pt modelId="{9E5F315A-25A3-4D0C-8B8F-EC95F435834B}" type="pres">
      <dgm:prSet presAssocID="{35919F11-5FFF-4546-9734-0BE80B97BAE4}" presName="spaceRect" presStyleCnt="0"/>
      <dgm:spPr/>
    </dgm:pt>
    <dgm:pt modelId="{4A9A57E5-7DEA-43C1-B056-6E88DAA2DE47}" type="pres">
      <dgm:prSet presAssocID="{35919F11-5FFF-4546-9734-0BE80B97BAE4}" presName="textRect" presStyleLbl="revTx" presStyleIdx="1" presStyleCnt="4">
        <dgm:presLayoutVars>
          <dgm:chMax val="1"/>
          <dgm:chPref val="1"/>
        </dgm:presLayoutVars>
      </dgm:prSet>
      <dgm:spPr/>
    </dgm:pt>
    <dgm:pt modelId="{DB94A8E7-30C0-46F0-9C6A-A419B2FA6713}" type="pres">
      <dgm:prSet presAssocID="{0B770AE3-F71D-47DE-8E16-6E3E11DAEA98}" presName="sibTrans" presStyleCnt="0"/>
      <dgm:spPr/>
    </dgm:pt>
    <dgm:pt modelId="{EB33749A-E3AC-4C30-9716-25B1B14D12FF}" type="pres">
      <dgm:prSet presAssocID="{49AD48BE-E9A1-43D2-9154-25385EB06796}" presName="compNode" presStyleCnt="0"/>
      <dgm:spPr/>
    </dgm:pt>
    <dgm:pt modelId="{73B87842-F2DE-440F-830E-8C6A64806AD6}" type="pres">
      <dgm:prSet presAssocID="{49AD48BE-E9A1-43D2-9154-25385EB06796}" presName="iconBgRect" presStyleLbl="bgShp" presStyleIdx="2" presStyleCnt="4"/>
      <dgm:spPr/>
    </dgm:pt>
    <dgm:pt modelId="{A61F8ED4-4251-422D-B084-F7A0A3BBED3C}" type="pres">
      <dgm:prSet presAssocID="{49AD48BE-E9A1-43D2-9154-25385EB0679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968FC7F2-066E-4318-97D9-0E323F2D58AF}" type="pres">
      <dgm:prSet presAssocID="{49AD48BE-E9A1-43D2-9154-25385EB06796}" presName="spaceRect" presStyleCnt="0"/>
      <dgm:spPr/>
    </dgm:pt>
    <dgm:pt modelId="{51584788-25EC-4125-BE18-D46ADBDC032E}" type="pres">
      <dgm:prSet presAssocID="{49AD48BE-E9A1-43D2-9154-25385EB06796}" presName="textRect" presStyleLbl="revTx" presStyleIdx="2" presStyleCnt="4">
        <dgm:presLayoutVars>
          <dgm:chMax val="1"/>
          <dgm:chPref val="1"/>
        </dgm:presLayoutVars>
      </dgm:prSet>
      <dgm:spPr/>
    </dgm:pt>
    <dgm:pt modelId="{D610611F-68F8-4488-A70D-A79081BFB3F5}" type="pres">
      <dgm:prSet presAssocID="{431BDF97-809B-452D-BA32-80DF153606BF}" presName="sibTrans" presStyleCnt="0"/>
      <dgm:spPr/>
    </dgm:pt>
    <dgm:pt modelId="{4E8BB177-50CB-41DB-B812-4A9DB5CC1810}" type="pres">
      <dgm:prSet presAssocID="{C9472D92-99DF-4855-9F59-DEBAFA291E17}" presName="compNode" presStyleCnt="0"/>
      <dgm:spPr/>
    </dgm:pt>
    <dgm:pt modelId="{1E40F330-CD6A-4EFB-A8F9-8BA71A721090}" type="pres">
      <dgm:prSet presAssocID="{C9472D92-99DF-4855-9F59-DEBAFA291E17}" presName="iconBgRect" presStyleLbl="bgShp" presStyleIdx="3" presStyleCnt="4"/>
      <dgm:spPr/>
    </dgm:pt>
    <dgm:pt modelId="{F0E714F9-7F46-4112-8A72-0E4EEC3B299B}" type="pres">
      <dgm:prSet presAssocID="{C9472D92-99DF-4855-9F59-DEBAFA291E1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DB733127-5D89-4B02-90EC-B0001DD29599}" type="pres">
      <dgm:prSet presAssocID="{C9472D92-99DF-4855-9F59-DEBAFA291E17}" presName="spaceRect" presStyleCnt="0"/>
      <dgm:spPr/>
    </dgm:pt>
    <dgm:pt modelId="{81F97856-0749-4982-8BAA-D068D1D192A1}" type="pres">
      <dgm:prSet presAssocID="{C9472D92-99DF-4855-9F59-DEBAFA291E17}" presName="textRect" presStyleLbl="revTx" presStyleIdx="3" presStyleCnt="4">
        <dgm:presLayoutVars>
          <dgm:chMax val="1"/>
          <dgm:chPref val="1"/>
        </dgm:presLayoutVars>
      </dgm:prSet>
      <dgm:spPr/>
    </dgm:pt>
  </dgm:ptLst>
  <dgm:cxnLst>
    <dgm:cxn modelId="{875D3637-CFFC-224A-AFD2-A39497302F85}" srcId="{82CCA5AB-663B-46C5-9D4D-207BC828850A}" destId="{4B5ADB7D-FD94-8E4F-AE40-8D93367F1A6D}" srcOrd="0" destOrd="0" parTransId="{1E06BE3C-2AE4-D649-9CE7-BA84DBF89E6D}" sibTransId="{845C8111-0EC2-6749-B315-14444DECE6B9}"/>
    <dgm:cxn modelId="{B95F4860-6118-472E-9351-31EE3A5830EE}" type="presOf" srcId="{35919F11-5FFF-4546-9734-0BE80B97BAE4}" destId="{4A9A57E5-7DEA-43C1-B056-6E88DAA2DE47}" srcOrd="0" destOrd="0" presId="urn:microsoft.com/office/officeart/2018/5/layout/IconCircleLabelList"/>
    <dgm:cxn modelId="{CD587568-9E37-49C8-99A4-D45EA0F18B11}" type="presOf" srcId="{82CCA5AB-663B-46C5-9D4D-207BC828850A}" destId="{35C4D776-1CE7-48F9-8EEB-76C1D2E9076B}" srcOrd="0" destOrd="0" presId="urn:microsoft.com/office/officeart/2018/5/layout/IconCircleLabelList"/>
    <dgm:cxn modelId="{871821A7-5072-46EE-9890-911E995F03CD}" type="presOf" srcId="{49AD48BE-E9A1-43D2-9154-25385EB06796}" destId="{51584788-25EC-4125-BE18-D46ADBDC032E}" srcOrd="0" destOrd="0" presId="urn:microsoft.com/office/officeart/2018/5/layout/IconCircleLabelList"/>
    <dgm:cxn modelId="{B5452EB1-4374-42C8-BD96-FB94C4221862}" srcId="{82CCA5AB-663B-46C5-9D4D-207BC828850A}" destId="{C9472D92-99DF-4855-9F59-DEBAFA291E17}" srcOrd="3" destOrd="0" parTransId="{94164380-F9D7-4BF8-8D02-45F86224E735}" sibTransId="{0D5388E0-1348-4B5F-81B6-8292E2ADD305}"/>
    <dgm:cxn modelId="{C95BCAB2-7568-4D49-9BD0-DFCB291EEB1A}" srcId="{82CCA5AB-663B-46C5-9D4D-207BC828850A}" destId="{49AD48BE-E9A1-43D2-9154-25385EB06796}" srcOrd="2" destOrd="0" parTransId="{9DBC7175-8EE3-428D-A58E-A3178848502A}" sibTransId="{431BDF97-809B-452D-BA32-80DF153606BF}"/>
    <dgm:cxn modelId="{C29A95D1-1813-4694-BC55-4471EA76A845}" srcId="{82CCA5AB-663B-46C5-9D4D-207BC828850A}" destId="{35919F11-5FFF-4546-9734-0BE80B97BAE4}" srcOrd="1" destOrd="0" parTransId="{59ECB3A4-7A1F-4110-9A28-51F3B4918634}" sibTransId="{0B770AE3-F71D-47DE-8E16-6E3E11DAEA98}"/>
    <dgm:cxn modelId="{CDD52FF0-44F1-7242-A05E-A88834922EBB}" type="presOf" srcId="{4B5ADB7D-FD94-8E4F-AE40-8D93367F1A6D}" destId="{3BADC974-A98A-2B44-A33C-123D5B09C849}" srcOrd="0" destOrd="0" presId="urn:microsoft.com/office/officeart/2018/5/layout/IconCircleLabelList"/>
    <dgm:cxn modelId="{B4B6C2F6-5FCA-4C88-89CE-F3791761D83F}" type="presOf" srcId="{C9472D92-99DF-4855-9F59-DEBAFA291E17}" destId="{81F97856-0749-4982-8BAA-D068D1D192A1}" srcOrd="0" destOrd="0" presId="urn:microsoft.com/office/officeart/2018/5/layout/IconCircleLabelList"/>
    <dgm:cxn modelId="{F62A6F6D-F048-B14E-ABC4-E2B159E85B06}" type="presParOf" srcId="{35C4D776-1CE7-48F9-8EEB-76C1D2E9076B}" destId="{8F6E5534-155D-1A44-868D-FC16C162DC1A}" srcOrd="0" destOrd="0" presId="urn:microsoft.com/office/officeart/2018/5/layout/IconCircleLabelList"/>
    <dgm:cxn modelId="{15B3761D-D1E4-5E49-83A1-9E2B85D995E2}" type="presParOf" srcId="{8F6E5534-155D-1A44-868D-FC16C162DC1A}" destId="{AA53CF13-C5EF-204F-B496-EEE457528FA4}" srcOrd="0" destOrd="0" presId="urn:microsoft.com/office/officeart/2018/5/layout/IconCircleLabelList"/>
    <dgm:cxn modelId="{0B95EA27-1436-834A-9012-1BF51FDF9BC2}" type="presParOf" srcId="{8F6E5534-155D-1A44-868D-FC16C162DC1A}" destId="{39272AD8-557D-F74E-A15A-4BAA8BF9DD80}" srcOrd="1" destOrd="0" presId="urn:microsoft.com/office/officeart/2018/5/layout/IconCircleLabelList"/>
    <dgm:cxn modelId="{80E8C8DE-E6E6-5944-B1A0-93B3941396D9}" type="presParOf" srcId="{8F6E5534-155D-1A44-868D-FC16C162DC1A}" destId="{F54B147B-08CB-4741-8B51-CDD35D020A98}" srcOrd="2" destOrd="0" presId="urn:microsoft.com/office/officeart/2018/5/layout/IconCircleLabelList"/>
    <dgm:cxn modelId="{0711F272-2246-BC43-A123-F75C6F943F64}" type="presParOf" srcId="{8F6E5534-155D-1A44-868D-FC16C162DC1A}" destId="{3BADC974-A98A-2B44-A33C-123D5B09C849}" srcOrd="3" destOrd="0" presId="urn:microsoft.com/office/officeart/2018/5/layout/IconCircleLabelList"/>
    <dgm:cxn modelId="{7DDA84A8-1C46-594A-B501-8AB47DE0F1F1}" type="presParOf" srcId="{35C4D776-1CE7-48F9-8EEB-76C1D2E9076B}" destId="{60495833-B14C-324B-94E4-1A622CE88D37}" srcOrd="1" destOrd="0" presId="urn:microsoft.com/office/officeart/2018/5/layout/IconCircleLabelList"/>
    <dgm:cxn modelId="{46A3EBA6-F577-485F-83A4-8E4B8F7ABF6B}" type="presParOf" srcId="{35C4D776-1CE7-48F9-8EEB-76C1D2E9076B}" destId="{66CE37FD-3BF8-46DB-9C89-C732F1911670}" srcOrd="2" destOrd="0" presId="urn:microsoft.com/office/officeart/2018/5/layout/IconCircleLabelList"/>
    <dgm:cxn modelId="{BFD239C3-06C4-4434-896B-E2D4280F14F9}" type="presParOf" srcId="{66CE37FD-3BF8-46DB-9C89-C732F1911670}" destId="{40DDBC03-4F43-470F-B758-1F6ABE7093AA}" srcOrd="0" destOrd="0" presId="urn:microsoft.com/office/officeart/2018/5/layout/IconCircleLabelList"/>
    <dgm:cxn modelId="{5B372CF4-2D54-4DBA-AEA9-979C9CA1BAB6}" type="presParOf" srcId="{66CE37FD-3BF8-46DB-9C89-C732F1911670}" destId="{E01C6EC6-9C17-423D-9C80-D48F4D31D462}" srcOrd="1" destOrd="0" presId="urn:microsoft.com/office/officeart/2018/5/layout/IconCircleLabelList"/>
    <dgm:cxn modelId="{4F5333ED-6774-4437-BD96-B7592EF019CF}" type="presParOf" srcId="{66CE37FD-3BF8-46DB-9C89-C732F1911670}" destId="{9E5F315A-25A3-4D0C-8B8F-EC95F435834B}" srcOrd="2" destOrd="0" presId="urn:microsoft.com/office/officeart/2018/5/layout/IconCircleLabelList"/>
    <dgm:cxn modelId="{B028EF4F-1FA2-4E89-BBA1-D306AF71CD8D}" type="presParOf" srcId="{66CE37FD-3BF8-46DB-9C89-C732F1911670}" destId="{4A9A57E5-7DEA-43C1-B056-6E88DAA2DE47}" srcOrd="3" destOrd="0" presId="urn:microsoft.com/office/officeart/2018/5/layout/IconCircleLabelList"/>
    <dgm:cxn modelId="{81513F34-E15D-4BA9-8EBB-1E0F345F7E69}" type="presParOf" srcId="{35C4D776-1CE7-48F9-8EEB-76C1D2E9076B}" destId="{DB94A8E7-30C0-46F0-9C6A-A419B2FA6713}" srcOrd="3" destOrd="0" presId="urn:microsoft.com/office/officeart/2018/5/layout/IconCircleLabelList"/>
    <dgm:cxn modelId="{26E0F827-F5A1-4CE3-A739-6709E1E76623}" type="presParOf" srcId="{35C4D776-1CE7-48F9-8EEB-76C1D2E9076B}" destId="{EB33749A-E3AC-4C30-9716-25B1B14D12FF}" srcOrd="4" destOrd="0" presId="urn:microsoft.com/office/officeart/2018/5/layout/IconCircleLabelList"/>
    <dgm:cxn modelId="{595EE4C8-6932-4EF8-9F10-B9ECBDF9ABB9}" type="presParOf" srcId="{EB33749A-E3AC-4C30-9716-25B1B14D12FF}" destId="{73B87842-F2DE-440F-830E-8C6A64806AD6}" srcOrd="0" destOrd="0" presId="urn:microsoft.com/office/officeart/2018/5/layout/IconCircleLabelList"/>
    <dgm:cxn modelId="{38140D89-1C38-43F8-B1DC-B68AE0F616CD}" type="presParOf" srcId="{EB33749A-E3AC-4C30-9716-25B1B14D12FF}" destId="{A61F8ED4-4251-422D-B084-F7A0A3BBED3C}" srcOrd="1" destOrd="0" presId="urn:microsoft.com/office/officeart/2018/5/layout/IconCircleLabelList"/>
    <dgm:cxn modelId="{861F9832-417A-4731-9795-4D836EF85513}" type="presParOf" srcId="{EB33749A-E3AC-4C30-9716-25B1B14D12FF}" destId="{968FC7F2-066E-4318-97D9-0E323F2D58AF}" srcOrd="2" destOrd="0" presId="urn:microsoft.com/office/officeart/2018/5/layout/IconCircleLabelList"/>
    <dgm:cxn modelId="{E7E99607-A4EB-421A-8A7A-13817B5EAA3A}" type="presParOf" srcId="{EB33749A-E3AC-4C30-9716-25B1B14D12FF}" destId="{51584788-25EC-4125-BE18-D46ADBDC032E}" srcOrd="3" destOrd="0" presId="urn:microsoft.com/office/officeart/2018/5/layout/IconCircleLabelList"/>
    <dgm:cxn modelId="{30BE556B-950A-4D96-8619-1430D91AA76A}" type="presParOf" srcId="{35C4D776-1CE7-48F9-8EEB-76C1D2E9076B}" destId="{D610611F-68F8-4488-A70D-A79081BFB3F5}" srcOrd="5" destOrd="0" presId="urn:microsoft.com/office/officeart/2018/5/layout/IconCircleLabelList"/>
    <dgm:cxn modelId="{7D547A1B-6C81-4106-A250-0E67AF7234FF}" type="presParOf" srcId="{35C4D776-1CE7-48F9-8EEB-76C1D2E9076B}" destId="{4E8BB177-50CB-41DB-B812-4A9DB5CC1810}" srcOrd="6" destOrd="0" presId="urn:microsoft.com/office/officeart/2018/5/layout/IconCircleLabelList"/>
    <dgm:cxn modelId="{A8927A6F-97EB-49C5-A458-843B1E77C70C}" type="presParOf" srcId="{4E8BB177-50CB-41DB-B812-4A9DB5CC1810}" destId="{1E40F330-CD6A-4EFB-A8F9-8BA71A721090}" srcOrd="0" destOrd="0" presId="urn:microsoft.com/office/officeart/2018/5/layout/IconCircleLabelList"/>
    <dgm:cxn modelId="{BB0F0A68-E64A-49AF-AA75-3B512B087DC2}" type="presParOf" srcId="{4E8BB177-50CB-41DB-B812-4A9DB5CC1810}" destId="{F0E714F9-7F46-4112-8A72-0E4EEC3B299B}" srcOrd="1" destOrd="0" presId="urn:microsoft.com/office/officeart/2018/5/layout/IconCircleLabelList"/>
    <dgm:cxn modelId="{E1AAABEB-B3B5-4988-8CBF-F648B92C273D}" type="presParOf" srcId="{4E8BB177-50CB-41DB-B812-4A9DB5CC1810}" destId="{DB733127-5D89-4B02-90EC-B0001DD29599}" srcOrd="2" destOrd="0" presId="urn:microsoft.com/office/officeart/2018/5/layout/IconCircleLabelList"/>
    <dgm:cxn modelId="{30B733E5-26D7-42D0-8433-5AD188E266B4}" type="presParOf" srcId="{4E8BB177-50CB-41DB-B812-4A9DB5CC1810}" destId="{81F97856-0749-4982-8BAA-D068D1D192A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E1DD2-936A-A349-8701-0542262B8CC6}">
      <dsp:nvSpPr>
        <dsp:cNvPr id="0" name=""/>
        <dsp:cNvSpPr/>
      </dsp:nvSpPr>
      <dsp:spPr>
        <a:xfrm>
          <a:off x="6817" y="592849"/>
          <a:ext cx="2131037" cy="255724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499" tIns="0" rIns="210499" bIns="330200" numCol="1" spcCol="1270" anchor="t" anchorCtr="0">
          <a:noAutofit/>
        </a:bodyPr>
        <a:lstStyle/>
        <a:p>
          <a:pPr marL="0" lvl="0" indent="0" algn="l" defTabSz="1155700">
            <a:lnSpc>
              <a:spcPct val="90000"/>
            </a:lnSpc>
            <a:spcBef>
              <a:spcPct val="0"/>
            </a:spcBef>
            <a:spcAft>
              <a:spcPct val="35000"/>
            </a:spcAft>
            <a:buNone/>
          </a:pPr>
          <a:r>
            <a:rPr lang="en-US" sz="2600" kern="1200"/>
            <a:t>ESG: Broad trends</a:t>
          </a:r>
        </a:p>
      </dsp:txBody>
      <dsp:txXfrm>
        <a:off x="6817" y="1615747"/>
        <a:ext cx="2131037" cy="1534346"/>
      </dsp:txXfrm>
    </dsp:sp>
    <dsp:sp modelId="{92F86CA4-03AA-F447-A9FE-B7C6F039CC41}">
      <dsp:nvSpPr>
        <dsp:cNvPr id="0" name=""/>
        <dsp:cNvSpPr/>
      </dsp:nvSpPr>
      <dsp:spPr>
        <a:xfrm>
          <a:off x="6817" y="592849"/>
          <a:ext cx="2131037" cy="102289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10499" tIns="165100" rIns="210499" bIns="165100" numCol="1" spcCol="1270" anchor="ctr" anchorCtr="0">
          <a:noAutofit/>
        </a:bodyPr>
        <a:lstStyle/>
        <a:p>
          <a:pPr marL="0" lvl="0" indent="0" algn="l" defTabSz="2178050">
            <a:lnSpc>
              <a:spcPct val="90000"/>
            </a:lnSpc>
            <a:spcBef>
              <a:spcPct val="0"/>
            </a:spcBef>
            <a:spcAft>
              <a:spcPct val="35000"/>
            </a:spcAft>
            <a:buNone/>
          </a:pPr>
          <a:r>
            <a:rPr lang="en-US" sz="4900" kern="1200" dirty="0"/>
            <a:t>01</a:t>
          </a:r>
        </a:p>
      </dsp:txBody>
      <dsp:txXfrm>
        <a:off x="6817" y="592849"/>
        <a:ext cx="2131037" cy="1022897"/>
      </dsp:txXfrm>
    </dsp:sp>
    <dsp:sp modelId="{17033D66-86DA-4543-AC04-5EEED5A248A9}">
      <dsp:nvSpPr>
        <dsp:cNvPr id="0" name=""/>
        <dsp:cNvSpPr/>
      </dsp:nvSpPr>
      <dsp:spPr>
        <a:xfrm>
          <a:off x="2308337" y="592849"/>
          <a:ext cx="2131037" cy="255724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499" tIns="0" rIns="210499" bIns="330200" numCol="1" spcCol="1270" anchor="t" anchorCtr="0">
          <a:noAutofit/>
        </a:bodyPr>
        <a:lstStyle/>
        <a:p>
          <a:pPr marL="0" lvl="0" indent="0" algn="l" defTabSz="1155700">
            <a:lnSpc>
              <a:spcPct val="90000"/>
            </a:lnSpc>
            <a:spcBef>
              <a:spcPct val="0"/>
            </a:spcBef>
            <a:spcAft>
              <a:spcPct val="35000"/>
            </a:spcAft>
            <a:buNone/>
          </a:pPr>
          <a:r>
            <a:rPr lang="en-US" sz="2600" kern="1200"/>
            <a:t>Successes and challenges</a:t>
          </a:r>
        </a:p>
      </dsp:txBody>
      <dsp:txXfrm>
        <a:off x="2308337" y="1615747"/>
        <a:ext cx="2131037" cy="1534346"/>
      </dsp:txXfrm>
    </dsp:sp>
    <dsp:sp modelId="{69DA85EB-941B-CF49-9284-BC670BB1AD4E}">
      <dsp:nvSpPr>
        <dsp:cNvPr id="0" name=""/>
        <dsp:cNvSpPr/>
      </dsp:nvSpPr>
      <dsp:spPr>
        <a:xfrm>
          <a:off x="2308337" y="592849"/>
          <a:ext cx="2131037" cy="102289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10499" tIns="165100" rIns="210499" bIns="165100" numCol="1" spcCol="1270" anchor="ctr" anchorCtr="0">
          <a:noAutofit/>
        </a:bodyPr>
        <a:lstStyle/>
        <a:p>
          <a:pPr marL="0" lvl="0" indent="0" algn="l" defTabSz="2178050">
            <a:lnSpc>
              <a:spcPct val="90000"/>
            </a:lnSpc>
            <a:spcBef>
              <a:spcPct val="0"/>
            </a:spcBef>
            <a:spcAft>
              <a:spcPct val="35000"/>
            </a:spcAft>
            <a:buNone/>
          </a:pPr>
          <a:r>
            <a:rPr lang="en-US" sz="4900" kern="1200"/>
            <a:t>02</a:t>
          </a:r>
        </a:p>
      </dsp:txBody>
      <dsp:txXfrm>
        <a:off x="2308337" y="592849"/>
        <a:ext cx="2131037" cy="1022897"/>
      </dsp:txXfrm>
    </dsp:sp>
    <dsp:sp modelId="{14BC1EB3-9F04-5746-B2F5-93BF65B82F4C}">
      <dsp:nvSpPr>
        <dsp:cNvPr id="0" name=""/>
        <dsp:cNvSpPr/>
      </dsp:nvSpPr>
      <dsp:spPr>
        <a:xfrm>
          <a:off x="4609857" y="592849"/>
          <a:ext cx="2131037" cy="255724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499" tIns="0" rIns="210499" bIns="330200" numCol="1" spcCol="1270" anchor="t" anchorCtr="0">
          <a:noAutofit/>
        </a:bodyPr>
        <a:lstStyle/>
        <a:p>
          <a:pPr marL="0" lvl="0" indent="0" algn="l" defTabSz="1155700">
            <a:lnSpc>
              <a:spcPct val="90000"/>
            </a:lnSpc>
            <a:spcBef>
              <a:spcPct val="0"/>
            </a:spcBef>
            <a:spcAft>
              <a:spcPct val="35000"/>
            </a:spcAft>
            <a:buNone/>
          </a:pPr>
          <a:r>
            <a:rPr lang="en-US" sz="2600" kern="1200"/>
            <a:t>Stakeholder complexity &amp; pushback</a:t>
          </a:r>
        </a:p>
      </dsp:txBody>
      <dsp:txXfrm>
        <a:off x="4609857" y="1615747"/>
        <a:ext cx="2131037" cy="1534346"/>
      </dsp:txXfrm>
    </dsp:sp>
    <dsp:sp modelId="{0612751F-55A2-2647-92DD-8BADC087C0B3}">
      <dsp:nvSpPr>
        <dsp:cNvPr id="0" name=""/>
        <dsp:cNvSpPr/>
      </dsp:nvSpPr>
      <dsp:spPr>
        <a:xfrm>
          <a:off x="4609857" y="592849"/>
          <a:ext cx="2131037" cy="102289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10499" tIns="165100" rIns="210499" bIns="165100" numCol="1" spcCol="1270" anchor="ctr" anchorCtr="0">
          <a:noAutofit/>
        </a:bodyPr>
        <a:lstStyle/>
        <a:p>
          <a:pPr marL="0" lvl="0" indent="0" algn="l" defTabSz="2178050">
            <a:lnSpc>
              <a:spcPct val="90000"/>
            </a:lnSpc>
            <a:spcBef>
              <a:spcPct val="0"/>
            </a:spcBef>
            <a:spcAft>
              <a:spcPct val="35000"/>
            </a:spcAft>
            <a:buNone/>
          </a:pPr>
          <a:r>
            <a:rPr lang="en-US" sz="4900" kern="1200"/>
            <a:t>03</a:t>
          </a:r>
        </a:p>
      </dsp:txBody>
      <dsp:txXfrm>
        <a:off x="4609857" y="592849"/>
        <a:ext cx="2131037" cy="1022897"/>
      </dsp:txXfrm>
    </dsp:sp>
    <dsp:sp modelId="{5661B86E-487A-8145-8EFD-F90C471E4773}">
      <dsp:nvSpPr>
        <dsp:cNvPr id="0" name=""/>
        <dsp:cNvSpPr/>
      </dsp:nvSpPr>
      <dsp:spPr>
        <a:xfrm>
          <a:off x="6911377" y="592849"/>
          <a:ext cx="2131037" cy="255724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499" tIns="0" rIns="210499" bIns="330200" numCol="1" spcCol="1270" anchor="t" anchorCtr="0">
          <a:noAutofit/>
        </a:bodyPr>
        <a:lstStyle/>
        <a:p>
          <a:pPr marL="0" lvl="0" indent="0" algn="l" defTabSz="1155700">
            <a:lnSpc>
              <a:spcPct val="90000"/>
            </a:lnSpc>
            <a:spcBef>
              <a:spcPct val="0"/>
            </a:spcBef>
            <a:spcAft>
              <a:spcPct val="35000"/>
            </a:spcAft>
            <a:buNone/>
          </a:pPr>
          <a:r>
            <a:rPr lang="en-US" sz="2600" kern="1200"/>
            <a:t>Complex strategies / responses</a:t>
          </a:r>
        </a:p>
      </dsp:txBody>
      <dsp:txXfrm>
        <a:off x="6911377" y="1615747"/>
        <a:ext cx="2131037" cy="1534346"/>
      </dsp:txXfrm>
    </dsp:sp>
    <dsp:sp modelId="{FF4B63B2-11C8-4743-A609-01741DE85937}">
      <dsp:nvSpPr>
        <dsp:cNvPr id="0" name=""/>
        <dsp:cNvSpPr/>
      </dsp:nvSpPr>
      <dsp:spPr>
        <a:xfrm>
          <a:off x="6911377" y="592849"/>
          <a:ext cx="2131037" cy="102289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10499" tIns="165100" rIns="210499" bIns="165100" numCol="1" spcCol="1270" anchor="ctr" anchorCtr="0">
          <a:noAutofit/>
        </a:bodyPr>
        <a:lstStyle/>
        <a:p>
          <a:pPr marL="0" lvl="0" indent="0" algn="l" defTabSz="2178050">
            <a:lnSpc>
              <a:spcPct val="90000"/>
            </a:lnSpc>
            <a:spcBef>
              <a:spcPct val="0"/>
            </a:spcBef>
            <a:spcAft>
              <a:spcPct val="35000"/>
            </a:spcAft>
            <a:buNone/>
          </a:pPr>
          <a:r>
            <a:rPr lang="en-US" sz="4900" kern="1200"/>
            <a:t>04</a:t>
          </a:r>
        </a:p>
      </dsp:txBody>
      <dsp:txXfrm>
        <a:off x="6911377" y="592849"/>
        <a:ext cx="2131037" cy="1022897"/>
      </dsp:txXfrm>
    </dsp:sp>
    <dsp:sp modelId="{82F34913-12BA-0A47-9D45-CE000BC6C321}">
      <dsp:nvSpPr>
        <dsp:cNvPr id="0" name=""/>
        <dsp:cNvSpPr/>
      </dsp:nvSpPr>
      <dsp:spPr>
        <a:xfrm>
          <a:off x="9212897" y="592849"/>
          <a:ext cx="2131037" cy="2557244"/>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499" tIns="0" rIns="210499" bIns="330200" numCol="1" spcCol="1270" anchor="t" anchorCtr="0">
          <a:noAutofit/>
        </a:bodyPr>
        <a:lstStyle/>
        <a:p>
          <a:pPr marL="0" lvl="0" indent="0" algn="l" defTabSz="1155700">
            <a:lnSpc>
              <a:spcPct val="90000"/>
            </a:lnSpc>
            <a:spcBef>
              <a:spcPct val="0"/>
            </a:spcBef>
            <a:spcAft>
              <a:spcPct val="35000"/>
            </a:spcAft>
            <a:buNone/>
          </a:pPr>
          <a:r>
            <a:rPr lang="en-US" sz="2600" kern="1200"/>
            <a:t>Conclusion </a:t>
          </a:r>
        </a:p>
      </dsp:txBody>
      <dsp:txXfrm>
        <a:off x="9212897" y="1615747"/>
        <a:ext cx="2131037" cy="1534346"/>
      </dsp:txXfrm>
    </dsp:sp>
    <dsp:sp modelId="{F7180378-3488-DD4D-B9AD-CC366121C2CB}">
      <dsp:nvSpPr>
        <dsp:cNvPr id="0" name=""/>
        <dsp:cNvSpPr/>
      </dsp:nvSpPr>
      <dsp:spPr>
        <a:xfrm>
          <a:off x="9212897" y="592849"/>
          <a:ext cx="2131037" cy="102289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10499" tIns="165100" rIns="210499" bIns="165100" numCol="1" spcCol="1270" anchor="ctr" anchorCtr="0">
          <a:noAutofit/>
        </a:bodyPr>
        <a:lstStyle/>
        <a:p>
          <a:pPr marL="0" lvl="0" indent="0" algn="l" defTabSz="2178050">
            <a:lnSpc>
              <a:spcPct val="90000"/>
            </a:lnSpc>
            <a:spcBef>
              <a:spcPct val="0"/>
            </a:spcBef>
            <a:spcAft>
              <a:spcPct val="35000"/>
            </a:spcAft>
            <a:buNone/>
          </a:pPr>
          <a:r>
            <a:rPr lang="en-US" sz="4900" kern="1200"/>
            <a:t>05</a:t>
          </a:r>
        </a:p>
      </dsp:txBody>
      <dsp:txXfrm>
        <a:off x="9212897" y="592849"/>
        <a:ext cx="2131037" cy="10228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031EA-8F43-4FB4-ADC2-4324ABFF9CD8}">
      <dsp:nvSpPr>
        <dsp:cNvPr id="0" name=""/>
        <dsp:cNvSpPr/>
      </dsp:nvSpPr>
      <dsp:spPr>
        <a:xfrm>
          <a:off x="2244623" y="338871"/>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F586B8-14A7-438E-BCD1-A04423ED9162}">
      <dsp:nvSpPr>
        <dsp:cNvPr id="0" name=""/>
        <dsp:cNvSpPr/>
      </dsp:nvSpPr>
      <dsp:spPr>
        <a:xfrm>
          <a:off x="1056623" y="2935963"/>
          <a:ext cx="4320000" cy="17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kern="1200" dirty="0"/>
            <a:t>Gender diverse teams develop a better stakeholder strategy leads more environmentally innovations.</a:t>
          </a:r>
        </a:p>
      </dsp:txBody>
      <dsp:txXfrm>
        <a:off x="1056623" y="2935963"/>
        <a:ext cx="4320000" cy="1755000"/>
      </dsp:txXfrm>
    </dsp:sp>
    <dsp:sp modelId="{C7B8DA58-64FA-4686-84F8-412772417E96}">
      <dsp:nvSpPr>
        <dsp:cNvPr id="0" name=""/>
        <dsp:cNvSpPr/>
      </dsp:nvSpPr>
      <dsp:spPr>
        <a:xfrm>
          <a:off x="7320624" y="338871"/>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05D20D-932A-48AB-ABF4-3221F60972CD}">
      <dsp:nvSpPr>
        <dsp:cNvPr id="0" name=""/>
        <dsp:cNvSpPr/>
      </dsp:nvSpPr>
      <dsp:spPr>
        <a:xfrm>
          <a:off x="6132623" y="2935963"/>
          <a:ext cx="4320000" cy="17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kern="1200" dirty="0"/>
            <a:t>Stock market analyst feedback has both direct and indirect impact on CSR strategy. </a:t>
          </a:r>
        </a:p>
      </dsp:txBody>
      <dsp:txXfrm>
        <a:off x="6132623" y="2935963"/>
        <a:ext cx="4320000" cy="1755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3CF13-C5EF-204F-B496-EEE457528FA4}">
      <dsp:nvSpPr>
        <dsp:cNvPr id="0" name=""/>
        <dsp:cNvSpPr/>
      </dsp:nvSpPr>
      <dsp:spPr>
        <a:xfrm>
          <a:off x="738528" y="273113"/>
          <a:ext cx="1464054" cy="146405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272AD8-557D-F74E-A15A-4BAA8BF9DD80}">
      <dsp:nvSpPr>
        <dsp:cNvPr id="0" name=""/>
        <dsp:cNvSpPr/>
      </dsp:nvSpPr>
      <dsp:spPr>
        <a:xfrm>
          <a:off x="1021617" y="602521"/>
          <a:ext cx="840031" cy="84003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ADC974-A98A-2B44-A33C-123D5B09C849}">
      <dsp:nvSpPr>
        <dsp:cNvPr id="0" name=""/>
        <dsp:cNvSpPr/>
      </dsp:nvSpPr>
      <dsp:spPr>
        <a:xfrm>
          <a:off x="270510" y="2193184"/>
          <a:ext cx="2400089" cy="1860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Clear upward trend</a:t>
          </a:r>
        </a:p>
      </dsp:txBody>
      <dsp:txXfrm>
        <a:off x="270510" y="2193184"/>
        <a:ext cx="2400089" cy="1860952"/>
      </dsp:txXfrm>
    </dsp:sp>
    <dsp:sp modelId="{40DDBC03-4F43-470F-B758-1F6ABE7093AA}">
      <dsp:nvSpPr>
        <dsp:cNvPr id="0" name=""/>
        <dsp:cNvSpPr/>
      </dsp:nvSpPr>
      <dsp:spPr>
        <a:xfrm>
          <a:off x="3558633" y="273113"/>
          <a:ext cx="1464054" cy="146405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1C6EC6-9C17-423D-9C80-D48F4D31D462}">
      <dsp:nvSpPr>
        <dsp:cNvPr id="0" name=""/>
        <dsp:cNvSpPr/>
      </dsp:nvSpPr>
      <dsp:spPr>
        <a:xfrm>
          <a:off x="3870644" y="585124"/>
          <a:ext cx="840031" cy="84003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9A57E5-7DEA-43C1-B056-6E88DAA2DE47}">
      <dsp:nvSpPr>
        <dsp:cNvPr id="0" name=""/>
        <dsp:cNvSpPr/>
      </dsp:nvSpPr>
      <dsp:spPr>
        <a:xfrm>
          <a:off x="3090615" y="2193184"/>
          <a:ext cx="2400089" cy="1860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Complex web of relationships and interests</a:t>
          </a:r>
        </a:p>
      </dsp:txBody>
      <dsp:txXfrm>
        <a:off x="3090615" y="2193184"/>
        <a:ext cx="2400089" cy="1860952"/>
      </dsp:txXfrm>
    </dsp:sp>
    <dsp:sp modelId="{73B87842-F2DE-440F-830E-8C6A64806AD6}">
      <dsp:nvSpPr>
        <dsp:cNvPr id="0" name=""/>
        <dsp:cNvSpPr/>
      </dsp:nvSpPr>
      <dsp:spPr>
        <a:xfrm>
          <a:off x="6378737" y="273113"/>
          <a:ext cx="1464054" cy="146405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1F8ED4-4251-422D-B084-F7A0A3BBED3C}">
      <dsp:nvSpPr>
        <dsp:cNvPr id="0" name=""/>
        <dsp:cNvSpPr/>
      </dsp:nvSpPr>
      <dsp:spPr>
        <a:xfrm>
          <a:off x="6690749" y="585124"/>
          <a:ext cx="840031" cy="8400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584788-25EC-4125-BE18-D46ADBDC032E}">
      <dsp:nvSpPr>
        <dsp:cNvPr id="0" name=""/>
        <dsp:cNvSpPr/>
      </dsp:nvSpPr>
      <dsp:spPr>
        <a:xfrm>
          <a:off x="5910720" y="2193184"/>
          <a:ext cx="2400089" cy="1860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Dialogue and Stakeholder strategy</a:t>
          </a:r>
        </a:p>
      </dsp:txBody>
      <dsp:txXfrm>
        <a:off x="5910720" y="2193184"/>
        <a:ext cx="2400089" cy="1860952"/>
      </dsp:txXfrm>
    </dsp:sp>
    <dsp:sp modelId="{1E40F330-CD6A-4EFB-A8F9-8BA71A721090}">
      <dsp:nvSpPr>
        <dsp:cNvPr id="0" name=""/>
        <dsp:cNvSpPr/>
      </dsp:nvSpPr>
      <dsp:spPr>
        <a:xfrm>
          <a:off x="9198842" y="273113"/>
          <a:ext cx="1464054" cy="146405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E714F9-7F46-4112-8A72-0E4EEC3B299B}">
      <dsp:nvSpPr>
        <dsp:cNvPr id="0" name=""/>
        <dsp:cNvSpPr/>
      </dsp:nvSpPr>
      <dsp:spPr>
        <a:xfrm>
          <a:off x="9510853" y="585124"/>
          <a:ext cx="840031" cy="8400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F97856-0749-4982-8BAA-D068D1D192A1}">
      <dsp:nvSpPr>
        <dsp:cNvPr id="0" name=""/>
        <dsp:cNvSpPr/>
      </dsp:nvSpPr>
      <dsp:spPr>
        <a:xfrm>
          <a:off x="8730824" y="2193184"/>
          <a:ext cx="2400089" cy="1860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External feedback including from community organizations</a:t>
          </a:r>
        </a:p>
      </dsp:txBody>
      <dsp:txXfrm>
        <a:off x="8730824" y="2193184"/>
        <a:ext cx="2400089" cy="1860952"/>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3A3C40-F40D-7447-A35F-FEB82371D466}" type="datetimeFigureOut">
              <a:rPr lang="en-US" smtClean="0"/>
              <a:t>9/27/23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B520AB-9F15-7247-BC05-44235A447E6A}" type="slidenum">
              <a:rPr lang="en-US" smtClean="0"/>
              <a:t>‹#›</a:t>
            </a:fld>
            <a:endParaRPr lang="en-US"/>
          </a:p>
        </p:txBody>
      </p:sp>
    </p:spTree>
    <p:extLst>
      <p:ext uri="{BB962C8B-B14F-4D97-AF65-F5344CB8AC3E}">
        <p14:creationId xmlns:p14="http://schemas.microsoft.com/office/powerpoint/2010/main" val="1017146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everagedaily.com/Article/2017/04/07/Coca-Cola-Life-axed-in-the-U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520AB-9F15-7247-BC05-44235A447E6A}" type="slidenum">
              <a:rPr lang="en-US" smtClean="0"/>
              <a:t>1</a:t>
            </a:fld>
            <a:endParaRPr lang="en-US"/>
          </a:p>
        </p:txBody>
      </p:sp>
    </p:spTree>
    <p:extLst>
      <p:ext uri="{BB962C8B-B14F-4D97-AF65-F5344CB8AC3E}">
        <p14:creationId xmlns:p14="http://schemas.microsoft.com/office/powerpoint/2010/main" val="2650581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AUM= All assets under management</a:t>
            </a:r>
          </a:p>
        </p:txBody>
      </p:sp>
      <p:sp>
        <p:nvSpPr>
          <p:cNvPr id="4" name="Slide Number Placeholder 3"/>
          <p:cNvSpPr>
            <a:spLocks noGrp="1"/>
          </p:cNvSpPr>
          <p:nvPr>
            <p:ph type="sldNum" sz="quarter" idx="5"/>
          </p:nvPr>
        </p:nvSpPr>
        <p:spPr/>
        <p:txBody>
          <a:bodyPr/>
          <a:lstStyle/>
          <a:p>
            <a:fld id="{23B520AB-9F15-7247-BC05-44235A447E6A}" type="slidenum">
              <a:rPr lang="en-US" smtClean="0"/>
              <a:t>4</a:t>
            </a:fld>
            <a:endParaRPr lang="en-US"/>
          </a:p>
        </p:txBody>
      </p:sp>
    </p:spTree>
    <p:extLst>
      <p:ext uri="{BB962C8B-B14F-4D97-AF65-F5344CB8AC3E}">
        <p14:creationId xmlns:p14="http://schemas.microsoft.com/office/powerpoint/2010/main" val="3292779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Nestle - In 2020, Nestle announced a plan to invest 3.2 billion Swiss francs ($3.58 billion) over the next five years to reduce its carbon footprint and achieve net-zero emissions by 2050. While this initiative was seen as a positive step towards sustainability, the company's stock price declined in the short term, which some analysts attributed to concerns about the cost of implementing the plan and the potential impact on profitability.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Danone - In 2020, Danone announced a series of sustainability measures, including plans to become carbon neutral by 2050 and to transition to a new legal structure that would prioritize social and environmental goals alongside financial performance. However, the announcement was followed by a sharp decline in the company's stock price, as investors expressed concern about the potential costs and risks associated with these initiatives.</a:t>
            </a:r>
          </a:p>
          <a:p>
            <a:endParaRPr lang="en-US" dirty="0"/>
          </a:p>
        </p:txBody>
      </p:sp>
      <p:sp>
        <p:nvSpPr>
          <p:cNvPr id="4" name="Slide Number Placeholder 3"/>
          <p:cNvSpPr>
            <a:spLocks noGrp="1"/>
          </p:cNvSpPr>
          <p:nvPr>
            <p:ph type="sldNum" sz="quarter" idx="5"/>
          </p:nvPr>
        </p:nvSpPr>
        <p:spPr/>
        <p:txBody>
          <a:bodyPr/>
          <a:lstStyle/>
          <a:p>
            <a:fld id="{23B520AB-9F15-7247-BC05-44235A447E6A}" type="slidenum">
              <a:rPr lang="en-US" smtClean="0"/>
              <a:t>7</a:t>
            </a:fld>
            <a:endParaRPr lang="en-US"/>
          </a:p>
        </p:txBody>
      </p:sp>
    </p:spTree>
    <p:extLst>
      <p:ext uri="{BB962C8B-B14F-4D97-AF65-F5344CB8AC3E}">
        <p14:creationId xmlns:p14="http://schemas.microsoft.com/office/powerpoint/2010/main" val="43596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B464D"/>
                </a:solidFill>
                <a:effectLst/>
                <a:latin typeface="Inter"/>
              </a:rPr>
              <a:t>slap a green label on something to make it appear more sustainable or healthy, as Coca-Cola did with </a:t>
            </a:r>
            <a:r>
              <a:rPr lang="en-US" b="1" i="0" u="none" strike="noStrike" dirty="0">
                <a:solidFill>
                  <a:srgbClr val="1F1F1F"/>
                </a:solidFill>
                <a:effectLst/>
                <a:latin typeface="Inter"/>
                <a:hlinkClick r:id="rId3"/>
              </a:rPr>
              <a:t>Coca-Cola Life</a:t>
            </a:r>
            <a:r>
              <a:rPr lang="en-US" b="1" i="0" dirty="0">
                <a:solidFill>
                  <a:srgbClr val="3B464D"/>
                </a:solidFill>
                <a:effectLst/>
                <a:latin typeface="Inter"/>
              </a:rPr>
              <a:t> </a:t>
            </a:r>
            <a:r>
              <a:rPr lang="en-US" b="0" i="0" dirty="0">
                <a:solidFill>
                  <a:srgbClr val="3B464D"/>
                </a:solidFill>
                <a:effectLst/>
                <a:latin typeface="Inter"/>
              </a:rPr>
              <a:t>— that with 6.6% sugar was far from a healthy drink</a:t>
            </a:r>
            <a:endParaRPr lang="en-US" dirty="0"/>
          </a:p>
        </p:txBody>
      </p:sp>
      <p:sp>
        <p:nvSpPr>
          <p:cNvPr id="4" name="Slide Number Placeholder 3"/>
          <p:cNvSpPr>
            <a:spLocks noGrp="1"/>
          </p:cNvSpPr>
          <p:nvPr>
            <p:ph type="sldNum" sz="quarter" idx="5"/>
          </p:nvPr>
        </p:nvSpPr>
        <p:spPr/>
        <p:txBody>
          <a:bodyPr/>
          <a:lstStyle/>
          <a:p>
            <a:fld id="{23B520AB-9F15-7247-BC05-44235A447E6A}" type="slidenum">
              <a:rPr lang="en-US" smtClean="0"/>
              <a:t>8</a:t>
            </a:fld>
            <a:endParaRPr lang="en-US"/>
          </a:p>
        </p:txBody>
      </p:sp>
    </p:spTree>
    <p:extLst>
      <p:ext uri="{BB962C8B-B14F-4D97-AF65-F5344CB8AC3E}">
        <p14:creationId xmlns:p14="http://schemas.microsoft.com/office/powerpoint/2010/main" val="995061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www.businessoffashion.com</a:t>
            </a:r>
            <a:r>
              <a:rPr lang="en-US" dirty="0"/>
              <a:t>/articles/sustainability/clothes-take-back-recycling-waste-handm-zara-primark-changing-markets/?</a:t>
            </a:r>
            <a:r>
              <a:rPr lang="en-US" dirty="0" err="1"/>
              <a:t>utm_source</a:t>
            </a:r>
            <a:r>
              <a:rPr lang="en-US" dirty="0"/>
              <a:t>=</a:t>
            </a:r>
            <a:r>
              <a:rPr lang="en-US" dirty="0" err="1"/>
              <a:t>newsletter_sustainability&amp;utm_medium</a:t>
            </a:r>
            <a:r>
              <a:rPr lang="en-US" dirty="0"/>
              <a:t>=</a:t>
            </a:r>
            <a:r>
              <a:rPr lang="en-US" dirty="0" err="1"/>
              <a:t>email&amp;utm_campaign</a:t>
            </a:r>
            <a:r>
              <a:rPr lang="en-US" dirty="0"/>
              <a:t>=Sustainability_280723&amp;utm_content=intro </a:t>
            </a:r>
          </a:p>
        </p:txBody>
      </p:sp>
      <p:sp>
        <p:nvSpPr>
          <p:cNvPr id="4" name="Slide Number Placeholder 3"/>
          <p:cNvSpPr>
            <a:spLocks noGrp="1"/>
          </p:cNvSpPr>
          <p:nvPr>
            <p:ph type="sldNum" sz="quarter" idx="5"/>
          </p:nvPr>
        </p:nvSpPr>
        <p:spPr/>
        <p:txBody>
          <a:bodyPr/>
          <a:lstStyle/>
          <a:p>
            <a:fld id="{23B520AB-9F15-7247-BC05-44235A447E6A}" type="slidenum">
              <a:rPr lang="en-US" smtClean="0"/>
              <a:t>9</a:t>
            </a:fld>
            <a:endParaRPr lang="en-US"/>
          </a:p>
        </p:txBody>
      </p:sp>
    </p:spTree>
    <p:extLst>
      <p:ext uri="{BB962C8B-B14F-4D97-AF65-F5344CB8AC3E}">
        <p14:creationId xmlns:p14="http://schemas.microsoft.com/office/powerpoint/2010/main" val="2286853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520AB-9F15-7247-BC05-44235A447E6A}" type="slidenum">
              <a:rPr lang="en-US" smtClean="0"/>
              <a:t>11</a:t>
            </a:fld>
            <a:endParaRPr lang="en-US"/>
          </a:p>
        </p:txBody>
      </p:sp>
    </p:spTree>
    <p:extLst>
      <p:ext uri="{BB962C8B-B14F-4D97-AF65-F5344CB8AC3E}">
        <p14:creationId xmlns:p14="http://schemas.microsoft.com/office/powerpoint/2010/main" val="3427338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520AB-9F15-7247-BC05-44235A447E6A}" type="slidenum">
              <a:rPr lang="en-US" smtClean="0"/>
              <a:t>14</a:t>
            </a:fld>
            <a:endParaRPr lang="en-US"/>
          </a:p>
        </p:txBody>
      </p:sp>
    </p:spTree>
    <p:extLst>
      <p:ext uri="{BB962C8B-B14F-4D97-AF65-F5344CB8AC3E}">
        <p14:creationId xmlns:p14="http://schemas.microsoft.com/office/powerpoint/2010/main" val="3001718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520AB-9F15-7247-BC05-44235A447E6A}" type="slidenum">
              <a:rPr lang="en-US" smtClean="0"/>
              <a:t>20</a:t>
            </a:fld>
            <a:endParaRPr lang="en-US"/>
          </a:p>
        </p:txBody>
      </p:sp>
    </p:spTree>
    <p:extLst>
      <p:ext uri="{BB962C8B-B14F-4D97-AF65-F5344CB8AC3E}">
        <p14:creationId xmlns:p14="http://schemas.microsoft.com/office/powerpoint/2010/main" val="1952913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003D3-9F56-514D-888A-D2E315F14F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4198DB-B99F-FB47-B99E-A7042B8D63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B8A6C1-303C-4F41-A10F-802CFE93E48D}"/>
              </a:ext>
            </a:extLst>
          </p:cNvPr>
          <p:cNvSpPr>
            <a:spLocks noGrp="1"/>
          </p:cNvSpPr>
          <p:nvPr>
            <p:ph type="dt" sz="half" idx="10"/>
          </p:nvPr>
        </p:nvSpPr>
        <p:spPr/>
        <p:txBody>
          <a:bodyPr/>
          <a:lstStyle/>
          <a:p>
            <a:fld id="{EC8EC838-02BC-7F43-A04C-6EC68603CD8A}" type="datetimeFigureOut">
              <a:rPr lang="en-US" smtClean="0"/>
              <a:t>9/27/23</a:t>
            </a:fld>
            <a:endParaRPr lang="en-US"/>
          </a:p>
        </p:txBody>
      </p:sp>
      <p:sp>
        <p:nvSpPr>
          <p:cNvPr id="5" name="Footer Placeholder 4">
            <a:extLst>
              <a:ext uri="{FF2B5EF4-FFF2-40B4-BE49-F238E27FC236}">
                <a16:creationId xmlns:a16="http://schemas.microsoft.com/office/drawing/2014/main" id="{9E2145B6-6C25-7F4F-8A5B-09343C9C70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3EFA6-AA0F-CD48-8860-EB71B1256C88}"/>
              </a:ext>
            </a:extLst>
          </p:cNvPr>
          <p:cNvSpPr>
            <a:spLocks noGrp="1"/>
          </p:cNvSpPr>
          <p:nvPr>
            <p:ph type="sldNum" sz="quarter" idx="12"/>
          </p:nvPr>
        </p:nvSpPr>
        <p:spPr/>
        <p:txBody>
          <a:bodyPr/>
          <a:lstStyle/>
          <a:p>
            <a:fld id="{9F3DDF99-F30D-8845-BE49-A9220838DDA6}" type="slidenum">
              <a:rPr lang="en-US" smtClean="0"/>
              <a:t>‹#›</a:t>
            </a:fld>
            <a:endParaRPr lang="en-US"/>
          </a:p>
        </p:txBody>
      </p:sp>
    </p:spTree>
    <p:extLst>
      <p:ext uri="{BB962C8B-B14F-4D97-AF65-F5344CB8AC3E}">
        <p14:creationId xmlns:p14="http://schemas.microsoft.com/office/powerpoint/2010/main" val="1280348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759E8-1187-DB45-B7AD-BEA90872C2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5711EA-0B45-1C4D-A292-1ED82CE54A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E49E37-7632-F642-BF8B-65D3FEBFA228}"/>
              </a:ext>
            </a:extLst>
          </p:cNvPr>
          <p:cNvSpPr>
            <a:spLocks noGrp="1"/>
          </p:cNvSpPr>
          <p:nvPr>
            <p:ph type="dt" sz="half" idx="10"/>
          </p:nvPr>
        </p:nvSpPr>
        <p:spPr/>
        <p:txBody>
          <a:bodyPr/>
          <a:lstStyle/>
          <a:p>
            <a:fld id="{EC8EC838-02BC-7F43-A04C-6EC68603CD8A}" type="datetimeFigureOut">
              <a:rPr lang="en-US" smtClean="0"/>
              <a:t>9/27/23</a:t>
            </a:fld>
            <a:endParaRPr lang="en-US"/>
          </a:p>
        </p:txBody>
      </p:sp>
      <p:sp>
        <p:nvSpPr>
          <p:cNvPr id="5" name="Footer Placeholder 4">
            <a:extLst>
              <a:ext uri="{FF2B5EF4-FFF2-40B4-BE49-F238E27FC236}">
                <a16:creationId xmlns:a16="http://schemas.microsoft.com/office/drawing/2014/main" id="{74589779-92A1-AE4F-A2F2-93BCFA039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B81D2-3E57-FE40-ACF7-4E04559E89B5}"/>
              </a:ext>
            </a:extLst>
          </p:cNvPr>
          <p:cNvSpPr>
            <a:spLocks noGrp="1"/>
          </p:cNvSpPr>
          <p:nvPr>
            <p:ph type="sldNum" sz="quarter" idx="12"/>
          </p:nvPr>
        </p:nvSpPr>
        <p:spPr/>
        <p:txBody>
          <a:bodyPr/>
          <a:lstStyle/>
          <a:p>
            <a:fld id="{9F3DDF99-F30D-8845-BE49-A9220838DDA6}" type="slidenum">
              <a:rPr lang="en-US" smtClean="0"/>
              <a:t>‹#›</a:t>
            </a:fld>
            <a:endParaRPr lang="en-US"/>
          </a:p>
        </p:txBody>
      </p:sp>
    </p:spTree>
    <p:extLst>
      <p:ext uri="{BB962C8B-B14F-4D97-AF65-F5344CB8AC3E}">
        <p14:creationId xmlns:p14="http://schemas.microsoft.com/office/powerpoint/2010/main" val="1568332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AAB4DB-5E2F-264C-87E9-F62A876ADC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A8192E-0514-E940-B923-CC894064D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BAC662-7661-8146-B14C-E4423C33CD63}"/>
              </a:ext>
            </a:extLst>
          </p:cNvPr>
          <p:cNvSpPr>
            <a:spLocks noGrp="1"/>
          </p:cNvSpPr>
          <p:nvPr>
            <p:ph type="dt" sz="half" idx="10"/>
          </p:nvPr>
        </p:nvSpPr>
        <p:spPr/>
        <p:txBody>
          <a:bodyPr/>
          <a:lstStyle/>
          <a:p>
            <a:fld id="{EC8EC838-02BC-7F43-A04C-6EC68603CD8A}" type="datetimeFigureOut">
              <a:rPr lang="en-US" smtClean="0"/>
              <a:t>9/27/23</a:t>
            </a:fld>
            <a:endParaRPr lang="en-US"/>
          </a:p>
        </p:txBody>
      </p:sp>
      <p:sp>
        <p:nvSpPr>
          <p:cNvPr id="5" name="Footer Placeholder 4">
            <a:extLst>
              <a:ext uri="{FF2B5EF4-FFF2-40B4-BE49-F238E27FC236}">
                <a16:creationId xmlns:a16="http://schemas.microsoft.com/office/drawing/2014/main" id="{69C4D94B-02AF-DF44-8EB9-53C791E09B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BC9881-4D10-B040-BB80-B1A84EDE0A8B}"/>
              </a:ext>
            </a:extLst>
          </p:cNvPr>
          <p:cNvSpPr>
            <a:spLocks noGrp="1"/>
          </p:cNvSpPr>
          <p:nvPr>
            <p:ph type="sldNum" sz="quarter" idx="12"/>
          </p:nvPr>
        </p:nvSpPr>
        <p:spPr/>
        <p:txBody>
          <a:bodyPr/>
          <a:lstStyle/>
          <a:p>
            <a:fld id="{9F3DDF99-F30D-8845-BE49-A9220838DDA6}" type="slidenum">
              <a:rPr lang="en-US" smtClean="0"/>
              <a:t>‹#›</a:t>
            </a:fld>
            <a:endParaRPr lang="en-US"/>
          </a:p>
        </p:txBody>
      </p:sp>
    </p:spTree>
    <p:extLst>
      <p:ext uri="{BB962C8B-B14F-4D97-AF65-F5344CB8AC3E}">
        <p14:creationId xmlns:p14="http://schemas.microsoft.com/office/powerpoint/2010/main" val="3526337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er">
    <p:bg>
      <p:bgPr>
        <a:solidFill>
          <a:schemeClr val="accent3">
            <a:satOff val="20823"/>
            <a:lumOff val="10104"/>
          </a:schemeClr>
        </a:solidFill>
        <a:effectLst/>
      </p:bgPr>
    </p:bg>
    <p:spTree>
      <p:nvGrpSpPr>
        <p:cNvPr id="1" name=""/>
        <p:cNvGrpSpPr/>
        <p:nvPr/>
      </p:nvGrpSpPr>
      <p:grpSpPr>
        <a:xfrm>
          <a:off x="0" y="0"/>
          <a:ext cx="0" cy="0"/>
          <a:chOff x="0" y="0"/>
          <a:chExt cx="0" cy="0"/>
        </a:xfrm>
      </p:grpSpPr>
      <p:sp>
        <p:nvSpPr>
          <p:cNvPr id="19" name="Title Text"/>
          <p:cNvSpPr txBox="1">
            <a:spLocks noGrp="1"/>
          </p:cNvSpPr>
          <p:nvPr>
            <p:ph type="title"/>
          </p:nvPr>
        </p:nvSpPr>
        <p:spPr>
          <a:xfrm>
            <a:off x="1190625" y="2464594"/>
            <a:ext cx="9810750" cy="1919883"/>
          </a:xfrm>
          <a:prstGeom prst="rect">
            <a:avLst/>
          </a:prstGeom>
        </p:spPr>
        <p:txBody>
          <a:bodyPr/>
          <a:lstStyle>
            <a:lvl1pPr>
              <a:defRPr sz="4500" b="1" spc="-90">
                <a:solidFill>
                  <a:schemeClr val="accent1">
                    <a:hueOff val="172771"/>
                    <a:lumOff val="-14563"/>
                  </a:schemeClr>
                </a:solidFill>
                <a:latin typeface="+mn-lt"/>
                <a:ea typeface="+mn-ea"/>
                <a:cs typeface="+mn-cs"/>
                <a:sym typeface="Superclarendon"/>
              </a:defRPr>
            </a:lvl1pPr>
          </a:lstStyle>
          <a:p>
            <a:r>
              <a:t>Title Text</a:t>
            </a:r>
          </a:p>
        </p:txBody>
      </p:sp>
      <p:sp>
        <p:nvSpPr>
          <p:cNvPr id="20" name="Slide Number"/>
          <p:cNvSpPr txBox="1">
            <a:spLocks noGrp="1"/>
          </p:cNvSpPr>
          <p:nvPr>
            <p:ph type="sldNum" sz="quarter" idx="2"/>
          </p:nvPr>
        </p:nvSpPr>
        <p:spPr>
          <a:xfrm>
            <a:off x="5899309" y="6340078"/>
            <a:ext cx="381477" cy="267820"/>
          </a:xfrm>
          <a:prstGeom prst="rect">
            <a:avLst/>
          </a:prstGeom>
        </p:spPr>
        <p:txBody>
          <a:bodyPr/>
          <a:lstStyle>
            <a:lvl1pPr>
              <a:defRPr sz="1266" b="1">
                <a:solidFill>
                  <a:srgbClr val="F1F1F1"/>
                </a:solidFill>
                <a:latin typeface="+mn-lt"/>
                <a:ea typeface="+mn-ea"/>
                <a:cs typeface="+mn-cs"/>
                <a:sym typeface="Superclarendon"/>
              </a:defRPr>
            </a:lvl1pPr>
          </a:lstStyle>
          <a:p>
            <a:fld id="{86CB4B4D-7CA3-9044-876B-883B54F8677D}" type="slidenum">
              <a:t>‹#›</a:t>
            </a:fld>
            <a:endParaRPr/>
          </a:p>
        </p:txBody>
      </p:sp>
    </p:spTree>
    <p:extLst>
      <p:ext uri="{BB962C8B-B14F-4D97-AF65-F5344CB8AC3E}">
        <p14:creationId xmlns:p14="http://schemas.microsoft.com/office/powerpoint/2010/main" val="404697508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lvl1pPr>
              <a:defRPr>
                <a:solidFill>
                  <a:srgbClr val="C00000"/>
                </a:solidFill>
              </a:defRPr>
            </a:lvl1pPr>
          </a:lstStyle>
          <a:p>
            <a:r>
              <a:rPr dirty="0"/>
              <a:t>Title Text</a:t>
            </a:r>
          </a:p>
        </p:txBody>
      </p:sp>
      <p:sp>
        <p:nvSpPr>
          <p:cNvPr id="57" name="Body Level One…"/>
          <p:cNvSpPr txBox="1">
            <a:spLocks noGrp="1"/>
          </p:cNvSpPr>
          <p:nvPr>
            <p:ph type="body" idx="1"/>
          </p:nvPr>
        </p:nvSpPr>
        <p:spPr>
          <a:prstGeom prst="rect">
            <a:avLst/>
          </a:prstGeom>
        </p:spPr>
        <p:txBody>
          <a:bodyPr/>
          <a:lstStyle>
            <a:lvl2pPr>
              <a:defRPr>
                <a:solidFill>
                  <a:srgbClr val="C00000"/>
                </a:solidFill>
              </a:defRPr>
            </a:lvl2pPr>
            <a:lvl4pPr>
              <a:defRPr>
                <a:solidFill>
                  <a:srgbClr val="C00000"/>
                </a:solidFill>
              </a:defRPr>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9380731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A584D-CB98-974E-BA67-54D545C2587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C40C414-86C1-CD48-BF23-63E4036C0A00}"/>
              </a:ext>
            </a:extLst>
          </p:cNvPr>
          <p:cNvSpPr>
            <a:spLocks noGrp="1"/>
          </p:cNvSpPr>
          <p:nvPr>
            <p:ph idx="1"/>
          </p:nvPr>
        </p:nvSpPr>
        <p:spPr/>
        <p:txBody>
          <a:bodyPr/>
          <a:lstStyle>
            <a:lvl1pPr>
              <a:defRPr>
                <a:solidFill>
                  <a:schemeClr val="accent1">
                    <a:lumMod val="50000"/>
                  </a:schemeClr>
                </a:solidFill>
              </a:defRPr>
            </a:lvl1pPr>
            <a:lvl2pPr>
              <a:defRPr>
                <a:solidFill>
                  <a:schemeClr val="accent2"/>
                </a:solidFill>
              </a:defRPr>
            </a:lvl2pPr>
            <a:lvl3pPr>
              <a:defRPr>
                <a:solidFill>
                  <a:schemeClr val="accent1">
                    <a:lumMod val="50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4" name="Date Placeholder 3">
            <a:extLst>
              <a:ext uri="{FF2B5EF4-FFF2-40B4-BE49-F238E27FC236}">
                <a16:creationId xmlns:a16="http://schemas.microsoft.com/office/drawing/2014/main" id="{3A6E62E8-849C-0249-AED0-81E4C7215ABE}"/>
              </a:ext>
            </a:extLst>
          </p:cNvPr>
          <p:cNvSpPr>
            <a:spLocks noGrp="1"/>
          </p:cNvSpPr>
          <p:nvPr>
            <p:ph type="dt" sz="half" idx="10"/>
          </p:nvPr>
        </p:nvSpPr>
        <p:spPr/>
        <p:txBody>
          <a:bodyPr/>
          <a:lstStyle/>
          <a:p>
            <a:fld id="{EC8EC838-02BC-7F43-A04C-6EC68603CD8A}" type="datetimeFigureOut">
              <a:rPr lang="en-US" smtClean="0"/>
              <a:t>9/27/23</a:t>
            </a:fld>
            <a:endParaRPr lang="en-US"/>
          </a:p>
        </p:txBody>
      </p:sp>
      <p:sp>
        <p:nvSpPr>
          <p:cNvPr id="5" name="Footer Placeholder 4">
            <a:extLst>
              <a:ext uri="{FF2B5EF4-FFF2-40B4-BE49-F238E27FC236}">
                <a16:creationId xmlns:a16="http://schemas.microsoft.com/office/drawing/2014/main" id="{C02B8376-3E32-4742-83EF-D65B2DCC8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23170E-F973-5A4B-9D17-7D6A4AEA88E0}"/>
              </a:ext>
            </a:extLst>
          </p:cNvPr>
          <p:cNvSpPr>
            <a:spLocks noGrp="1"/>
          </p:cNvSpPr>
          <p:nvPr>
            <p:ph type="sldNum" sz="quarter" idx="12"/>
          </p:nvPr>
        </p:nvSpPr>
        <p:spPr/>
        <p:txBody>
          <a:bodyPr/>
          <a:lstStyle/>
          <a:p>
            <a:fld id="{9F3DDF99-F30D-8845-BE49-A9220838DDA6}" type="slidenum">
              <a:rPr lang="en-US" smtClean="0"/>
              <a:t>‹#›</a:t>
            </a:fld>
            <a:endParaRPr lang="en-US"/>
          </a:p>
        </p:txBody>
      </p:sp>
    </p:spTree>
    <p:extLst>
      <p:ext uri="{BB962C8B-B14F-4D97-AF65-F5344CB8AC3E}">
        <p14:creationId xmlns:p14="http://schemas.microsoft.com/office/powerpoint/2010/main" val="4275105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7248-B5CE-1346-B221-FBB34124BD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977E50-1267-4044-BB7D-55D63B2DA6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125FD-F752-8141-9B39-FD5C96D0967F}"/>
              </a:ext>
            </a:extLst>
          </p:cNvPr>
          <p:cNvSpPr>
            <a:spLocks noGrp="1"/>
          </p:cNvSpPr>
          <p:nvPr>
            <p:ph type="dt" sz="half" idx="10"/>
          </p:nvPr>
        </p:nvSpPr>
        <p:spPr/>
        <p:txBody>
          <a:bodyPr/>
          <a:lstStyle/>
          <a:p>
            <a:fld id="{EC8EC838-02BC-7F43-A04C-6EC68603CD8A}" type="datetimeFigureOut">
              <a:rPr lang="en-US" smtClean="0"/>
              <a:t>9/27/23</a:t>
            </a:fld>
            <a:endParaRPr lang="en-US"/>
          </a:p>
        </p:txBody>
      </p:sp>
      <p:sp>
        <p:nvSpPr>
          <p:cNvPr id="5" name="Footer Placeholder 4">
            <a:extLst>
              <a:ext uri="{FF2B5EF4-FFF2-40B4-BE49-F238E27FC236}">
                <a16:creationId xmlns:a16="http://schemas.microsoft.com/office/drawing/2014/main" id="{468F78AA-5A92-0A4C-AEEE-388D68DF84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FA0D74-C572-2047-A90D-063F9EDF1259}"/>
              </a:ext>
            </a:extLst>
          </p:cNvPr>
          <p:cNvSpPr>
            <a:spLocks noGrp="1"/>
          </p:cNvSpPr>
          <p:nvPr>
            <p:ph type="sldNum" sz="quarter" idx="12"/>
          </p:nvPr>
        </p:nvSpPr>
        <p:spPr/>
        <p:txBody>
          <a:bodyPr/>
          <a:lstStyle/>
          <a:p>
            <a:fld id="{9F3DDF99-F30D-8845-BE49-A9220838DDA6}" type="slidenum">
              <a:rPr lang="en-US" smtClean="0"/>
              <a:t>‹#›</a:t>
            </a:fld>
            <a:endParaRPr lang="en-US"/>
          </a:p>
        </p:txBody>
      </p:sp>
    </p:spTree>
    <p:extLst>
      <p:ext uri="{BB962C8B-B14F-4D97-AF65-F5344CB8AC3E}">
        <p14:creationId xmlns:p14="http://schemas.microsoft.com/office/powerpoint/2010/main" val="3949780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D80C7-6BF0-1946-B221-B43D4D862F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C4650B-FB97-E748-B02F-B68770B78E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462FE7-FFB0-484C-8E7F-250E5BE942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76E9D9-6AA5-5F41-89A0-1B9B93609D6F}"/>
              </a:ext>
            </a:extLst>
          </p:cNvPr>
          <p:cNvSpPr>
            <a:spLocks noGrp="1"/>
          </p:cNvSpPr>
          <p:nvPr>
            <p:ph type="dt" sz="half" idx="10"/>
          </p:nvPr>
        </p:nvSpPr>
        <p:spPr/>
        <p:txBody>
          <a:bodyPr/>
          <a:lstStyle/>
          <a:p>
            <a:fld id="{EC8EC838-02BC-7F43-A04C-6EC68603CD8A}" type="datetimeFigureOut">
              <a:rPr lang="en-US" smtClean="0"/>
              <a:t>9/27/23</a:t>
            </a:fld>
            <a:endParaRPr lang="en-US"/>
          </a:p>
        </p:txBody>
      </p:sp>
      <p:sp>
        <p:nvSpPr>
          <p:cNvPr id="6" name="Footer Placeholder 5">
            <a:extLst>
              <a:ext uri="{FF2B5EF4-FFF2-40B4-BE49-F238E27FC236}">
                <a16:creationId xmlns:a16="http://schemas.microsoft.com/office/drawing/2014/main" id="{B26EF8A3-9274-8B44-8C17-7B25DBE28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89C732-3D10-DB42-8DB0-F233FBD06ED1}"/>
              </a:ext>
            </a:extLst>
          </p:cNvPr>
          <p:cNvSpPr>
            <a:spLocks noGrp="1"/>
          </p:cNvSpPr>
          <p:nvPr>
            <p:ph type="sldNum" sz="quarter" idx="12"/>
          </p:nvPr>
        </p:nvSpPr>
        <p:spPr/>
        <p:txBody>
          <a:bodyPr/>
          <a:lstStyle/>
          <a:p>
            <a:fld id="{9F3DDF99-F30D-8845-BE49-A9220838DDA6}" type="slidenum">
              <a:rPr lang="en-US" smtClean="0"/>
              <a:t>‹#›</a:t>
            </a:fld>
            <a:endParaRPr lang="en-US"/>
          </a:p>
        </p:txBody>
      </p:sp>
    </p:spTree>
    <p:extLst>
      <p:ext uri="{BB962C8B-B14F-4D97-AF65-F5344CB8AC3E}">
        <p14:creationId xmlns:p14="http://schemas.microsoft.com/office/powerpoint/2010/main" val="49087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AD606-C6C6-D648-9C95-8EAB07A982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0DE4C3-E6BE-B74B-B62E-FA54267596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202352-B99D-7140-B199-BB27792430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C47E89-E18E-1847-A49C-091AA49C2F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B92BA4-1767-464D-B46E-2559EEF999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126144-152D-184F-BF7A-666D826AF30C}"/>
              </a:ext>
            </a:extLst>
          </p:cNvPr>
          <p:cNvSpPr>
            <a:spLocks noGrp="1"/>
          </p:cNvSpPr>
          <p:nvPr>
            <p:ph type="dt" sz="half" idx="10"/>
          </p:nvPr>
        </p:nvSpPr>
        <p:spPr/>
        <p:txBody>
          <a:bodyPr/>
          <a:lstStyle/>
          <a:p>
            <a:fld id="{EC8EC838-02BC-7F43-A04C-6EC68603CD8A}" type="datetimeFigureOut">
              <a:rPr lang="en-US" smtClean="0"/>
              <a:t>9/27/23</a:t>
            </a:fld>
            <a:endParaRPr lang="en-US"/>
          </a:p>
        </p:txBody>
      </p:sp>
      <p:sp>
        <p:nvSpPr>
          <p:cNvPr id="8" name="Footer Placeholder 7">
            <a:extLst>
              <a:ext uri="{FF2B5EF4-FFF2-40B4-BE49-F238E27FC236}">
                <a16:creationId xmlns:a16="http://schemas.microsoft.com/office/drawing/2014/main" id="{85678EC6-962B-914B-B654-E52305A505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A53056-9D72-1F4A-A179-E8AA2171766E}"/>
              </a:ext>
            </a:extLst>
          </p:cNvPr>
          <p:cNvSpPr>
            <a:spLocks noGrp="1"/>
          </p:cNvSpPr>
          <p:nvPr>
            <p:ph type="sldNum" sz="quarter" idx="12"/>
          </p:nvPr>
        </p:nvSpPr>
        <p:spPr/>
        <p:txBody>
          <a:bodyPr/>
          <a:lstStyle/>
          <a:p>
            <a:fld id="{9F3DDF99-F30D-8845-BE49-A9220838DDA6}" type="slidenum">
              <a:rPr lang="en-US" smtClean="0"/>
              <a:t>‹#›</a:t>
            </a:fld>
            <a:endParaRPr lang="en-US"/>
          </a:p>
        </p:txBody>
      </p:sp>
    </p:spTree>
    <p:extLst>
      <p:ext uri="{BB962C8B-B14F-4D97-AF65-F5344CB8AC3E}">
        <p14:creationId xmlns:p14="http://schemas.microsoft.com/office/powerpoint/2010/main" val="142252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C60A3-6A3F-B34D-AC3C-2D73A19E93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874CAA-4E1B-E94D-B6F8-780DBA9DB0AA}"/>
              </a:ext>
            </a:extLst>
          </p:cNvPr>
          <p:cNvSpPr>
            <a:spLocks noGrp="1"/>
          </p:cNvSpPr>
          <p:nvPr>
            <p:ph type="dt" sz="half" idx="10"/>
          </p:nvPr>
        </p:nvSpPr>
        <p:spPr/>
        <p:txBody>
          <a:bodyPr/>
          <a:lstStyle/>
          <a:p>
            <a:fld id="{EC8EC838-02BC-7F43-A04C-6EC68603CD8A}" type="datetimeFigureOut">
              <a:rPr lang="en-US" smtClean="0"/>
              <a:t>9/27/23</a:t>
            </a:fld>
            <a:endParaRPr lang="en-US"/>
          </a:p>
        </p:txBody>
      </p:sp>
      <p:sp>
        <p:nvSpPr>
          <p:cNvPr id="4" name="Footer Placeholder 3">
            <a:extLst>
              <a:ext uri="{FF2B5EF4-FFF2-40B4-BE49-F238E27FC236}">
                <a16:creationId xmlns:a16="http://schemas.microsoft.com/office/drawing/2014/main" id="{68DFD4D6-5705-134C-B1BF-557AC872E2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0C9A44-5D15-AB41-B02E-23266BD4D3FF}"/>
              </a:ext>
            </a:extLst>
          </p:cNvPr>
          <p:cNvSpPr>
            <a:spLocks noGrp="1"/>
          </p:cNvSpPr>
          <p:nvPr>
            <p:ph type="sldNum" sz="quarter" idx="12"/>
          </p:nvPr>
        </p:nvSpPr>
        <p:spPr/>
        <p:txBody>
          <a:bodyPr/>
          <a:lstStyle/>
          <a:p>
            <a:fld id="{9F3DDF99-F30D-8845-BE49-A9220838DDA6}" type="slidenum">
              <a:rPr lang="en-US" smtClean="0"/>
              <a:t>‹#›</a:t>
            </a:fld>
            <a:endParaRPr lang="en-US"/>
          </a:p>
        </p:txBody>
      </p:sp>
    </p:spTree>
    <p:extLst>
      <p:ext uri="{BB962C8B-B14F-4D97-AF65-F5344CB8AC3E}">
        <p14:creationId xmlns:p14="http://schemas.microsoft.com/office/powerpoint/2010/main" val="2991030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75B375-59A9-F543-B177-7317A6153730}"/>
              </a:ext>
            </a:extLst>
          </p:cNvPr>
          <p:cNvSpPr>
            <a:spLocks noGrp="1"/>
          </p:cNvSpPr>
          <p:nvPr>
            <p:ph type="dt" sz="half" idx="10"/>
          </p:nvPr>
        </p:nvSpPr>
        <p:spPr/>
        <p:txBody>
          <a:bodyPr/>
          <a:lstStyle/>
          <a:p>
            <a:fld id="{EC8EC838-02BC-7F43-A04C-6EC68603CD8A}" type="datetimeFigureOut">
              <a:rPr lang="en-US" smtClean="0"/>
              <a:t>9/27/23</a:t>
            </a:fld>
            <a:endParaRPr lang="en-US"/>
          </a:p>
        </p:txBody>
      </p:sp>
      <p:sp>
        <p:nvSpPr>
          <p:cNvPr id="3" name="Footer Placeholder 2">
            <a:extLst>
              <a:ext uri="{FF2B5EF4-FFF2-40B4-BE49-F238E27FC236}">
                <a16:creationId xmlns:a16="http://schemas.microsoft.com/office/drawing/2014/main" id="{DB800236-DFA4-6041-BC19-0987E93DF2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DB2DBD-A1B4-1442-98C6-075ED7D1A73A}"/>
              </a:ext>
            </a:extLst>
          </p:cNvPr>
          <p:cNvSpPr>
            <a:spLocks noGrp="1"/>
          </p:cNvSpPr>
          <p:nvPr>
            <p:ph type="sldNum" sz="quarter" idx="12"/>
          </p:nvPr>
        </p:nvSpPr>
        <p:spPr/>
        <p:txBody>
          <a:bodyPr/>
          <a:lstStyle/>
          <a:p>
            <a:fld id="{9F3DDF99-F30D-8845-BE49-A9220838DDA6}" type="slidenum">
              <a:rPr lang="en-US" smtClean="0"/>
              <a:t>‹#›</a:t>
            </a:fld>
            <a:endParaRPr lang="en-US"/>
          </a:p>
        </p:txBody>
      </p:sp>
    </p:spTree>
    <p:extLst>
      <p:ext uri="{BB962C8B-B14F-4D97-AF65-F5344CB8AC3E}">
        <p14:creationId xmlns:p14="http://schemas.microsoft.com/office/powerpoint/2010/main" val="2062810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CE207-298D-3C44-9C6D-A690A1C700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6B316E-E2C6-5149-8813-B8FEB29E82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686499-50EE-454C-BDC6-21854DCAD5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0E0384-FF6B-AA48-B0B0-18EA1CD4E139}"/>
              </a:ext>
            </a:extLst>
          </p:cNvPr>
          <p:cNvSpPr>
            <a:spLocks noGrp="1"/>
          </p:cNvSpPr>
          <p:nvPr>
            <p:ph type="dt" sz="half" idx="10"/>
          </p:nvPr>
        </p:nvSpPr>
        <p:spPr/>
        <p:txBody>
          <a:bodyPr/>
          <a:lstStyle/>
          <a:p>
            <a:fld id="{EC8EC838-02BC-7F43-A04C-6EC68603CD8A}" type="datetimeFigureOut">
              <a:rPr lang="en-US" smtClean="0"/>
              <a:t>9/27/23</a:t>
            </a:fld>
            <a:endParaRPr lang="en-US"/>
          </a:p>
        </p:txBody>
      </p:sp>
      <p:sp>
        <p:nvSpPr>
          <p:cNvPr id="6" name="Footer Placeholder 5">
            <a:extLst>
              <a:ext uri="{FF2B5EF4-FFF2-40B4-BE49-F238E27FC236}">
                <a16:creationId xmlns:a16="http://schemas.microsoft.com/office/drawing/2014/main" id="{6AD9A464-DE57-494A-BFC3-C44A6D712C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FD61FA-E938-A840-B627-69AB140CD028}"/>
              </a:ext>
            </a:extLst>
          </p:cNvPr>
          <p:cNvSpPr>
            <a:spLocks noGrp="1"/>
          </p:cNvSpPr>
          <p:nvPr>
            <p:ph type="sldNum" sz="quarter" idx="12"/>
          </p:nvPr>
        </p:nvSpPr>
        <p:spPr/>
        <p:txBody>
          <a:bodyPr/>
          <a:lstStyle/>
          <a:p>
            <a:fld id="{9F3DDF99-F30D-8845-BE49-A9220838DDA6}" type="slidenum">
              <a:rPr lang="en-US" smtClean="0"/>
              <a:t>‹#›</a:t>
            </a:fld>
            <a:endParaRPr lang="en-US"/>
          </a:p>
        </p:txBody>
      </p:sp>
    </p:spTree>
    <p:extLst>
      <p:ext uri="{BB962C8B-B14F-4D97-AF65-F5344CB8AC3E}">
        <p14:creationId xmlns:p14="http://schemas.microsoft.com/office/powerpoint/2010/main" val="215185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D379C-AB7F-EB43-9C60-090C0D192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7B3476-3C89-254D-8564-279D8776B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3503A1-11D2-C240-9675-B78F77F2E9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3310A5-63A9-3043-BD2E-9FB84FBB9B55}"/>
              </a:ext>
            </a:extLst>
          </p:cNvPr>
          <p:cNvSpPr>
            <a:spLocks noGrp="1"/>
          </p:cNvSpPr>
          <p:nvPr>
            <p:ph type="dt" sz="half" idx="10"/>
          </p:nvPr>
        </p:nvSpPr>
        <p:spPr/>
        <p:txBody>
          <a:bodyPr/>
          <a:lstStyle/>
          <a:p>
            <a:fld id="{EC8EC838-02BC-7F43-A04C-6EC68603CD8A}" type="datetimeFigureOut">
              <a:rPr lang="en-US" smtClean="0"/>
              <a:t>9/27/23</a:t>
            </a:fld>
            <a:endParaRPr lang="en-US"/>
          </a:p>
        </p:txBody>
      </p:sp>
      <p:sp>
        <p:nvSpPr>
          <p:cNvPr id="6" name="Footer Placeholder 5">
            <a:extLst>
              <a:ext uri="{FF2B5EF4-FFF2-40B4-BE49-F238E27FC236}">
                <a16:creationId xmlns:a16="http://schemas.microsoft.com/office/drawing/2014/main" id="{BFEBBBAC-4378-8843-9EBD-621EE7C4BE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552581-0942-E54E-8C28-2B551E982C16}"/>
              </a:ext>
            </a:extLst>
          </p:cNvPr>
          <p:cNvSpPr>
            <a:spLocks noGrp="1"/>
          </p:cNvSpPr>
          <p:nvPr>
            <p:ph type="sldNum" sz="quarter" idx="12"/>
          </p:nvPr>
        </p:nvSpPr>
        <p:spPr/>
        <p:txBody>
          <a:bodyPr/>
          <a:lstStyle/>
          <a:p>
            <a:fld id="{9F3DDF99-F30D-8845-BE49-A9220838DDA6}" type="slidenum">
              <a:rPr lang="en-US" smtClean="0"/>
              <a:t>‹#›</a:t>
            </a:fld>
            <a:endParaRPr lang="en-US"/>
          </a:p>
        </p:txBody>
      </p:sp>
    </p:spTree>
    <p:extLst>
      <p:ext uri="{BB962C8B-B14F-4D97-AF65-F5344CB8AC3E}">
        <p14:creationId xmlns:p14="http://schemas.microsoft.com/office/powerpoint/2010/main" val="2034806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655E78-AEEE-4944-BCD1-FE6080A2CC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7413487-66C7-004F-B64A-42C10B7380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a:extLst>
              <a:ext uri="{FF2B5EF4-FFF2-40B4-BE49-F238E27FC236}">
                <a16:creationId xmlns:a16="http://schemas.microsoft.com/office/drawing/2014/main" id="{D19CFFC7-C5DF-5245-9342-F68DE2D972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EC838-02BC-7F43-A04C-6EC68603CD8A}" type="datetimeFigureOut">
              <a:rPr lang="en-US" smtClean="0"/>
              <a:t>9/27/23</a:t>
            </a:fld>
            <a:endParaRPr lang="en-US"/>
          </a:p>
        </p:txBody>
      </p:sp>
      <p:sp>
        <p:nvSpPr>
          <p:cNvPr id="5" name="Footer Placeholder 4">
            <a:extLst>
              <a:ext uri="{FF2B5EF4-FFF2-40B4-BE49-F238E27FC236}">
                <a16:creationId xmlns:a16="http://schemas.microsoft.com/office/drawing/2014/main" id="{DABB1687-0CF1-9C44-A980-404071B353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A92D9C-D4E6-9C42-AFB5-2CA74B9BF3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3DDF99-F30D-8845-BE49-A9220838DDA6}" type="slidenum">
              <a:rPr lang="en-US" smtClean="0"/>
              <a:t>‹#›</a:t>
            </a:fld>
            <a:endParaRPr lang="en-US"/>
          </a:p>
        </p:txBody>
      </p:sp>
    </p:spTree>
    <p:extLst>
      <p:ext uri="{BB962C8B-B14F-4D97-AF65-F5344CB8AC3E}">
        <p14:creationId xmlns:p14="http://schemas.microsoft.com/office/powerpoint/2010/main" val="359840010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83" r:id="rId12"/>
    <p:sldLayoutId id="2147483684" r:id="rId13"/>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6" name="Rectangle 1045">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 name="Rectangle 1047">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0" name="Rectangle 1049">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2" name="Rectangle 1051">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90EB8E-B9DA-CA41-9EE3-09F787F707C8}"/>
              </a:ext>
            </a:extLst>
          </p:cNvPr>
          <p:cNvSpPr>
            <a:spLocks noGrp="1"/>
          </p:cNvSpPr>
          <p:nvPr>
            <p:ph type="title"/>
          </p:nvPr>
        </p:nvSpPr>
        <p:spPr>
          <a:xfrm>
            <a:off x="856288" y="5644310"/>
            <a:ext cx="4747280" cy="1106793"/>
          </a:xfrm>
        </p:spPr>
        <p:txBody>
          <a:bodyPr vert="horz" lIns="91440" tIns="45720" rIns="91440" bIns="45720" rtlCol="0" anchor="b">
            <a:normAutofit/>
          </a:bodyPr>
          <a:lstStyle/>
          <a:p>
            <a:pPr algn="ctr"/>
            <a:r>
              <a:rPr lang="en-US" sz="3600" b="1" kern="1200" dirty="0">
                <a:solidFill>
                  <a:srgbClr val="FFFFFF"/>
                </a:solidFill>
                <a:latin typeface="+mj-lt"/>
                <a:ea typeface="+mj-ea"/>
                <a:cs typeface="+mj-cs"/>
              </a:rPr>
              <a:t>Punit Arora, </a:t>
            </a:r>
            <a:r>
              <a:rPr lang="en-US" sz="3600" b="1" i="1" kern="1200" dirty="0">
                <a:solidFill>
                  <a:srgbClr val="FFFFFF"/>
                </a:solidFill>
                <a:latin typeface="+mj-lt"/>
                <a:ea typeface="+mj-ea"/>
                <a:cs typeface="+mj-cs"/>
              </a:rPr>
              <a:t>PhD</a:t>
            </a:r>
            <a:br>
              <a:rPr lang="en-US" sz="3600" b="1" kern="1200" dirty="0">
                <a:solidFill>
                  <a:srgbClr val="FFFFFF"/>
                </a:solidFill>
                <a:latin typeface="+mj-lt"/>
                <a:ea typeface="+mj-ea"/>
                <a:cs typeface="+mj-cs"/>
              </a:rPr>
            </a:br>
            <a:r>
              <a:rPr lang="en-US" sz="3600" b="1" kern="1200" dirty="0">
                <a:solidFill>
                  <a:srgbClr val="FFFFFF"/>
                </a:solidFill>
                <a:latin typeface="+mj-lt"/>
                <a:ea typeface="+mj-ea"/>
                <a:cs typeface="+mj-cs"/>
              </a:rPr>
              <a:t>CUNY/ Rutgers</a:t>
            </a:r>
            <a:endParaRPr lang="en-US" sz="3600" kern="1200" dirty="0">
              <a:solidFill>
                <a:srgbClr val="FFFFFF"/>
              </a:solidFill>
              <a:latin typeface="+mj-lt"/>
              <a:ea typeface="+mj-ea"/>
              <a:cs typeface="+mj-cs"/>
            </a:endParaRPr>
          </a:p>
        </p:txBody>
      </p:sp>
      <p:sp>
        <p:nvSpPr>
          <p:cNvPr id="1054" name="Rectangle 1053">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E52143A-E48A-1E47-9B8D-94140349237A}"/>
              </a:ext>
            </a:extLst>
          </p:cNvPr>
          <p:cNvSpPr>
            <a:spLocks noGrp="1"/>
          </p:cNvSpPr>
          <p:nvPr>
            <p:ph type="body" idx="1"/>
          </p:nvPr>
        </p:nvSpPr>
        <p:spPr>
          <a:xfrm>
            <a:off x="648195" y="1062544"/>
            <a:ext cx="5476875" cy="1244483"/>
          </a:xfrm>
        </p:spPr>
        <p:txBody>
          <a:bodyPr vert="horz" lIns="91440" tIns="45720" rIns="91440" bIns="45720" rtlCol="0" anchor="t">
            <a:noAutofit/>
          </a:bodyPr>
          <a:lstStyle/>
          <a:p>
            <a:pPr algn="ctr"/>
            <a:r>
              <a:rPr lang="en-US" sz="4000" kern="1200" dirty="0">
                <a:solidFill>
                  <a:srgbClr val="FFFFFF"/>
                </a:solidFill>
                <a:latin typeface="+mn-lt"/>
                <a:ea typeface="+mn-ea"/>
                <a:cs typeface="+mn-cs"/>
              </a:rPr>
              <a:t>Stakeholder Complexity in Environmental Justice.</a:t>
            </a:r>
          </a:p>
        </p:txBody>
      </p:sp>
      <p:sp>
        <p:nvSpPr>
          <p:cNvPr id="1056" name="Oval 1055">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71756BF2-99E0-5EE2-4594-69D8847745E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9831" y="3922576"/>
            <a:ext cx="4300193" cy="15594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FB140E-453B-4300-ED77-2E9004819AFF}"/>
              </a:ext>
            </a:extLst>
          </p:cNvPr>
          <p:cNvSpPr txBox="1"/>
          <p:nvPr/>
        </p:nvSpPr>
        <p:spPr>
          <a:xfrm>
            <a:off x="9265921" y="6334780"/>
            <a:ext cx="3064148" cy="523220"/>
          </a:xfrm>
          <a:prstGeom prst="rect">
            <a:avLst/>
          </a:prstGeom>
          <a:noFill/>
        </p:spPr>
        <p:txBody>
          <a:bodyPr wrap="square" rtlCol="0">
            <a:spAutoFit/>
          </a:bodyPr>
          <a:lstStyle/>
          <a:p>
            <a:r>
              <a:rPr lang="en-US" sz="2800" dirty="0">
                <a:solidFill>
                  <a:schemeClr val="bg1"/>
                </a:solidFill>
              </a:rPr>
              <a:t>Sep 27, 2023.</a:t>
            </a:r>
          </a:p>
        </p:txBody>
      </p:sp>
      <p:sp>
        <p:nvSpPr>
          <p:cNvPr id="7" name="Text Placeholder 3">
            <a:extLst>
              <a:ext uri="{FF2B5EF4-FFF2-40B4-BE49-F238E27FC236}">
                <a16:creationId xmlns:a16="http://schemas.microsoft.com/office/drawing/2014/main" id="{554D47FB-6184-E270-9A49-27AC11F67EA4}"/>
              </a:ext>
            </a:extLst>
          </p:cNvPr>
          <p:cNvSpPr txBox="1">
            <a:spLocks/>
          </p:cNvSpPr>
          <p:nvPr/>
        </p:nvSpPr>
        <p:spPr>
          <a:xfrm>
            <a:off x="687115" y="2395268"/>
            <a:ext cx="5476875" cy="124448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3200" dirty="0">
                <a:solidFill>
                  <a:schemeClr val="accent4"/>
                </a:solidFill>
              </a:rPr>
              <a:t>A panel discussion on “Industrial Operation with a Community Focus.”</a:t>
            </a:r>
          </a:p>
        </p:txBody>
      </p:sp>
      <p:pic>
        <p:nvPicPr>
          <p:cNvPr id="5" name="Picture 4" descr="A group of people walking next to a fence&#10;&#10;Description automatically generated">
            <a:extLst>
              <a:ext uri="{FF2B5EF4-FFF2-40B4-BE49-F238E27FC236}">
                <a16:creationId xmlns:a16="http://schemas.microsoft.com/office/drawing/2014/main" id="{23148A78-A81D-C63D-44DE-DD79A268C157}"/>
              </a:ext>
            </a:extLst>
          </p:cNvPr>
          <p:cNvPicPr>
            <a:picLocks noChangeAspect="1"/>
          </p:cNvPicPr>
          <p:nvPr/>
        </p:nvPicPr>
        <p:blipFill rotWithShape="1">
          <a:blip r:embed="rId4"/>
          <a:srcRect l="16522" t="28139" r="20942" b="15666"/>
          <a:stretch/>
        </p:blipFill>
        <p:spPr>
          <a:xfrm>
            <a:off x="6977231" y="1965957"/>
            <a:ext cx="3582877" cy="2926080"/>
          </a:xfrm>
          <a:prstGeom prst="rect">
            <a:avLst/>
          </a:prstGeom>
        </p:spPr>
      </p:pic>
    </p:spTree>
    <p:extLst>
      <p:ext uri="{BB962C8B-B14F-4D97-AF65-F5344CB8AC3E}">
        <p14:creationId xmlns:p14="http://schemas.microsoft.com/office/powerpoint/2010/main" val="3934816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5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EE3025B-5A37-8AAD-0447-338408E1E57D}"/>
              </a:ext>
            </a:extLst>
          </p:cNvPr>
          <p:cNvPicPr>
            <a:picLocks noChangeAspect="1"/>
          </p:cNvPicPr>
          <p:nvPr/>
        </p:nvPicPr>
        <p:blipFill>
          <a:blip r:embed="rId2"/>
          <a:stretch>
            <a:fillRect/>
          </a:stretch>
        </p:blipFill>
        <p:spPr>
          <a:xfrm>
            <a:off x="622549" y="1592495"/>
            <a:ext cx="3122143" cy="577596"/>
          </a:xfrm>
          <a:prstGeom prst="rect">
            <a:avLst/>
          </a:prstGeom>
        </p:spPr>
      </p:pic>
      <p:sp>
        <p:nvSpPr>
          <p:cNvPr id="25" name="Rectangle 24">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7FD4C78-CEFE-872C-C394-D273EE2317CA}"/>
              </a:ext>
            </a:extLst>
          </p:cNvPr>
          <p:cNvPicPr>
            <a:picLocks noChangeAspect="1"/>
          </p:cNvPicPr>
          <p:nvPr/>
        </p:nvPicPr>
        <p:blipFill>
          <a:blip r:embed="rId3"/>
          <a:stretch>
            <a:fillRect/>
          </a:stretch>
        </p:blipFill>
        <p:spPr>
          <a:xfrm>
            <a:off x="622549" y="4382427"/>
            <a:ext cx="3104943" cy="1203165"/>
          </a:xfrm>
          <a:prstGeom prst="rect">
            <a:avLst/>
          </a:prstGeom>
        </p:spPr>
      </p:pic>
      <p:sp>
        <p:nvSpPr>
          <p:cNvPr id="27" name="Rectangle 26">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0B213B9-45F0-3C60-1844-308F8E23DCBE}"/>
              </a:ext>
            </a:extLst>
          </p:cNvPr>
          <p:cNvPicPr>
            <a:picLocks noChangeAspect="1"/>
          </p:cNvPicPr>
          <p:nvPr/>
        </p:nvPicPr>
        <p:blipFill>
          <a:blip r:embed="rId4"/>
          <a:stretch>
            <a:fillRect/>
          </a:stretch>
        </p:blipFill>
        <p:spPr>
          <a:xfrm>
            <a:off x="4381676" y="1357498"/>
            <a:ext cx="3252903" cy="4157064"/>
          </a:xfrm>
          <a:prstGeom prst="rect">
            <a:avLst/>
          </a:prstGeom>
        </p:spPr>
      </p:pic>
      <p:sp>
        <p:nvSpPr>
          <p:cNvPr id="29" name="Rectangle 28">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524" y="487090"/>
            <a:ext cx="3588174"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8D6F7C8-C725-837E-0675-709064C8F210}"/>
              </a:ext>
            </a:extLst>
          </p:cNvPr>
          <p:cNvPicPr>
            <a:picLocks noChangeAspect="1"/>
          </p:cNvPicPr>
          <p:nvPr/>
        </p:nvPicPr>
        <p:blipFill>
          <a:blip r:embed="rId5"/>
          <a:stretch>
            <a:fillRect/>
          </a:stretch>
        </p:blipFill>
        <p:spPr>
          <a:xfrm>
            <a:off x="8313518" y="2029149"/>
            <a:ext cx="3252903" cy="2813761"/>
          </a:xfrm>
          <a:prstGeom prst="rect">
            <a:avLst/>
          </a:prstGeom>
        </p:spPr>
      </p:pic>
    </p:spTree>
    <p:extLst>
      <p:ext uri="{BB962C8B-B14F-4D97-AF65-F5344CB8AC3E}">
        <p14:creationId xmlns:p14="http://schemas.microsoft.com/office/powerpoint/2010/main" val="3170925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64E23E2-7440-4E36-A67B-0F88C5F7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06949AE-010D-4C18-8AED-7872085A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5458121" cy="5897880"/>
          </a:xfrm>
          <a:prstGeom prst="rect">
            <a:avLst/>
          </a:prstGeom>
          <a:solidFill>
            <a:srgbClr val="FFFFFF"/>
          </a:solidFill>
          <a:ln w="19050">
            <a:solidFill>
              <a:srgbClr val="7A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text&#10;&#10;Description automatically generated">
            <a:extLst>
              <a:ext uri="{FF2B5EF4-FFF2-40B4-BE49-F238E27FC236}">
                <a16:creationId xmlns:a16="http://schemas.microsoft.com/office/drawing/2014/main" id="{8CF5580E-70CE-9E31-8801-29EDFBC4D9C1}"/>
              </a:ext>
            </a:extLst>
          </p:cNvPr>
          <p:cNvPicPr>
            <a:picLocks noChangeAspect="1"/>
          </p:cNvPicPr>
          <p:nvPr/>
        </p:nvPicPr>
        <p:blipFill rotWithShape="1">
          <a:blip r:embed="rId3"/>
          <a:srcRect l="-1674" t="-493" r="1673" b="79678"/>
          <a:stretch/>
        </p:blipFill>
        <p:spPr>
          <a:xfrm>
            <a:off x="641180" y="2656649"/>
            <a:ext cx="5129784" cy="1558762"/>
          </a:xfrm>
          <a:prstGeom prst="rect">
            <a:avLst/>
          </a:prstGeom>
        </p:spPr>
      </p:pic>
      <p:sp>
        <p:nvSpPr>
          <p:cNvPr id="26" name="Rectangle 25">
            <a:extLst>
              <a:ext uri="{FF2B5EF4-FFF2-40B4-BE49-F238E27FC236}">
                <a16:creationId xmlns:a16="http://schemas.microsoft.com/office/drawing/2014/main" id="{FE54AADB-50C7-4293-94C0-27361A32B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19050">
            <a:solidFill>
              <a:srgbClr val="7A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B8BCE01-9949-D28C-466D-901F4356BBA1}"/>
              </a:ext>
            </a:extLst>
          </p:cNvPr>
          <p:cNvPicPr>
            <a:picLocks noChangeAspect="1"/>
          </p:cNvPicPr>
          <p:nvPr/>
        </p:nvPicPr>
        <p:blipFill rotWithShape="1">
          <a:blip r:embed="rId3"/>
          <a:srcRect t="61424"/>
          <a:stretch/>
        </p:blipFill>
        <p:spPr>
          <a:xfrm>
            <a:off x="6316805" y="1447800"/>
            <a:ext cx="5313220" cy="3943350"/>
          </a:xfrm>
          <a:prstGeom prst="rect">
            <a:avLst/>
          </a:prstGeom>
        </p:spPr>
      </p:pic>
    </p:spTree>
    <p:extLst>
      <p:ext uri="{BB962C8B-B14F-4D97-AF65-F5344CB8AC3E}">
        <p14:creationId xmlns:p14="http://schemas.microsoft.com/office/powerpoint/2010/main" val="2941788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64FAEF20-33C1-ED0D-8D6B-BFD04E06312F}"/>
              </a:ext>
            </a:extLst>
          </p:cNvPr>
          <p:cNvPicPr>
            <a:picLocks noChangeAspect="1"/>
          </p:cNvPicPr>
          <p:nvPr/>
        </p:nvPicPr>
        <p:blipFill>
          <a:blip r:embed="rId2"/>
          <a:stretch>
            <a:fillRect/>
          </a:stretch>
        </p:blipFill>
        <p:spPr>
          <a:xfrm>
            <a:off x="838201" y="292504"/>
            <a:ext cx="6553200" cy="6428207"/>
          </a:xfrm>
          <a:prstGeom prst="rect">
            <a:avLst/>
          </a:prstGeom>
        </p:spPr>
      </p:pic>
      <p:grpSp>
        <p:nvGrpSpPr>
          <p:cNvPr id="11" name="Group 10">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2"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15149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all glass building with trees in the background&#10;&#10;Description automatically generated">
            <a:extLst>
              <a:ext uri="{FF2B5EF4-FFF2-40B4-BE49-F238E27FC236}">
                <a16:creationId xmlns:a16="http://schemas.microsoft.com/office/drawing/2014/main" id="{63EEC20E-4EF1-3179-B390-D51B58853FFD}"/>
              </a:ext>
            </a:extLst>
          </p:cNvPr>
          <p:cNvPicPr>
            <a:picLocks noChangeAspect="1"/>
          </p:cNvPicPr>
          <p:nvPr/>
        </p:nvPicPr>
        <p:blipFill rotWithShape="1">
          <a:blip r:embed="rId2"/>
          <a:srcRect t="32973" r="-1" b="62"/>
          <a:stretch/>
        </p:blipFill>
        <p:spPr>
          <a:xfrm>
            <a:off x="838200" y="233807"/>
            <a:ext cx="10468866" cy="5888737"/>
          </a:xfrm>
          <a:prstGeom prst="rect">
            <a:avLst/>
          </a:prstGeom>
          <a:ln w="28575">
            <a:solidFill>
              <a:schemeClr val="bg1"/>
            </a:solidFill>
          </a:ln>
        </p:spPr>
      </p:pic>
    </p:spTree>
    <p:extLst>
      <p:ext uri="{BB962C8B-B14F-4D97-AF65-F5344CB8AC3E}">
        <p14:creationId xmlns:p14="http://schemas.microsoft.com/office/powerpoint/2010/main" val="1241759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2D4581-41CA-5B78-634B-B5F2B0E227C4}"/>
              </a:ext>
            </a:extLst>
          </p:cNvPr>
          <p:cNvSpPr>
            <a:spLocks noGrp="1"/>
          </p:cNvSpPr>
          <p:nvPr>
            <p:ph type="title"/>
          </p:nvPr>
        </p:nvSpPr>
        <p:spPr>
          <a:xfrm>
            <a:off x="331304" y="206733"/>
            <a:ext cx="11397400" cy="1800165"/>
          </a:xfrm>
        </p:spPr>
        <p:txBody>
          <a:bodyPr vert="horz" lIns="91440" tIns="45720" rIns="91440" bIns="45720" rtlCol="0" anchor="t">
            <a:normAutofit/>
          </a:bodyPr>
          <a:lstStyle/>
          <a:p>
            <a:pPr algn="ctr"/>
            <a:r>
              <a:rPr lang="en-US" sz="2500" kern="1200" dirty="0">
                <a:latin typeface="+mj-lt"/>
                <a:ea typeface="+mj-ea"/>
                <a:cs typeface="+mj-cs"/>
              </a:rPr>
              <a:t>Communalizing Private Costs: Ownership Concentration, Institutions and Corporate Environmental Performance </a:t>
            </a:r>
          </a:p>
        </p:txBody>
      </p:sp>
      <p:pic>
        <p:nvPicPr>
          <p:cNvPr id="6" name="Picture 5" descr="A graph of a number of percent&#10;&#10;Description automatically generated with medium confidence">
            <a:extLst>
              <a:ext uri="{FF2B5EF4-FFF2-40B4-BE49-F238E27FC236}">
                <a16:creationId xmlns:a16="http://schemas.microsoft.com/office/drawing/2014/main" id="{02F09647-4A57-5FE9-C3E2-37547B0B52A7}"/>
              </a:ext>
            </a:extLst>
          </p:cNvPr>
          <p:cNvPicPr>
            <a:picLocks noChangeAspect="1"/>
          </p:cNvPicPr>
          <p:nvPr/>
        </p:nvPicPr>
        <p:blipFill>
          <a:blip r:embed="rId3"/>
          <a:stretch>
            <a:fillRect/>
          </a:stretch>
        </p:blipFill>
        <p:spPr>
          <a:xfrm>
            <a:off x="463296" y="1463040"/>
            <a:ext cx="6957061" cy="4174235"/>
          </a:xfrm>
          <a:prstGeom prst="rect">
            <a:avLst/>
          </a:prstGeom>
        </p:spPr>
      </p:pic>
      <p:sp>
        <p:nvSpPr>
          <p:cNvPr id="3" name="Content Placeholder 2">
            <a:extLst>
              <a:ext uri="{FF2B5EF4-FFF2-40B4-BE49-F238E27FC236}">
                <a16:creationId xmlns:a16="http://schemas.microsoft.com/office/drawing/2014/main" id="{BF043F2C-9067-9053-34B2-C3DAD4CA0D13}"/>
              </a:ext>
            </a:extLst>
          </p:cNvPr>
          <p:cNvSpPr>
            <a:spLocks noGrp="1"/>
          </p:cNvSpPr>
          <p:nvPr>
            <p:ph idx="1"/>
          </p:nvPr>
        </p:nvSpPr>
        <p:spPr>
          <a:xfrm>
            <a:off x="7824218" y="2006898"/>
            <a:ext cx="4076699" cy="3645130"/>
          </a:xfrm>
        </p:spPr>
        <p:txBody>
          <a:bodyPr anchor="t">
            <a:normAutofit/>
          </a:bodyPr>
          <a:lstStyle/>
          <a:p>
            <a:r>
              <a:rPr lang="en-US" sz="2400" dirty="0"/>
              <a:t>Owners have an incentive to push clean up costs on to communities – UNLESS checked by strong regulatory institutions and vigilant stakeholders.</a:t>
            </a:r>
          </a:p>
        </p:txBody>
      </p:sp>
      <p:sp>
        <p:nvSpPr>
          <p:cNvPr id="31" name="Rectangle 30">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7540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0EB1E8-5627-5940-AA81-91DA934CAF87}"/>
              </a:ext>
            </a:extLst>
          </p:cNvPr>
          <p:cNvSpPr>
            <a:spLocks noGrp="1"/>
          </p:cNvSpPr>
          <p:nvPr>
            <p:ph type="body" idx="1"/>
          </p:nvPr>
        </p:nvSpPr>
        <p:spPr>
          <a:xfrm>
            <a:off x="3436620" y="500062"/>
            <a:ext cx="3943350" cy="2928938"/>
          </a:xfrm>
          <a:solidFill>
            <a:schemeClr val="accent5">
              <a:lumMod val="20000"/>
              <a:lumOff val="80000"/>
            </a:schemeClr>
          </a:solidFill>
        </p:spPr>
        <p:txBody>
          <a:bodyPr/>
          <a:lstStyle/>
          <a:p>
            <a:pPr>
              <a:buFont typeface="Wingdings" pitchFamily="2" charset="2"/>
              <a:buChar char="Ø"/>
            </a:pPr>
            <a:r>
              <a:rPr lang="en-US" dirty="0"/>
              <a:t> Monopolies</a:t>
            </a:r>
          </a:p>
          <a:p>
            <a:pPr lvl="1">
              <a:buFont typeface="Wingdings" pitchFamily="2" charset="2"/>
              <a:buChar char="Ø"/>
            </a:pPr>
            <a:r>
              <a:rPr lang="en-US" dirty="0"/>
              <a:t>High market power</a:t>
            </a:r>
          </a:p>
          <a:p>
            <a:pPr lvl="1">
              <a:buFont typeface="Wingdings" pitchFamily="2" charset="2"/>
              <a:buChar char="Ø"/>
            </a:pPr>
            <a:r>
              <a:rPr lang="en-US" dirty="0"/>
              <a:t>Few choices</a:t>
            </a:r>
          </a:p>
          <a:p>
            <a:pPr lvl="1">
              <a:buFont typeface="Wingdings" pitchFamily="2" charset="2"/>
              <a:buChar char="Ø"/>
            </a:pPr>
            <a:r>
              <a:rPr lang="en-US" dirty="0"/>
              <a:t>Passed on to consumers</a:t>
            </a:r>
          </a:p>
        </p:txBody>
      </p:sp>
      <p:sp>
        <p:nvSpPr>
          <p:cNvPr id="5" name="Text Placeholder 2">
            <a:extLst>
              <a:ext uri="{FF2B5EF4-FFF2-40B4-BE49-F238E27FC236}">
                <a16:creationId xmlns:a16="http://schemas.microsoft.com/office/drawing/2014/main" id="{B0ABCA2D-A091-C84D-9A09-0DF27ED2664E}"/>
              </a:ext>
            </a:extLst>
          </p:cNvPr>
          <p:cNvSpPr txBox="1">
            <a:spLocks/>
          </p:cNvSpPr>
          <p:nvPr/>
        </p:nvSpPr>
        <p:spPr>
          <a:xfrm>
            <a:off x="7680960" y="1909762"/>
            <a:ext cx="4171950" cy="4629150"/>
          </a:xfrm>
          <a:prstGeom prst="rect">
            <a:avLst/>
          </a:prstGeom>
          <a:solidFill>
            <a:schemeClr val="accent3">
              <a:lumMod val="20000"/>
              <a:lumOff val="8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normAutofit/>
          </a:bodyPr>
          <a:lstStyle>
            <a:lvl1pPr marL="444500" marR="0" indent="-444500" algn="l" defTabSz="584200" rtl="0" eaLnBrk="1" fontAlgn="auto" latinLnBrk="0" hangingPunct="1">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C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C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a:lstStyle>
          <a:p>
            <a:pPr>
              <a:buFont typeface="Wingdings" pitchFamily="2" charset="2"/>
              <a:buChar char="Ø"/>
            </a:pPr>
            <a:r>
              <a:rPr lang="en-US" sz="2250" dirty="0"/>
              <a:t> Moderate competition</a:t>
            </a:r>
          </a:p>
          <a:p>
            <a:pPr lvl="1" hangingPunct="1">
              <a:buFont typeface="Wingdings" pitchFamily="2" charset="2"/>
              <a:buChar char="Ø"/>
            </a:pPr>
            <a:r>
              <a:rPr lang="en-US" sz="2250" dirty="0"/>
              <a:t> Visible</a:t>
            </a:r>
          </a:p>
          <a:p>
            <a:pPr lvl="1" hangingPunct="1">
              <a:buFont typeface="Wingdings" pitchFamily="2" charset="2"/>
              <a:buChar char="Ø"/>
            </a:pPr>
            <a:r>
              <a:rPr lang="en-US" sz="2250" dirty="0"/>
              <a:t> Resources available</a:t>
            </a:r>
          </a:p>
          <a:p>
            <a:pPr lvl="1" hangingPunct="1">
              <a:buFont typeface="Wingdings" pitchFamily="2" charset="2"/>
              <a:buChar char="Ø"/>
            </a:pPr>
            <a:r>
              <a:rPr lang="en-US" sz="2250" dirty="0"/>
              <a:t> Consumer choice</a:t>
            </a:r>
          </a:p>
          <a:p>
            <a:pPr lvl="1" hangingPunct="1">
              <a:buFont typeface="Wingdings" pitchFamily="2" charset="2"/>
              <a:buChar char="Ø"/>
            </a:pPr>
            <a:endParaRPr lang="en-US" sz="2250" dirty="0"/>
          </a:p>
        </p:txBody>
      </p:sp>
      <p:sp>
        <p:nvSpPr>
          <p:cNvPr id="6" name="Text Placeholder 2">
            <a:extLst>
              <a:ext uri="{FF2B5EF4-FFF2-40B4-BE49-F238E27FC236}">
                <a16:creationId xmlns:a16="http://schemas.microsoft.com/office/drawing/2014/main" id="{88DD1CFA-E66E-C34F-866D-D20A774C1AED}"/>
              </a:ext>
            </a:extLst>
          </p:cNvPr>
          <p:cNvSpPr txBox="1">
            <a:spLocks/>
          </p:cNvSpPr>
          <p:nvPr/>
        </p:nvSpPr>
        <p:spPr>
          <a:xfrm>
            <a:off x="3406902" y="3609974"/>
            <a:ext cx="3943350" cy="2928938"/>
          </a:xfrm>
          <a:prstGeom prst="rect">
            <a:avLst/>
          </a:prstGeom>
          <a:solidFill>
            <a:schemeClr val="accent4">
              <a:lumMod val="40000"/>
              <a:lumOff val="6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normAutofit lnSpcReduction="10000"/>
          </a:bodyPr>
          <a:lstStyle>
            <a:lvl1pPr marL="444500" marR="0" indent="-444500" algn="l" defTabSz="584200" rtl="0" eaLnBrk="1" fontAlgn="auto" latinLnBrk="0" hangingPunct="1">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C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C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a:lstStyle>
          <a:p>
            <a:pPr>
              <a:buFont typeface="Wingdings" pitchFamily="2" charset="2"/>
              <a:buChar char="Ø"/>
            </a:pPr>
            <a:r>
              <a:rPr lang="en-US" sz="2250" dirty="0"/>
              <a:t> Fragmented markets	</a:t>
            </a:r>
          </a:p>
          <a:p>
            <a:pPr lvl="1">
              <a:buFont typeface="Wingdings" pitchFamily="2" charset="2"/>
              <a:buChar char="Ø"/>
            </a:pPr>
            <a:r>
              <a:rPr lang="en-US" sz="2250" dirty="0"/>
              <a:t>Price wars </a:t>
            </a:r>
          </a:p>
          <a:p>
            <a:pPr lvl="1">
              <a:buFont typeface="Wingdings" pitchFamily="2" charset="2"/>
              <a:buChar char="Ø"/>
            </a:pPr>
            <a:r>
              <a:rPr lang="en-US" sz="2250" dirty="0"/>
              <a:t>Resource challenges</a:t>
            </a:r>
          </a:p>
          <a:p>
            <a:pPr lvl="1">
              <a:buFont typeface="Wingdings" pitchFamily="2" charset="2"/>
              <a:buChar char="Ø"/>
            </a:pPr>
            <a:r>
              <a:rPr lang="en-US" sz="2250" dirty="0"/>
              <a:t>”Invisibility”</a:t>
            </a:r>
          </a:p>
        </p:txBody>
      </p:sp>
      <p:pic>
        <p:nvPicPr>
          <p:cNvPr id="9" name="Picture 8">
            <a:extLst>
              <a:ext uri="{FF2B5EF4-FFF2-40B4-BE49-F238E27FC236}">
                <a16:creationId xmlns:a16="http://schemas.microsoft.com/office/drawing/2014/main" id="{5501AD9E-5FB4-1742-898B-5660897B676C}"/>
              </a:ext>
            </a:extLst>
          </p:cNvPr>
          <p:cNvPicPr>
            <a:picLocks noChangeAspect="1"/>
          </p:cNvPicPr>
          <p:nvPr/>
        </p:nvPicPr>
        <p:blipFill>
          <a:blip r:embed="rId2"/>
          <a:stretch>
            <a:fillRect/>
          </a:stretch>
        </p:blipFill>
        <p:spPr>
          <a:xfrm>
            <a:off x="9239250" y="121918"/>
            <a:ext cx="1300163" cy="1371731"/>
          </a:xfrm>
          <a:prstGeom prst="rect">
            <a:avLst/>
          </a:prstGeom>
        </p:spPr>
      </p:pic>
      <p:sp>
        <p:nvSpPr>
          <p:cNvPr id="2" name="Slide Number Placeholder 1">
            <a:extLst>
              <a:ext uri="{FF2B5EF4-FFF2-40B4-BE49-F238E27FC236}">
                <a16:creationId xmlns:a16="http://schemas.microsoft.com/office/drawing/2014/main" id="{B90BF9CE-E754-D844-A224-1C40AFDB8C88}"/>
              </a:ext>
            </a:extLst>
          </p:cNvPr>
          <p:cNvSpPr>
            <a:spLocks noGrp="1"/>
          </p:cNvSpPr>
          <p:nvPr>
            <p:ph type="sldNum" sz="quarter" idx="2"/>
          </p:nvPr>
        </p:nvSpPr>
        <p:spPr/>
        <p:txBody>
          <a:bodyPr/>
          <a:lstStyle/>
          <a:p>
            <a:fld id="{86CB4B4D-7CA3-9044-876B-883B54F8677D}" type="slidenum">
              <a:rPr lang="en-IE" smtClean="0"/>
              <a:t>15</a:t>
            </a:fld>
            <a:endParaRPr lang="en-IE"/>
          </a:p>
        </p:txBody>
      </p:sp>
      <p:sp>
        <p:nvSpPr>
          <p:cNvPr id="4" name="TextBox 3">
            <a:extLst>
              <a:ext uri="{FF2B5EF4-FFF2-40B4-BE49-F238E27FC236}">
                <a16:creationId xmlns:a16="http://schemas.microsoft.com/office/drawing/2014/main" id="{7D7614EE-03FC-9C2F-06B2-35D960858F27}"/>
              </a:ext>
            </a:extLst>
          </p:cNvPr>
          <p:cNvSpPr txBox="1"/>
          <p:nvPr/>
        </p:nvSpPr>
        <p:spPr>
          <a:xfrm>
            <a:off x="0" y="1418275"/>
            <a:ext cx="2923032" cy="3539430"/>
          </a:xfrm>
          <a:prstGeom prst="rect">
            <a:avLst/>
          </a:prstGeom>
          <a:solidFill>
            <a:schemeClr val="tx2"/>
          </a:solidFill>
        </p:spPr>
        <p:txBody>
          <a:bodyPr wrap="square" rtlCol="0">
            <a:spAutoFit/>
          </a:bodyPr>
          <a:lstStyle/>
          <a:p>
            <a:r>
              <a:rPr lang="en-US" sz="2800" kern="1200" dirty="0">
                <a:solidFill>
                  <a:schemeClr val="bg1"/>
                </a:solidFill>
                <a:latin typeface="+mj-lt"/>
                <a:ea typeface="+mj-ea"/>
                <a:cs typeface="+mj-cs"/>
              </a:rPr>
              <a:t>COMPETITION INTENSITY, STAKEHOLDER VOICE AND ENVIRONMENTAL IRRESPONSIBILITY: </a:t>
            </a:r>
            <a:br>
              <a:rPr lang="en-US" sz="2800" kern="1200" dirty="0">
                <a:solidFill>
                  <a:schemeClr val="bg1"/>
                </a:solidFill>
                <a:latin typeface="+mj-lt"/>
                <a:ea typeface="+mj-ea"/>
                <a:cs typeface="+mj-cs"/>
              </a:rPr>
            </a:br>
            <a:r>
              <a:rPr lang="en-US" sz="2800" kern="1200" dirty="0">
                <a:solidFill>
                  <a:schemeClr val="bg1"/>
                </a:solidFill>
                <a:latin typeface="+mj-lt"/>
                <a:ea typeface="+mj-ea"/>
                <a:cs typeface="+mj-cs"/>
              </a:rPr>
              <a:t>A CROSS-COUNTRY ANALYSIS</a:t>
            </a:r>
            <a:endParaRPr lang="en-US" sz="2800" dirty="0">
              <a:solidFill>
                <a:schemeClr val="bg1"/>
              </a:solidFill>
            </a:endParaRPr>
          </a:p>
        </p:txBody>
      </p:sp>
    </p:spTree>
    <p:extLst>
      <p:ext uri="{BB962C8B-B14F-4D97-AF65-F5344CB8AC3E}">
        <p14:creationId xmlns:p14="http://schemas.microsoft.com/office/powerpoint/2010/main" val="1790008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98A26F-1049-D7DC-B60C-59C9706BE400}"/>
              </a:ext>
            </a:extLst>
          </p:cNvPr>
          <p:cNvSpPr>
            <a:spLocks noGrp="1"/>
          </p:cNvSpPr>
          <p:nvPr>
            <p:ph type="title"/>
          </p:nvPr>
        </p:nvSpPr>
        <p:spPr>
          <a:xfrm>
            <a:off x="630936" y="639520"/>
            <a:ext cx="3429000" cy="1719072"/>
          </a:xfrm>
        </p:spPr>
        <p:txBody>
          <a:bodyPr anchor="b">
            <a:normAutofit/>
          </a:bodyPr>
          <a:lstStyle/>
          <a:p>
            <a:r>
              <a:rPr lang="en-US" sz="2600"/>
              <a:t>Competition, stakeholder voice and irresponsible behavior</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4D00B8-2478-917B-5E91-6C3E80A1DD30}"/>
              </a:ext>
            </a:extLst>
          </p:cNvPr>
          <p:cNvSpPr>
            <a:spLocks noGrp="1"/>
          </p:cNvSpPr>
          <p:nvPr>
            <p:ph idx="1"/>
          </p:nvPr>
        </p:nvSpPr>
        <p:spPr>
          <a:xfrm>
            <a:off x="630936" y="2807208"/>
            <a:ext cx="3429000" cy="3410712"/>
          </a:xfrm>
        </p:spPr>
        <p:txBody>
          <a:bodyPr anchor="t">
            <a:normAutofit/>
          </a:bodyPr>
          <a:lstStyle/>
          <a:p>
            <a:r>
              <a:rPr lang="en-US" sz="2200" dirty="0"/>
              <a:t>Stakeholder voice is pivotal to minimize environmentally irresponsible behavior, especially when market competition is too high or too little.</a:t>
            </a:r>
          </a:p>
        </p:txBody>
      </p:sp>
      <p:pic>
        <p:nvPicPr>
          <p:cNvPr id="4" name="Picture 3" descr="A picture containing light, traffic, street, sitting&#10;&#10;Description automatically generated">
            <a:extLst>
              <a:ext uri="{FF2B5EF4-FFF2-40B4-BE49-F238E27FC236}">
                <a16:creationId xmlns:a16="http://schemas.microsoft.com/office/drawing/2014/main" id="{EC7088F5-711A-FC5D-6C78-3FC8ED91B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917772"/>
            <a:ext cx="6903720" cy="5022456"/>
          </a:xfrm>
          <a:prstGeom prst="rect">
            <a:avLst/>
          </a:prstGeom>
        </p:spPr>
      </p:pic>
    </p:spTree>
    <p:extLst>
      <p:ext uri="{BB962C8B-B14F-4D97-AF65-F5344CB8AC3E}">
        <p14:creationId xmlns:p14="http://schemas.microsoft.com/office/powerpoint/2010/main" val="3748448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
            <a:extLst>
              <a:ext uri="{FF2B5EF4-FFF2-40B4-BE49-F238E27FC236}">
                <a16:creationId xmlns:a16="http://schemas.microsoft.com/office/drawing/2014/main" id="{A76C8989-4DCF-1DD0-208B-C8719B355FE2}"/>
              </a:ext>
            </a:extLst>
          </p:cNvPr>
          <p:cNvSpPr>
            <a:spLocks noChangeArrowheads="1"/>
          </p:cNvSpPr>
          <p:nvPr/>
        </p:nvSpPr>
        <p:spPr bwMode="auto">
          <a:xfrm>
            <a:off x="8809941" y="4194429"/>
            <a:ext cx="2593072" cy="1441589"/>
          </a:xfrm>
          <a:prstGeom prst="rect">
            <a:avLst/>
          </a:prstGeom>
          <a:solidFill>
            <a:schemeClr val="accent1">
              <a:lumMod val="50000"/>
            </a:schemeClr>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bg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bg1"/>
                </a:solidFill>
                <a:effectLst/>
                <a:ea typeface="Times New Roman" panose="02020603050405020304" pitchFamily="18" charset="0"/>
              </a:rPr>
              <a:t>Environmental innovation</a:t>
            </a:r>
            <a:endParaRPr kumimoji="0" lang="en-US" altLang="en-US" sz="20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ángulo 2">
            <a:extLst>
              <a:ext uri="{FF2B5EF4-FFF2-40B4-BE49-F238E27FC236}">
                <a16:creationId xmlns:a16="http://schemas.microsoft.com/office/drawing/2014/main" id="{4C244C1E-DE86-0C1E-D522-AC41321066CA}"/>
              </a:ext>
            </a:extLst>
          </p:cNvPr>
          <p:cNvSpPr>
            <a:spLocks noChangeArrowheads="1"/>
          </p:cNvSpPr>
          <p:nvPr/>
        </p:nvSpPr>
        <p:spPr bwMode="auto">
          <a:xfrm>
            <a:off x="2322552" y="4191314"/>
            <a:ext cx="2191622" cy="1444704"/>
          </a:xfrm>
          <a:prstGeom prst="rect">
            <a:avLst/>
          </a:prstGeom>
          <a:solidFill>
            <a:schemeClr val="accent1">
              <a:lumMod val="50000"/>
            </a:schemeClr>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sng" strike="noStrike" cap="none" normalizeH="0" baseline="0" dirty="0">
                <a:ln>
                  <a:noFill/>
                </a:ln>
                <a:solidFill>
                  <a:schemeClr val="bg1"/>
                </a:solidFill>
                <a:effectLst/>
                <a:ea typeface="Times New Roman" panose="02020603050405020304" pitchFamily="18" charset="0"/>
              </a:rPr>
              <a:t>Strategic leadership</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b="0" i="0" strike="noStrike" cap="none" normalizeH="0" baseline="0" dirty="0">
              <a:ln>
                <a:noFill/>
              </a:ln>
              <a:solidFill>
                <a:schemeClr val="bg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strike="noStrike" cap="none" normalizeH="0" baseline="0" dirty="0">
                <a:ln>
                  <a:noFill/>
                </a:ln>
                <a:solidFill>
                  <a:schemeClr val="bg1"/>
                </a:solidFill>
                <a:effectLst/>
                <a:ea typeface="Times New Roman" panose="02020603050405020304" pitchFamily="18" charset="0"/>
              </a:rPr>
              <a:t>TMT diversity </a:t>
            </a:r>
          </a:p>
          <a:p>
            <a:pPr algn="ctr" eaLnBrk="0" fontAlgn="base" hangingPunct="0">
              <a:spcBef>
                <a:spcPct val="0"/>
              </a:spcBef>
              <a:spcAft>
                <a:spcPct val="0"/>
              </a:spcAft>
            </a:pPr>
            <a:r>
              <a:rPr kumimoji="0" lang="en-US" altLang="en-US" b="0" i="0" strike="noStrike" cap="none" normalizeH="0" baseline="0" dirty="0">
                <a:ln>
                  <a:noFill/>
                </a:ln>
                <a:solidFill>
                  <a:schemeClr val="bg1"/>
                </a:solidFill>
                <a:effectLst/>
                <a:ea typeface="Times New Roman" panose="02020603050405020304" pitchFamily="18" charset="0"/>
              </a:rPr>
              <a:t>BOD diversity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b="0" i="0" u="sng" strike="noStrike" cap="none" normalizeH="0" baseline="0" dirty="0">
              <a:ln>
                <a:noFill/>
              </a:ln>
              <a:effectLst/>
              <a:ea typeface="Times New Roman" panose="02020603050405020304" pitchFamily="18" charset="0"/>
            </a:endParaRPr>
          </a:p>
        </p:txBody>
      </p:sp>
      <p:sp>
        <p:nvSpPr>
          <p:cNvPr id="9" name="Rectangle 14">
            <a:extLst>
              <a:ext uri="{FF2B5EF4-FFF2-40B4-BE49-F238E27FC236}">
                <a16:creationId xmlns:a16="http://schemas.microsoft.com/office/drawing/2014/main" id="{110E534D-7ABD-2A7F-2DD5-CFD1327F4D96}"/>
              </a:ext>
            </a:extLst>
          </p:cNvPr>
          <p:cNvSpPr>
            <a:spLocks noChangeArrowheads="1"/>
          </p:cNvSpPr>
          <p:nvPr/>
        </p:nvSpPr>
        <p:spPr bwMode="auto">
          <a:xfrm>
            <a:off x="5356292" y="339431"/>
            <a:ext cx="3274294" cy="1376363"/>
          </a:xfrm>
          <a:prstGeom prst="rect">
            <a:avLst/>
          </a:prstGeom>
          <a:solidFill>
            <a:schemeClr val="accent1">
              <a:lumMod val="50000"/>
            </a:schemeClr>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bg1"/>
                </a:solidFill>
                <a:effectLst/>
                <a:ea typeface="Times New Roman" panose="02020603050405020304" pitchFamily="18" charset="0"/>
              </a:rPr>
              <a:t>Stakeholder strategy</a:t>
            </a:r>
            <a:endParaRPr kumimoji="0" lang="en-US" altLang="en-US" sz="2000" b="0" i="0" u="none" strike="noStrike" cap="none" normalizeH="0" baseline="0" dirty="0">
              <a:ln>
                <a:noFill/>
              </a:ln>
              <a:solidFill>
                <a:schemeClr val="bg1"/>
              </a:solidFill>
              <a:effectLst/>
            </a:endParaRPr>
          </a:p>
        </p:txBody>
      </p:sp>
      <p:sp>
        <p:nvSpPr>
          <p:cNvPr id="14" name="Text Box 4">
            <a:extLst>
              <a:ext uri="{FF2B5EF4-FFF2-40B4-BE49-F238E27FC236}">
                <a16:creationId xmlns:a16="http://schemas.microsoft.com/office/drawing/2014/main" id="{E5A44F97-4156-5EAE-53CA-C4FFCBB7EB3E}"/>
              </a:ext>
            </a:extLst>
          </p:cNvPr>
          <p:cNvSpPr txBox="1">
            <a:spLocks noChangeArrowheads="1"/>
          </p:cNvSpPr>
          <p:nvPr/>
        </p:nvSpPr>
        <p:spPr bwMode="auto">
          <a:xfrm>
            <a:off x="3745661" y="2483267"/>
            <a:ext cx="457200" cy="295275"/>
          </a:xfrm>
          <a:prstGeom prst="rect">
            <a:avLst/>
          </a:prstGeom>
          <a:solidFill>
            <a:srgbClr val="FFC000"/>
          </a:solidFill>
          <a:ln w="12700">
            <a:solidFill>
              <a:srgbClr val="7F5F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H4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19">
            <a:extLst>
              <a:ext uri="{FF2B5EF4-FFF2-40B4-BE49-F238E27FC236}">
                <a16:creationId xmlns:a16="http://schemas.microsoft.com/office/drawing/2014/main" id="{A0280043-3B5F-906C-CFB5-51574F477AFA}"/>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22">
            <a:extLst>
              <a:ext uri="{FF2B5EF4-FFF2-40B4-BE49-F238E27FC236}">
                <a16:creationId xmlns:a16="http://schemas.microsoft.com/office/drawing/2014/main" id="{5BF5ABF2-765C-15D4-A11D-185A6CCB1348}"/>
              </a:ext>
            </a:extLst>
          </p:cNvPr>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0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7">
            <a:extLst>
              <a:ext uri="{FF2B5EF4-FFF2-40B4-BE49-F238E27FC236}">
                <a16:creationId xmlns:a16="http://schemas.microsoft.com/office/drawing/2014/main" id="{64BF191D-5E0A-F3F5-6F93-A773FF825278}"/>
              </a:ext>
            </a:extLst>
          </p:cNvPr>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3" name="Conector recto de flecha 3">
            <a:extLst>
              <a:ext uri="{FF2B5EF4-FFF2-40B4-BE49-F238E27FC236}">
                <a16:creationId xmlns:a16="http://schemas.microsoft.com/office/drawing/2014/main" id="{E80977FB-2216-A47A-2950-82B8DAFCB7CA}"/>
              </a:ext>
            </a:extLst>
          </p:cNvPr>
          <p:cNvCxnSpPr>
            <a:cxnSpLocks/>
          </p:cNvCxnSpPr>
          <p:nvPr/>
        </p:nvCxnSpPr>
        <p:spPr>
          <a:xfrm flipV="1">
            <a:off x="4794069" y="5118716"/>
            <a:ext cx="3892731" cy="10012"/>
          </a:xfrm>
          <a:prstGeom prst="straightConnector1">
            <a:avLst/>
          </a:prstGeom>
          <a:ln w="25400">
            <a:tailEnd type="triangle"/>
          </a:ln>
        </p:spPr>
        <p:style>
          <a:lnRef idx="1">
            <a:schemeClr val="accent2"/>
          </a:lnRef>
          <a:fillRef idx="0">
            <a:schemeClr val="accent2"/>
          </a:fillRef>
          <a:effectRef idx="0">
            <a:schemeClr val="accent2"/>
          </a:effectRef>
          <a:fontRef idx="minor">
            <a:schemeClr val="tx1"/>
          </a:fontRef>
        </p:style>
      </p:cxnSp>
      <p:sp>
        <p:nvSpPr>
          <p:cNvPr id="16" name="Rectángulo 1">
            <a:extLst>
              <a:ext uri="{FF2B5EF4-FFF2-40B4-BE49-F238E27FC236}">
                <a16:creationId xmlns:a16="http://schemas.microsoft.com/office/drawing/2014/main" id="{B551CD1F-6BDA-EE7E-37CC-CDD52057C1B5}"/>
              </a:ext>
            </a:extLst>
          </p:cNvPr>
          <p:cNvSpPr>
            <a:spLocks noChangeArrowheads="1"/>
          </p:cNvSpPr>
          <p:nvPr/>
        </p:nvSpPr>
        <p:spPr bwMode="auto">
          <a:xfrm>
            <a:off x="380443" y="1653609"/>
            <a:ext cx="2548279" cy="1772923"/>
          </a:xfrm>
          <a:prstGeom prst="rect">
            <a:avLst/>
          </a:prstGeom>
          <a:solidFill>
            <a:schemeClr val="accent1">
              <a:lumMod val="50000"/>
            </a:schemeClr>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bg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bg1"/>
                </a:solidFill>
                <a:effectLst/>
                <a:ea typeface="Times New Roman" panose="02020603050405020304" pitchFamily="18" charset="0"/>
              </a:rPr>
              <a:t>Analyst Feedback</a:t>
            </a:r>
            <a:endParaRPr kumimoji="0" lang="en-US" altLang="en-US" sz="20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4">
            <a:extLst>
              <a:ext uri="{FF2B5EF4-FFF2-40B4-BE49-F238E27FC236}">
                <a16:creationId xmlns:a16="http://schemas.microsoft.com/office/drawing/2014/main" id="{0AD57A19-BDB8-7D71-3FEB-FC00B6C05CC9}"/>
              </a:ext>
            </a:extLst>
          </p:cNvPr>
          <p:cNvSpPr txBox="1">
            <a:spLocks noChangeArrowheads="1"/>
          </p:cNvSpPr>
          <p:nvPr/>
        </p:nvSpPr>
        <p:spPr bwMode="auto">
          <a:xfrm>
            <a:off x="6698132" y="2012110"/>
            <a:ext cx="457200" cy="295275"/>
          </a:xfrm>
          <a:prstGeom prst="rect">
            <a:avLst/>
          </a:prstGeom>
          <a:solidFill>
            <a:srgbClr val="FFC000"/>
          </a:solidFill>
          <a:ln w="12700">
            <a:solidFill>
              <a:srgbClr val="7F5F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H3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4">
            <a:extLst>
              <a:ext uri="{FF2B5EF4-FFF2-40B4-BE49-F238E27FC236}">
                <a16:creationId xmlns:a16="http://schemas.microsoft.com/office/drawing/2014/main" id="{BF0387F1-21B3-91B2-7FB5-4DA8CC858F25}"/>
              </a:ext>
            </a:extLst>
          </p:cNvPr>
          <p:cNvSpPr txBox="1">
            <a:spLocks noChangeArrowheads="1"/>
          </p:cNvSpPr>
          <p:nvPr/>
        </p:nvSpPr>
        <p:spPr bwMode="auto">
          <a:xfrm>
            <a:off x="6563376" y="4497180"/>
            <a:ext cx="726711" cy="291146"/>
          </a:xfrm>
          <a:prstGeom prst="rect">
            <a:avLst/>
          </a:prstGeom>
          <a:solidFill>
            <a:srgbClr val="FFC000"/>
          </a:solidFill>
          <a:ln w="12700">
            <a:solidFill>
              <a:srgbClr val="7F5F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H1, H2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5">
            <a:extLst>
              <a:ext uri="{FF2B5EF4-FFF2-40B4-BE49-F238E27FC236}">
                <a16:creationId xmlns:a16="http://schemas.microsoft.com/office/drawing/2014/main" id="{02A92F9C-0822-5969-944A-A77D18023C6D}"/>
              </a:ext>
            </a:extLst>
          </p:cNvPr>
          <p:cNvSpPr>
            <a:spLocks noChangeArrowheads="1"/>
          </p:cNvSpPr>
          <p:nvPr/>
        </p:nvSpPr>
        <p:spPr bwMode="auto">
          <a:xfrm>
            <a:off x="0" y="6031468"/>
            <a:ext cx="12192000" cy="1200329"/>
          </a:xfrm>
          <a:prstGeom prst="rect">
            <a:avLst/>
          </a:prstGeom>
          <a:solidFill>
            <a:schemeClr val="accent4">
              <a:lumMod val="20000"/>
              <a:lumOff val="8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chemeClr val="accent1">
                    <a:lumMod val="50000"/>
                  </a:schemeClr>
                </a:solidFill>
                <a:effectLst/>
                <a:latin typeface="+mj-lt"/>
                <a:ea typeface="Times New Roman" panose="02020603050405020304" pitchFamily="18" charset="0"/>
              </a:rPr>
              <a:t>Pathways to Environmental Innovation: Gender diversity, stakeholder feedback and innovation.</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12" name="Graphic 11" descr="Maze with solid fill">
            <a:extLst>
              <a:ext uri="{FF2B5EF4-FFF2-40B4-BE49-F238E27FC236}">
                <a16:creationId xmlns:a16="http://schemas.microsoft.com/office/drawing/2014/main" id="{F0F01C0E-BFB9-D7B4-59F5-2AD44A2C41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05952" y="101997"/>
            <a:ext cx="914400" cy="914400"/>
          </a:xfrm>
          <a:prstGeom prst="rect">
            <a:avLst/>
          </a:prstGeom>
        </p:spPr>
      </p:pic>
      <p:cxnSp>
        <p:nvCxnSpPr>
          <p:cNvPr id="15" name="Conector recto de flecha 3">
            <a:extLst>
              <a:ext uri="{FF2B5EF4-FFF2-40B4-BE49-F238E27FC236}">
                <a16:creationId xmlns:a16="http://schemas.microsoft.com/office/drawing/2014/main" id="{87425C7F-5F52-D682-F39E-1F66A7F5D430}"/>
              </a:ext>
            </a:extLst>
          </p:cNvPr>
          <p:cNvCxnSpPr>
            <a:cxnSpLocks/>
          </p:cNvCxnSpPr>
          <p:nvPr/>
        </p:nvCxnSpPr>
        <p:spPr>
          <a:xfrm flipV="1">
            <a:off x="3122705" y="2237869"/>
            <a:ext cx="2478027" cy="41830"/>
          </a:xfrm>
          <a:prstGeom prst="straightConnector1">
            <a:avLst/>
          </a:prstGeom>
          <a:ln w="50800">
            <a:tailEnd type="triangle"/>
          </a:ln>
        </p:spPr>
        <p:style>
          <a:lnRef idx="1">
            <a:schemeClr val="accent2"/>
          </a:lnRef>
          <a:fillRef idx="0">
            <a:schemeClr val="accent2"/>
          </a:fillRef>
          <a:effectRef idx="0">
            <a:schemeClr val="accent2"/>
          </a:effectRef>
          <a:fontRef idx="minor">
            <a:schemeClr val="tx1"/>
          </a:fontRef>
        </p:style>
      </p:cxnSp>
      <p:cxnSp>
        <p:nvCxnSpPr>
          <p:cNvPr id="18" name="Conector recto de flecha 3">
            <a:extLst>
              <a:ext uri="{FF2B5EF4-FFF2-40B4-BE49-F238E27FC236}">
                <a16:creationId xmlns:a16="http://schemas.microsoft.com/office/drawing/2014/main" id="{9B0C0358-71A3-AEA0-77BB-21C7F227E7AF}"/>
              </a:ext>
            </a:extLst>
          </p:cNvPr>
          <p:cNvCxnSpPr>
            <a:cxnSpLocks/>
          </p:cNvCxnSpPr>
          <p:nvPr/>
        </p:nvCxnSpPr>
        <p:spPr>
          <a:xfrm flipV="1">
            <a:off x="4306416" y="1759574"/>
            <a:ext cx="2329515" cy="2263970"/>
          </a:xfrm>
          <a:prstGeom prst="straightConnector1">
            <a:avLst/>
          </a:prstGeom>
          <a:ln w="50800">
            <a:tailEnd type="triangle"/>
          </a:ln>
        </p:spPr>
        <p:style>
          <a:lnRef idx="1">
            <a:schemeClr val="accent2"/>
          </a:lnRef>
          <a:fillRef idx="0">
            <a:schemeClr val="accent2"/>
          </a:fillRef>
          <a:effectRef idx="0">
            <a:schemeClr val="accent2"/>
          </a:effectRef>
          <a:fontRef idx="minor">
            <a:schemeClr val="tx1"/>
          </a:fontRef>
        </p:style>
      </p:cxnSp>
      <p:cxnSp>
        <p:nvCxnSpPr>
          <p:cNvPr id="25" name="Conector recto de flecha 3">
            <a:extLst>
              <a:ext uri="{FF2B5EF4-FFF2-40B4-BE49-F238E27FC236}">
                <a16:creationId xmlns:a16="http://schemas.microsoft.com/office/drawing/2014/main" id="{C0D29E00-9CC8-C7E5-A011-09E52A5C4DD9}"/>
              </a:ext>
            </a:extLst>
          </p:cNvPr>
          <p:cNvCxnSpPr>
            <a:cxnSpLocks/>
          </p:cNvCxnSpPr>
          <p:nvPr/>
        </p:nvCxnSpPr>
        <p:spPr>
          <a:xfrm>
            <a:off x="7298140" y="1803671"/>
            <a:ext cx="2485940" cy="2289379"/>
          </a:xfrm>
          <a:prstGeom prst="straightConnector1">
            <a:avLst/>
          </a:prstGeom>
          <a:ln w="508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29928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blue and green background&#10;&#10;Description automatically generated">
            <a:extLst>
              <a:ext uri="{FF2B5EF4-FFF2-40B4-BE49-F238E27FC236}">
                <a16:creationId xmlns:a16="http://schemas.microsoft.com/office/drawing/2014/main" id="{70EEB4D6-FB8E-C8AA-24A1-60DE54EBE46D}"/>
              </a:ext>
            </a:extLst>
          </p:cNvPr>
          <p:cNvPicPr>
            <a:picLocks noChangeAspect="1"/>
          </p:cNvPicPr>
          <p:nvPr/>
        </p:nvPicPr>
        <p:blipFill rotWithShape="1">
          <a:blip r:embed="rId2">
            <a:alphaModFix amt="35000"/>
          </a:blip>
          <a:srcRect t="6496" b="18505"/>
          <a:stretch/>
        </p:blipFill>
        <p:spPr>
          <a:xfrm>
            <a:off x="0" y="365125"/>
            <a:ext cx="12191980" cy="6857990"/>
          </a:xfrm>
          <a:prstGeom prst="rect">
            <a:avLst/>
          </a:prstGeom>
        </p:spPr>
      </p:pic>
      <p:sp>
        <p:nvSpPr>
          <p:cNvPr id="2" name="Title 1">
            <a:extLst>
              <a:ext uri="{FF2B5EF4-FFF2-40B4-BE49-F238E27FC236}">
                <a16:creationId xmlns:a16="http://schemas.microsoft.com/office/drawing/2014/main" id="{38665511-19CC-408E-060E-503F2DC70CD9}"/>
              </a:ext>
            </a:extLst>
          </p:cNvPr>
          <p:cNvSpPr>
            <a:spLocks noGrp="1"/>
          </p:cNvSpPr>
          <p:nvPr>
            <p:ph type="title"/>
          </p:nvPr>
        </p:nvSpPr>
        <p:spPr>
          <a:xfrm>
            <a:off x="838190" y="137477"/>
            <a:ext cx="10515600" cy="1325563"/>
          </a:xfrm>
        </p:spPr>
        <p:txBody>
          <a:bodyPr>
            <a:normAutofit/>
          </a:bodyPr>
          <a:lstStyle/>
          <a:p>
            <a:r>
              <a:rPr lang="en-US">
                <a:solidFill>
                  <a:srgbClr val="FFFFFF"/>
                </a:solidFill>
              </a:rPr>
              <a:t>Key results …</a:t>
            </a:r>
          </a:p>
        </p:txBody>
      </p:sp>
      <p:graphicFrame>
        <p:nvGraphicFramePr>
          <p:cNvPr id="9" name="Content Placeholder 2">
            <a:extLst>
              <a:ext uri="{FF2B5EF4-FFF2-40B4-BE49-F238E27FC236}">
                <a16:creationId xmlns:a16="http://schemas.microsoft.com/office/drawing/2014/main" id="{80043C82-4BD0-2E51-D2E6-202D5CE954D2}"/>
              </a:ext>
            </a:extLst>
          </p:cNvPr>
          <p:cNvGraphicFramePr>
            <a:graphicFrameLocks noGrp="1"/>
          </p:cNvGraphicFramePr>
          <p:nvPr>
            <p:ph idx="1"/>
            <p:extLst>
              <p:ext uri="{D42A27DB-BD31-4B8C-83A1-F6EECF244321}">
                <p14:modId xmlns:p14="http://schemas.microsoft.com/office/powerpoint/2010/main" val="1762813250"/>
              </p:ext>
            </p:extLst>
          </p:nvPr>
        </p:nvGraphicFramePr>
        <p:xfrm>
          <a:off x="390144" y="1463040"/>
          <a:ext cx="11509248" cy="5029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424110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83564" y="348865"/>
            <a:ext cx="9718111" cy="1576446"/>
          </a:xfrm>
        </p:spPr>
        <p:txBody>
          <a:bodyPr anchor="ctr">
            <a:normAutofit/>
          </a:bodyPr>
          <a:lstStyle/>
          <a:p>
            <a:r>
              <a:rPr lang="en-US" sz="4000" dirty="0">
                <a:solidFill>
                  <a:srgbClr val="FFFFFF"/>
                </a:solidFill>
              </a:rPr>
              <a:t>Key takeaways</a:t>
            </a:r>
          </a:p>
        </p:txBody>
      </p:sp>
      <p:sp>
        <p:nvSpPr>
          <p:cNvPr id="6" name="Slide Number Placeholder 5"/>
          <p:cNvSpPr>
            <a:spLocks noGrp="1"/>
          </p:cNvSpPr>
          <p:nvPr>
            <p:ph type="sldNum" sz="quarter" idx="12"/>
          </p:nvPr>
        </p:nvSpPr>
        <p:spPr>
          <a:xfrm>
            <a:off x="11704320" y="6455664"/>
            <a:ext cx="448056" cy="365125"/>
          </a:xfrm>
        </p:spPr>
        <p:txBody>
          <a:bodyPr>
            <a:normAutofit/>
          </a:bodyPr>
          <a:lstStyle/>
          <a:p>
            <a:pPr>
              <a:spcAft>
                <a:spcPts val="600"/>
              </a:spcAft>
            </a:pPr>
            <a:fld id="{4387C6C3-12A0-E946-8561-F7F30D85B7F8}" type="slidenum">
              <a:rPr lang="en-US" sz="1100">
                <a:solidFill>
                  <a:schemeClr val="tx1">
                    <a:lumMod val="50000"/>
                    <a:lumOff val="50000"/>
                  </a:schemeClr>
                </a:solidFill>
              </a:rPr>
              <a:pPr>
                <a:spcAft>
                  <a:spcPts val="600"/>
                </a:spcAft>
              </a:pPr>
              <a:t>19</a:t>
            </a:fld>
            <a:endParaRPr lang="en-US" sz="1100">
              <a:solidFill>
                <a:schemeClr val="tx1">
                  <a:lumMod val="50000"/>
                  <a:lumOff val="50000"/>
                </a:schemeClr>
              </a:solidFill>
            </a:endParaRPr>
          </a:p>
        </p:txBody>
      </p:sp>
      <p:graphicFrame>
        <p:nvGraphicFramePr>
          <p:cNvPr id="19" name="Content Placeholder 2">
            <a:extLst>
              <a:ext uri="{FF2B5EF4-FFF2-40B4-BE49-F238E27FC236}">
                <a16:creationId xmlns:a16="http://schemas.microsoft.com/office/drawing/2014/main" id="{D3D40706-EAE3-FA16-4BBE-3422B2270133}"/>
              </a:ext>
            </a:extLst>
          </p:cNvPr>
          <p:cNvGraphicFramePr>
            <a:graphicFrameLocks noGrp="1"/>
          </p:cNvGraphicFramePr>
          <p:nvPr>
            <p:ph sz="quarter" idx="1"/>
            <p:extLst>
              <p:ext uri="{D42A27DB-BD31-4B8C-83A1-F6EECF244321}">
                <p14:modId xmlns:p14="http://schemas.microsoft.com/office/powerpoint/2010/main" val="1602311725"/>
              </p:ext>
            </p:extLst>
          </p:nvPr>
        </p:nvGraphicFramePr>
        <p:xfrm>
          <a:off x="419100" y="2273575"/>
          <a:ext cx="11401425" cy="432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1427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F36CA75-CFBF-4844-B719-8FE9EBADA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3D4A84B9-E564-4DD0-97F8-DBF1C460C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02382E0-0A09-46AE-B955-B911CAFE7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7DE75D4A-0965-4973-BE75-DECCAC9A9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 name="Picture 39">
            <a:extLst>
              <a:ext uri="{FF2B5EF4-FFF2-40B4-BE49-F238E27FC236}">
                <a16:creationId xmlns:a16="http://schemas.microsoft.com/office/drawing/2014/main" id="{4A599609-F5C2-4A0B-A992-913F814A63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40000"/>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 name="Title 1">
            <a:extLst>
              <a:ext uri="{FF2B5EF4-FFF2-40B4-BE49-F238E27FC236}">
                <a16:creationId xmlns:a16="http://schemas.microsoft.com/office/drawing/2014/main" id="{BBD09DC9-3D14-D88C-D64F-68FEFDBFC509}"/>
              </a:ext>
            </a:extLst>
          </p:cNvPr>
          <p:cNvSpPr>
            <a:spLocks noGrp="1"/>
          </p:cNvSpPr>
          <p:nvPr>
            <p:ph type="title"/>
          </p:nvPr>
        </p:nvSpPr>
        <p:spPr>
          <a:xfrm>
            <a:off x="304800" y="199239"/>
            <a:ext cx="10689019" cy="1239417"/>
          </a:xfrm>
        </p:spPr>
        <p:txBody>
          <a:bodyPr anchor="b">
            <a:normAutofit/>
          </a:bodyPr>
          <a:lstStyle/>
          <a:p>
            <a:pPr algn="ctr"/>
            <a:r>
              <a:rPr lang="en-US" sz="4800" dirty="0">
                <a:solidFill>
                  <a:srgbClr val="FFFFFF"/>
                </a:solidFill>
              </a:rPr>
              <a:t>Agenda</a:t>
            </a:r>
          </a:p>
        </p:txBody>
      </p:sp>
      <p:graphicFrame>
        <p:nvGraphicFramePr>
          <p:cNvPr id="5" name="Content Placeholder 2">
            <a:extLst>
              <a:ext uri="{FF2B5EF4-FFF2-40B4-BE49-F238E27FC236}">
                <a16:creationId xmlns:a16="http://schemas.microsoft.com/office/drawing/2014/main" id="{AA4AC419-04E4-2475-119F-D3079CDE5828}"/>
              </a:ext>
            </a:extLst>
          </p:cNvPr>
          <p:cNvGraphicFramePr>
            <a:graphicFrameLocks noGrp="1"/>
          </p:cNvGraphicFramePr>
          <p:nvPr>
            <p:ph idx="1"/>
            <p:extLst>
              <p:ext uri="{D42A27DB-BD31-4B8C-83A1-F6EECF244321}">
                <p14:modId xmlns:p14="http://schemas.microsoft.com/office/powerpoint/2010/main" val="379524561"/>
              </p:ext>
            </p:extLst>
          </p:nvPr>
        </p:nvGraphicFramePr>
        <p:xfrm>
          <a:off x="536448" y="1926336"/>
          <a:ext cx="11350752" cy="3742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8164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Wood human figure">
            <a:extLst>
              <a:ext uri="{FF2B5EF4-FFF2-40B4-BE49-F238E27FC236}">
                <a16:creationId xmlns:a16="http://schemas.microsoft.com/office/drawing/2014/main" id="{D31D104D-3D38-266B-5500-C6415F3E1AA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 y="10"/>
            <a:ext cx="12192001" cy="685799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9" name="Title 8">
            <a:extLst>
              <a:ext uri="{FF2B5EF4-FFF2-40B4-BE49-F238E27FC236}">
                <a16:creationId xmlns:a16="http://schemas.microsoft.com/office/drawing/2014/main" id="{E2966BF8-9BEA-5985-55A7-DDBB1447A64E}"/>
              </a:ext>
            </a:extLst>
          </p:cNvPr>
          <p:cNvSpPr>
            <a:spLocks noGrp="1"/>
          </p:cNvSpPr>
          <p:nvPr>
            <p:ph type="title"/>
          </p:nvPr>
        </p:nvSpPr>
        <p:spPr>
          <a:xfrm>
            <a:off x="838199" y="3726442"/>
            <a:ext cx="10515600" cy="2852737"/>
          </a:xfrm>
        </p:spPr>
        <p:txBody>
          <a:bodyPr/>
          <a:lstStyle/>
          <a:p>
            <a:r>
              <a:rPr lang="en-US" dirty="0"/>
              <a:t>Thank you!!!</a:t>
            </a:r>
          </a:p>
        </p:txBody>
      </p:sp>
    </p:spTree>
    <p:extLst>
      <p:ext uri="{BB962C8B-B14F-4D97-AF65-F5344CB8AC3E}">
        <p14:creationId xmlns:p14="http://schemas.microsoft.com/office/powerpoint/2010/main" val="280598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aph with numbers and lines&#10;&#10;Description automatically generated with medium confidence">
            <a:extLst>
              <a:ext uri="{FF2B5EF4-FFF2-40B4-BE49-F238E27FC236}">
                <a16:creationId xmlns:a16="http://schemas.microsoft.com/office/drawing/2014/main" id="{F49E33DF-E610-3F9F-BBC5-EA2745124A71}"/>
              </a:ext>
            </a:extLst>
          </p:cNvPr>
          <p:cNvPicPr>
            <a:picLocks noChangeAspect="1"/>
          </p:cNvPicPr>
          <p:nvPr/>
        </p:nvPicPr>
        <p:blipFill>
          <a:blip r:embed="rId2"/>
          <a:stretch>
            <a:fillRect/>
          </a:stretch>
        </p:blipFill>
        <p:spPr>
          <a:xfrm>
            <a:off x="952237" y="891541"/>
            <a:ext cx="10982588" cy="5071110"/>
          </a:xfrm>
          <a:prstGeom prst="rect">
            <a:avLst/>
          </a:prstGeom>
        </p:spPr>
      </p:pic>
    </p:spTree>
    <p:extLst>
      <p:ext uri="{BB962C8B-B14F-4D97-AF65-F5344CB8AC3E}">
        <p14:creationId xmlns:p14="http://schemas.microsoft.com/office/powerpoint/2010/main" val="1472936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white paper with black text&#10;&#10;Description automatically generated">
            <a:extLst>
              <a:ext uri="{FF2B5EF4-FFF2-40B4-BE49-F238E27FC236}">
                <a16:creationId xmlns:a16="http://schemas.microsoft.com/office/drawing/2014/main" id="{E2038F95-2726-737E-88B1-E86991A92DB8}"/>
              </a:ext>
            </a:extLst>
          </p:cNvPr>
          <p:cNvPicPr>
            <a:picLocks noChangeAspect="1"/>
          </p:cNvPicPr>
          <p:nvPr/>
        </p:nvPicPr>
        <p:blipFill>
          <a:blip r:embed="rId3"/>
          <a:stretch>
            <a:fillRect/>
          </a:stretch>
        </p:blipFill>
        <p:spPr>
          <a:xfrm>
            <a:off x="457202" y="503193"/>
            <a:ext cx="5258208" cy="2760560"/>
          </a:xfrm>
          <a:prstGeom prst="rect">
            <a:avLst/>
          </a:prstGeom>
        </p:spPr>
      </p:pic>
      <p:sp>
        <p:nvSpPr>
          <p:cNvPr id="12" name="Rectangle 11">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e chart with text on it&#10;&#10;Description automatically generated">
            <a:extLst>
              <a:ext uri="{FF2B5EF4-FFF2-40B4-BE49-F238E27FC236}">
                <a16:creationId xmlns:a16="http://schemas.microsoft.com/office/drawing/2014/main" id="{FFDB0FEF-0D25-AE08-8192-CAC3345BEDB6}"/>
              </a:ext>
            </a:extLst>
          </p:cNvPr>
          <p:cNvPicPr>
            <a:picLocks noChangeAspect="1"/>
          </p:cNvPicPr>
          <p:nvPr/>
        </p:nvPicPr>
        <p:blipFill>
          <a:blip r:embed="rId4"/>
          <a:stretch>
            <a:fillRect/>
          </a:stretch>
        </p:blipFill>
        <p:spPr>
          <a:xfrm>
            <a:off x="6308034" y="1199556"/>
            <a:ext cx="5426764" cy="4314277"/>
          </a:xfrm>
          <a:prstGeom prst="rect">
            <a:avLst/>
          </a:prstGeom>
        </p:spPr>
      </p:pic>
      <p:pic>
        <p:nvPicPr>
          <p:cNvPr id="8" name="Picture 7" descr="A white text on a white background&#10;&#10;Description automatically generated">
            <a:extLst>
              <a:ext uri="{FF2B5EF4-FFF2-40B4-BE49-F238E27FC236}">
                <a16:creationId xmlns:a16="http://schemas.microsoft.com/office/drawing/2014/main" id="{E31D4750-3415-B07F-DEA3-CFD5FE2F3A63}"/>
              </a:ext>
            </a:extLst>
          </p:cNvPr>
          <p:cNvPicPr>
            <a:picLocks noChangeAspect="1"/>
          </p:cNvPicPr>
          <p:nvPr/>
        </p:nvPicPr>
        <p:blipFill>
          <a:blip r:embed="rId5"/>
          <a:stretch>
            <a:fillRect/>
          </a:stretch>
        </p:blipFill>
        <p:spPr>
          <a:xfrm>
            <a:off x="457202" y="3713775"/>
            <a:ext cx="4629753" cy="2905170"/>
          </a:xfrm>
          <a:prstGeom prst="rect">
            <a:avLst/>
          </a:prstGeom>
        </p:spPr>
      </p:pic>
    </p:spTree>
    <p:extLst>
      <p:ext uri="{BB962C8B-B14F-4D97-AF65-F5344CB8AC3E}">
        <p14:creationId xmlns:p14="http://schemas.microsoft.com/office/powerpoint/2010/main" val="2099113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different colored bars&#10;&#10;Description automatically generated with medium confidence">
            <a:extLst>
              <a:ext uri="{FF2B5EF4-FFF2-40B4-BE49-F238E27FC236}">
                <a16:creationId xmlns:a16="http://schemas.microsoft.com/office/drawing/2014/main" id="{C2F5EE62-B856-69FC-4111-CABA7D930554}"/>
              </a:ext>
            </a:extLst>
          </p:cNvPr>
          <p:cNvPicPr>
            <a:picLocks noChangeAspect="1"/>
          </p:cNvPicPr>
          <p:nvPr/>
        </p:nvPicPr>
        <p:blipFill>
          <a:blip r:embed="rId2"/>
          <a:stretch>
            <a:fillRect/>
          </a:stretch>
        </p:blipFill>
        <p:spPr>
          <a:xfrm>
            <a:off x="1371600" y="0"/>
            <a:ext cx="9544050" cy="5905048"/>
          </a:xfrm>
          <a:prstGeom prst="rect">
            <a:avLst/>
          </a:prstGeom>
        </p:spPr>
      </p:pic>
      <p:sp>
        <p:nvSpPr>
          <p:cNvPr id="4" name="Title 3">
            <a:extLst>
              <a:ext uri="{FF2B5EF4-FFF2-40B4-BE49-F238E27FC236}">
                <a16:creationId xmlns:a16="http://schemas.microsoft.com/office/drawing/2014/main" id="{4095CF85-84DB-4FA0-86EF-F60C20D4CC35}"/>
              </a:ext>
            </a:extLst>
          </p:cNvPr>
          <p:cNvSpPr>
            <a:spLocks noGrp="1"/>
          </p:cNvSpPr>
          <p:nvPr>
            <p:ph type="title"/>
          </p:nvPr>
        </p:nvSpPr>
        <p:spPr>
          <a:xfrm>
            <a:off x="2000250" y="5766816"/>
            <a:ext cx="9850374" cy="1091184"/>
          </a:xfrm>
        </p:spPr>
        <p:txBody>
          <a:bodyPr/>
          <a:lstStyle/>
          <a:p>
            <a:r>
              <a:rPr lang="en-US" dirty="0"/>
              <a:t>Performance of investment funds</a:t>
            </a:r>
          </a:p>
        </p:txBody>
      </p:sp>
    </p:spTree>
    <p:extLst>
      <p:ext uri="{BB962C8B-B14F-4D97-AF65-F5344CB8AC3E}">
        <p14:creationId xmlns:p14="http://schemas.microsoft.com/office/powerpoint/2010/main" val="439165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DFCD207D-8EFB-2F98-1E00-3697A676BA79}"/>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ESG ratings of the largest 10 firms</a:t>
            </a:r>
          </a:p>
        </p:txBody>
      </p:sp>
      <p:pic>
        <p:nvPicPr>
          <p:cNvPr id="6" name="Picture 5" descr="A graph of a number of people&#10;&#10;Description automatically generated with medium confidence">
            <a:extLst>
              <a:ext uri="{FF2B5EF4-FFF2-40B4-BE49-F238E27FC236}">
                <a16:creationId xmlns:a16="http://schemas.microsoft.com/office/drawing/2014/main" id="{1CC4C4DE-BB13-EEA0-E1CC-ADED8562C5EC}"/>
              </a:ext>
            </a:extLst>
          </p:cNvPr>
          <p:cNvPicPr>
            <a:picLocks noChangeAspect="1"/>
          </p:cNvPicPr>
          <p:nvPr/>
        </p:nvPicPr>
        <p:blipFill rotWithShape="1">
          <a:blip r:embed="rId2"/>
          <a:srcRect b="61646"/>
          <a:stretch/>
        </p:blipFill>
        <p:spPr>
          <a:xfrm>
            <a:off x="135772" y="1738236"/>
            <a:ext cx="10739492" cy="5016132"/>
          </a:xfrm>
          <a:prstGeom prst="rect">
            <a:avLst/>
          </a:prstGeom>
        </p:spPr>
      </p:pic>
    </p:spTree>
    <p:extLst>
      <p:ext uri="{BB962C8B-B14F-4D97-AF65-F5344CB8AC3E}">
        <p14:creationId xmlns:p14="http://schemas.microsoft.com/office/powerpoint/2010/main" val="1707821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30" name="Picture 10" descr="The Rise of Consumer Goods Giant Unilever - YouTube">
            <a:extLst>
              <a:ext uri="{FF2B5EF4-FFF2-40B4-BE49-F238E27FC236}">
                <a16:creationId xmlns:a16="http://schemas.microsoft.com/office/drawing/2014/main" id="{748C9AAB-A0E8-BC26-E15E-C9137B3665B7}"/>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76682" y="0"/>
            <a:ext cx="5187803" cy="3226904"/>
          </a:xfrm>
          <a:prstGeom prst="rect">
            <a:avLst/>
          </a:prstGeom>
          <a:noFill/>
          <a:extLst>
            <a:ext uri="{909E8E84-426E-40DD-AFC4-6F175D3DCCD1}">
              <a14:hiddenFill xmlns:a14="http://schemas.microsoft.com/office/drawing/2010/main">
                <a:solidFill>
                  <a:srgbClr val="FFFFFF"/>
                </a:solidFill>
              </a14:hiddenFill>
            </a:ext>
          </a:extLst>
        </p:spPr>
      </p:pic>
      <p:sp>
        <p:nvSpPr>
          <p:cNvPr id="5152" name="Rectangle 5151">
            <a:extLst>
              <a:ext uri="{FF2B5EF4-FFF2-40B4-BE49-F238E27FC236}">
                <a16:creationId xmlns:a16="http://schemas.microsoft.com/office/drawing/2014/main" id="{417CDA24-35F8-4540-8C52-3096D6D94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34" name="Picture 14" descr="Environmental sustainability : Nestle cuts energy and water use by over 45%">
            <a:extLst>
              <a:ext uri="{FF2B5EF4-FFF2-40B4-BE49-F238E27FC236}">
                <a16:creationId xmlns:a16="http://schemas.microsoft.com/office/drawing/2014/main" id="{94B71583-7447-85FE-6F9E-655753262796}"/>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803927" y="0"/>
            <a:ext cx="5010838" cy="3291840"/>
          </a:xfrm>
          <a:prstGeom prst="rect">
            <a:avLst/>
          </a:prstGeom>
          <a:noFill/>
          <a:extLst>
            <a:ext uri="{909E8E84-426E-40DD-AFC4-6F175D3DCCD1}">
              <a14:hiddenFill xmlns:a14="http://schemas.microsoft.com/office/drawing/2010/main">
                <a:solidFill>
                  <a:srgbClr val="FFFFFF"/>
                </a:solidFill>
              </a14:hiddenFill>
            </a:ext>
          </a:extLst>
        </p:spPr>
      </p:pic>
      <p:sp>
        <p:nvSpPr>
          <p:cNvPr id="5154" name="Rectangle 5153">
            <a:extLst>
              <a:ext uri="{FF2B5EF4-FFF2-40B4-BE49-F238E27FC236}">
                <a16:creationId xmlns:a16="http://schemas.microsoft.com/office/drawing/2014/main" id="{8658BFE0-4E65-4174-9C75-687C94E88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6" name="Rectangle 5155">
            <a:extLst>
              <a:ext uri="{FF2B5EF4-FFF2-40B4-BE49-F238E27FC236}">
                <a16:creationId xmlns:a16="http://schemas.microsoft.com/office/drawing/2014/main" id="{FA75DFED-A0C1-4A83-BE1D-0271C1826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552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8" name="Picture 8" descr="Class-action lawsuits alleging Beyond Meat deceived consumers about protein  content will be combined in Chicago">
            <a:extLst>
              <a:ext uri="{FF2B5EF4-FFF2-40B4-BE49-F238E27FC236}">
                <a16:creationId xmlns:a16="http://schemas.microsoft.com/office/drawing/2014/main" id="{D0E1CA85-E542-D735-1355-0891D35101C3}"/>
              </a:ext>
            </a:extLst>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457201" y="3539656"/>
            <a:ext cx="5426764" cy="307052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tarbucks Announced Its Changing Its Rewards Program">
            <a:extLst>
              <a:ext uri="{FF2B5EF4-FFF2-40B4-BE49-F238E27FC236}">
                <a16:creationId xmlns:a16="http://schemas.microsoft.com/office/drawing/2014/main" id="{CFF022AC-992F-1B55-9A70-644DE4FF39AC}"/>
              </a:ext>
            </a:extLst>
          </p:cNvPr>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6803927" y="3539656"/>
            <a:ext cx="5010838" cy="3070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01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Rectangle 105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Coca Cola Life - greenwashing examples-min">
            <a:extLst>
              <a:ext uri="{FF2B5EF4-FFF2-40B4-BE49-F238E27FC236}">
                <a16:creationId xmlns:a16="http://schemas.microsoft.com/office/drawing/2014/main" id="{4C57986C-7E86-0F1E-A9A4-0C760ED5B9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622" b="236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297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1E934DA-ABC7-9F57-0C1F-B07152080BEF}"/>
              </a:ext>
            </a:extLst>
          </p:cNvPr>
          <p:cNvPicPr>
            <a:picLocks noChangeAspect="1"/>
          </p:cNvPicPr>
          <p:nvPr/>
        </p:nvPicPr>
        <p:blipFill rotWithShape="1">
          <a:blip r:embed="rId3"/>
          <a:srcRect t="1088"/>
          <a:stretch/>
        </p:blipFill>
        <p:spPr>
          <a:xfrm>
            <a:off x="457200" y="570556"/>
            <a:ext cx="11277600" cy="5716888"/>
          </a:xfrm>
          <a:prstGeom prst="rect">
            <a:avLst/>
          </a:prstGeom>
        </p:spPr>
      </p:pic>
    </p:spTree>
    <p:extLst>
      <p:ext uri="{BB962C8B-B14F-4D97-AF65-F5344CB8AC3E}">
        <p14:creationId xmlns:p14="http://schemas.microsoft.com/office/powerpoint/2010/main" val="199463061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C93F1543066F4AB344BFC84D0103F7" ma:contentTypeVersion="10" ma:contentTypeDescription="Create a new document." ma:contentTypeScope="" ma:versionID="cd8695ec5499caf065ceec057366b8ac">
  <xsd:schema xmlns:xsd="http://www.w3.org/2001/XMLSchema" xmlns:xs="http://www.w3.org/2001/XMLSchema" xmlns:p="http://schemas.microsoft.com/office/2006/metadata/properties" xmlns:ns2="c5c9e709-33b2-4b06-8f10-d6c1741ac9f4" xmlns:ns3="1e1d0578-724d-4a24-8554-c45afb9353c7" targetNamespace="http://schemas.microsoft.com/office/2006/metadata/properties" ma:root="true" ma:fieldsID="6edd691f48ce3fc02f4e27b2479156dc" ns2:_="" ns3:_="">
    <xsd:import namespace="c5c9e709-33b2-4b06-8f10-d6c1741ac9f4"/>
    <xsd:import namespace="1e1d0578-724d-4a24-8554-c45afb9353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c9e709-33b2-4b06-8f10-d6c1741ac9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1d0578-724d-4a24-8554-c45afb9353c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542726-B9EA-48CB-8F30-B252DE6A51D2}">
  <ds:schemaRefs>
    <ds:schemaRef ds:uri="http://schemas.openxmlformats.org/package/2006/metadata/core-properties"/>
    <ds:schemaRef ds:uri="http://schemas.microsoft.com/office/2006/documentManagement/types"/>
    <ds:schemaRef ds:uri="c5c9e709-33b2-4b06-8f10-d6c1741ac9f4"/>
    <ds:schemaRef ds:uri="http://purl.org/dc/dcmitype/"/>
    <ds:schemaRef ds:uri="http://schemas.microsoft.com/office/infopath/2007/PartnerControls"/>
    <ds:schemaRef ds:uri="http://purl.org/dc/elements/1.1/"/>
    <ds:schemaRef ds:uri="http://www.w3.org/XML/1998/namespace"/>
    <ds:schemaRef ds:uri="1e1d0578-724d-4a24-8554-c45afb9353c7"/>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6611AD2A-80AE-45B9-BE22-933EA96968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c9e709-33b2-4b06-8f10-d6c1741ac9f4"/>
    <ds:schemaRef ds:uri="1e1d0578-724d-4a24-8554-c45afb9353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A52176-97A0-42CC-A504-484E1F2768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35375</TotalTime>
  <Words>498</Words>
  <Application>Microsoft Macintosh PowerPoint</Application>
  <PresentationFormat>Widescreen</PresentationFormat>
  <Paragraphs>75</Paragraphs>
  <Slides>20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Helvetica Neue</vt:lpstr>
      <vt:lpstr>Inter</vt:lpstr>
      <vt:lpstr>Söhne</vt:lpstr>
      <vt:lpstr>Wingdings</vt:lpstr>
      <vt:lpstr>Custom Design</vt:lpstr>
      <vt:lpstr>Punit Arora, PhD CUNY/ Rutgers</vt:lpstr>
      <vt:lpstr>Agenda</vt:lpstr>
      <vt:lpstr>PowerPoint Presentation</vt:lpstr>
      <vt:lpstr>PowerPoint Presentation</vt:lpstr>
      <vt:lpstr>Performance of investment funds</vt:lpstr>
      <vt:lpstr>ESG ratings of the largest 10 firms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Communalizing Private Costs: Ownership Concentration, Institutions and Corporate Environmental Performance </vt:lpstr>
      <vt:lpstr>PowerPoint Presentation</vt:lpstr>
      <vt:lpstr>Competition, stakeholder voice and irresponsible behavior</vt:lpstr>
      <vt:lpstr>PowerPoint Presentation</vt:lpstr>
      <vt:lpstr>Key results …</vt:lpstr>
      <vt:lpstr>Key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Punit Arora</dc:creator>
  <cp:lastModifiedBy>Punit Arora</cp:lastModifiedBy>
  <cp:revision>53</cp:revision>
  <cp:lastPrinted>2022-05-04T11:09:20Z</cp:lastPrinted>
  <dcterms:created xsi:type="dcterms:W3CDTF">2020-07-13T23:05:42Z</dcterms:created>
  <dcterms:modified xsi:type="dcterms:W3CDTF">2023-09-27T13:05:42Z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0x01010085C93F1543066F4AB344BFC84D0103F7</vt:lpwstr>
  </property>
  <property fmtid="{D5CDD505-2E9C-101B-9397-08002B2CF9AE}" pid="3" name="Order">
    <vt:r8>353000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