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75" r:id="rId5"/>
    <p:sldId id="276" r:id="rId6"/>
    <p:sldId id="279" r:id="rId7"/>
    <p:sldId id="274" r:id="rId8"/>
    <p:sldId id="277" r:id="rId9"/>
    <p:sldId id="272" r:id="rId10"/>
    <p:sldId id="262" r:id="rId11"/>
    <p:sldId id="263" r:id="rId12"/>
    <p:sldId id="264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907" autoAdjust="0"/>
  </p:normalViewPr>
  <p:slideViewPr>
    <p:cSldViewPr>
      <p:cViewPr varScale="1">
        <p:scale>
          <a:sx n="64" d="100"/>
          <a:sy n="64" d="100"/>
        </p:scale>
        <p:origin x="134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5" d="100"/>
          <a:sy n="125" d="100"/>
        </p:scale>
        <p:origin x="1800" y="-21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RAOs submitted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762</c:v>
                </c:pt>
                <c:pt idx="1">
                  <c:v>1278</c:v>
                </c:pt>
                <c:pt idx="2">
                  <c:v>1750</c:v>
                </c:pt>
                <c:pt idx="3">
                  <c:v>1742</c:v>
                </c:pt>
                <c:pt idx="4">
                  <c:v>1891</c:v>
                </c:pt>
                <c:pt idx="5">
                  <c:v>1939</c:v>
                </c:pt>
                <c:pt idx="6">
                  <c:v>1803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F3-4FAA-A5A3-ED6C753239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78813024"/>
        <c:axId val="578811712"/>
      </c:lineChart>
      <c:catAx>
        <c:axId val="57881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811712"/>
        <c:crosses val="autoZero"/>
        <c:auto val="1"/>
        <c:lblAlgn val="ctr"/>
        <c:lblOffset val="100"/>
        <c:noMultiLvlLbl val="0"/>
      </c:catAx>
      <c:valAx>
        <c:axId val="578811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88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525449024754261"/>
          <c:y val="4.9305857216621812E-2"/>
          <c:w val="0.37600065616797901"/>
          <c:h val="7.48438572209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841C36-CCFC-486F-A194-235E0C239EE4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B7F013-289E-4AEB-94FB-D1BCD59DB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9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465138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776662"/>
            <a:ext cx="5608320" cy="536479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667568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8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465138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9467" y="3776662"/>
            <a:ext cx="6231467" cy="520985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25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2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09563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94" y="3447415"/>
            <a:ext cx="6930884" cy="508698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7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09563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94" y="3447415"/>
            <a:ext cx="6930884" cy="508698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09563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94" y="3447415"/>
            <a:ext cx="6930884" cy="508698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09563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894" y="3447415"/>
            <a:ext cx="6930884" cy="508698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1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3873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718560"/>
            <a:ext cx="6231467" cy="4587240"/>
          </a:xfrm>
        </p:spPr>
        <p:txBody>
          <a:bodyPr/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2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3873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718560"/>
            <a:ext cx="6231467" cy="458724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3873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7360" y="3718560"/>
            <a:ext cx="6231467" cy="45872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F013-289E-4AEB-94FB-D1BCD59DBD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5133-DFA0-4AA2-896F-28D673ADE9A5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9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67D5-BCAA-440D-8EDE-5663EEC42E26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3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B5C8-57B4-4C11-A7B9-0D35913F4F71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0A89-3E30-48BD-8126-64FC0782D65E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E7A-EBB9-4B12-941D-F3B5588FB24A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3D7E-F5A9-4BFB-9BC0-4C48EE5F78A7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F458-D805-44A1-9B08-D25B8E3359F7}" type="datetime1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9444-A964-4384-BA3B-FD4D9453D971}" type="datetime1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6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30FD-C788-4826-8955-74882F4AC4FA}" type="datetime1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0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C022-81E7-4DF1-A2BE-4741F48BD152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8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7FE3-72DA-4435-AEC6-FA142B7248B3}" type="datetime1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9E7AA-9C00-4552-B473-5D857F72C0E0}" type="datetime1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435C-DF88-4B02-8B92-29CAF25E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2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/>
              <a:t>NJDEP/A&amp;WMA Regulatory Update Conference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Site Remediation and Waste Management Program Update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November 16, 2018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7300" y="5480050"/>
            <a:ext cx="6629400" cy="17526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Clr>
                <a:schemeClr val="bg2"/>
              </a:buClr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Mark J. Pedersen, Assistant Commissioner</a:t>
            </a:r>
          </a:p>
          <a:p>
            <a:pPr marL="342900" indent="-342900">
              <a:buClr>
                <a:schemeClr val="bg2"/>
              </a:buClr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New Jersey Department of Environmental Protection</a:t>
            </a:r>
          </a:p>
          <a:p>
            <a:pPr marL="342900" indent="-342900">
              <a:buClr>
                <a:schemeClr val="bg2"/>
              </a:buClr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Site Remediation and Waste Management Program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3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Municipal Ticketing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remediation deadline is missed:</a:t>
            </a:r>
          </a:p>
          <a:p>
            <a:pPr lvl="1"/>
            <a:r>
              <a:rPr lang="en-US" dirty="0"/>
              <a:t>A compliance officer files a summons</a:t>
            </a:r>
          </a:p>
          <a:p>
            <a:pPr lvl="1"/>
            <a:r>
              <a:rPr lang="en-US" dirty="0"/>
              <a:t>Municipal court issues the summons and sets a court appearance date. </a:t>
            </a:r>
          </a:p>
          <a:p>
            <a:pPr lvl="1"/>
            <a:r>
              <a:rPr lang="en-US" dirty="0"/>
              <a:t>DAG sends a letter to the defendant offering to settle the violation</a:t>
            </a:r>
          </a:p>
          <a:p>
            <a:pPr lvl="1"/>
            <a:r>
              <a:rPr lang="en-US" dirty="0"/>
              <a:t>If a settlement cannot be reached, the case goes to trial in municipal court.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Municipal Ticketing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As of October 31, 2018</a:t>
            </a:r>
          </a:p>
          <a:p>
            <a:pPr marL="1030288" lvl="1" indent="-342900">
              <a:buFont typeface="Calibri" panose="020F0502020204030204" pitchFamily="34" charset="0"/>
              <a:buChar char="−"/>
            </a:pPr>
            <a:r>
              <a:rPr lang="en-US" dirty="0"/>
              <a:t>113 Issued, at 86 sites</a:t>
            </a:r>
          </a:p>
          <a:p>
            <a:pPr marL="1030288" lvl="1" indent="-342900">
              <a:buFont typeface="Calibri" panose="020F0502020204030204" pitchFamily="34" charset="0"/>
              <a:buChar char="−"/>
            </a:pPr>
            <a:r>
              <a:rPr lang="en-US" dirty="0"/>
              <a:t>Over $261,000 in penalties assessed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17638"/>
            <a:ext cx="236545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3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Regulatory 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Chapter 26F: Heating Oil Tank System Remediation Rules- Adopted August 6, 2018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Updating Remediation Standards, N.J.A.C. 7:26D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0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SRP Website: www.nj.gov/dep/srp/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SRPL </a:t>
            </a:r>
            <a:r>
              <a:rPr lang="en-US" dirty="0" err="1">
                <a:solidFill>
                  <a:srgbClr val="002060"/>
                </a:solidFill>
              </a:rPr>
              <a:t>Board:www.nj.gov</a:t>
            </a:r>
            <a:r>
              <a:rPr lang="en-US" dirty="0">
                <a:solidFill>
                  <a:srgbClr val="002060"/>
                </a:solidFill>
              </a:rPr>
              <a:t>/</a:t>
            </a:r>
            <a:r>
              <a:rPr lang="en-US" dirty="0" err="1">
                <a:solidFill>
                  <a:srgbClr val="002060"/>
                </a:solidFill>
              </a:rPr>
              <a:t>lsrpboard</a:t>
            </a:r>
            <a:r>
              <a:rPr lang="en-US" dirty="0">
                <a:solidFill>
                  <a:srgbClr val="002060"/>
                </a:solidFill>
              </a:rPr>
              <a:t>/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Remediation Program Metrics</a:t>
            </a:r>
          </a:p>
          <a:p>
            <a:r>
              <a:rPr lang="en-US" dirty="0"/>
              <a:t>Remedial Action Permitting</a:t>
            </a:r>
          </a:p>
          <a:p>
            <a:r>
              <a:rPr lang="en-US" dirty="0"/>
              <a:t>Enforcement Initiatives</a:t>
            </a:r>
          </a:p>
          <a:p>
            <a:r>
              <a:rPr lang="en-US" dirty="0"/>
              <a:t>SRRA 2.0 </a:t>
            </a:r>
          </a:p>
          <a:p>
            <a:r>
              <a:rPr lang="en-US" dirty="0"/>
              <a:t>Regulatory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6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Active, New, and Closed Cases</a:t>
            </a:r>
            <a:br>
              <a:rPr lang="en-US" dirty="0"/>
            </a:br>
            <a:r>
              <a:rPr lang="en-US" dirty="0"/>
              <a:t>(2012-2017)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882310"/>
              </p:ext>
            </p:extLst>
          </p:nvPr>
        </p:nvGraphicFramePr>
        <p:xfrm>
          <a:off x="609600" y="1812535"/>
          <a:ext cx="7924800" cy="443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80726585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894612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63472109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594561393"/>
                    </a:ext>
                  </a:extLst>
                </a:gridCol>
              </a:tblGrid>
              <a:tr h="6624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Total Active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Total New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Total Closed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362529"/>
                  </a:ext>
                </a:extLst>
              </a:tr>
              <a:tr h="6624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CY 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14,369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9,612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4,735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4937028"/>
                  </a:ext>
                </a:extLst>
              </a:tr>
              <a:tr h="6624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CY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14,577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5,287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4,236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1499393"/>
                  </a:ext>
                </a:extLst>
              </a:tr>
              <a:tr h="6624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CY 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13,795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4,928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5,036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4693244"/>
                  </a:ext>
                </a:extLst>
              </a:tr>
              <a:tr h="6624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CY 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14,245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5,390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4,638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7699068"/>
                  </a:ext>
                </a:extLst>
              </a:tr>
              <a:tr h="5616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CY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14,357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5,129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4,540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668458"/>
                  </a:ext>
                </a:extLst>
              </a:tr>
              <a:tr h="5616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CY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14,223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4,975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5,003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46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9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Response Action Outcomes</a:t>
            </a:r>
            <a:br>
              <a:rPr lang="en-US" dirty="0"/>
            </a:br>
            <a:r>
              <a:rPr lang="en-US" dirty="0"/>
              <a:t>(2012-2017)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68799B5-A87A-4F6D-8578-129302930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569986"/>
              </p:ext>
            </p:extLst>
          </p:nvPr>
        </p:nvGraphicFramePr>
        <p:xfrm>
          <a:off x="457200" y="2057400"/>
          <a:ext cx="8229600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913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IECs and VCs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53200E-9E34-459C-97B3-868F85C8C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75566"/>
              </p:ext>
            </p:extLst>
          </p:nvPr>
        </p:nvGraphicFramePr>
        <p:xfrm>
          <a:off x="533400" y="1571785"/>
          <a:ext cx="8077200" cy="5011577"/>
        </p:xfrm>
        <a:graphic>
          <a:graphicData uri="http://schemas.openxmlformats.org/drawingml/2006/table">
            <a:tbl>
              <a:tblPr/>
              <a:tblGrid>
                <a:gridCol w="4476184">
                  <a:extLst>
                    <a:ext uri="{9D8B030D-6E8A-4147-A177-3AD203B41FA5}">
                      <a16:colId xmlns:a16="http://schemas.microsoft.com/office/drawing/2014/main" val="3468689677"/>
                    </a:ext>
                  </a:extLst>
                </a:gridCol>
                <a:gridCol w="3601016">
                  <a:extLst>
                    <a:ext uri="{9D8B030D-6E8A-4147-A177-3AD203B41FA5}">
                      <a16:colId xmlns:a16="http://schemas.microsoft.com/office/drawing/2014/main" val="165096877"/>
                    </a:ext>
                  </a:extLst>
                </a:gridCol>
              </a:tblGrid>
              <a:tr h="662701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 November 11, 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74846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IECs/VCs Cases (Total)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1407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LSRP Cases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327063"/>
                  </a:ext>
                </a:extLst>
              </a:tr>
              <a:tr h="462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PF Cases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167091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Traditional Oversight Cases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259430"/>
                  </a:ext>
                </a:extLst>
              </a:tr>
              <a:tr h="324508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59080"/>
                  </a:ext>
                </a:extLst>
              </a:tr>
              <a:tr h="462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IECs/VCs Cases (Total)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832588"/>
                  </a:ext>
                </a:extLst>
              </a:tr>
              <a:tr h="462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LSRP Cases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94153"/>
                  </a:ext>
                </a:extLst>
              </a:tr>
              <a:tr h="462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PF Cases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031016"/>
                  </a:ext>
                </a:extLst>
              </a:tr>
              <a:tr h="462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Traditional Oversight Cases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53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75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Remedial Action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F677E3-5805-4B26-A8C6-48E1C7ECA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696857"/>
              </p:ext>
            </p:extLst>
          </p:nvPr>
        </p:nvGraphicFramePr>
        <p:xfrm>
          <a:off x="228600" y="2157413"/>
          <a:ext cx="8610600" cy="4425950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CA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ctr"/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Jan. 2018- Oct. 2018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AACA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Average Number of Days for Application to be </a:t>
                      </a: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Administratively </a:t>
                      </a:r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Complete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37.70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Average Number of Days for Application to be </a:t>
                      </a: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Technically</a:t>
                      </a:r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Complete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180.68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Average Number of Days for DEP Total Process Time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150.33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Average Number of Days for Permits to be Issued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fontAlgn="ctr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187.95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77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SRRA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amendments to the Site Remediation Reform Act and other statutes, commonly known as “SRRA 2.0”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Direct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Remediate as DEP directs, using an LSRP</a:t>
            </a:r>
          </a:p>
          <a:p>
            <a:r>
              <a:rPr lang="en-US" dirty="0"/>
              <a:t>Do a feasibility study</a:t>
            </a:r>
          </a:p>
          <a:p>
            <a:r>
              <a:rPr lang="en-US" dirty="0"/>
              <a:t>Implement remedy the DEP selects</a:t>
            </a:r>
          </a:p>
          <a:p>
            <a:r>
              <a:rPr lang="en-US" dirty="0"/>
              <a:t>Submit public participation plan- 30 days</a:t>
            </a:r>
          </a:p>
          <a:p>
            <a:r>
              <a:rPr lang="en-US" dirty="0"/>
              <a:t>Submit remediation cost review- 60 days</a:t>
            </a:r>
          </a:p>
          <a:p>
            <a:r>
              <a:rPr lang="en-US" dirty="0"/>
              <a:t>Establish Remediation Trust Fund- 90 days </a:t>
            </a:r>
          </a:p>
          <a:p>
            <a:r>
              <a:rPr lang="en-US" dirty="0"/>
              <a:t>DEP must approve disbursements</a:t>
            </a:r>
          </a:p>
          <a:p>
            <a:r>
              <a:rPr lang="en-US" dirty="0"/>
              <a:t>Pay RFS surcharge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1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Compliance Assistance &amp; </a:t>
            </a:r>
            <a:br>
              <a:rPr lang="en-US" dirty="0"/>
            </a:br>
            <a:r>
              <a:rPr lang="en-US" dirty="0"/>
              <a:t>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Compliance rate January 2018 through October 2018: 86%</a:t>
            </a:r>
          </a:p>
          <a:p>
            <a:r>
              <a:rPr lang="en-US" dirty="0"/>
              <a:t>NOVs for SRRA Violations</a:t>
            </a:r>
          </a:p>
          <a:p>
            <a:r>
              <a:rPr lang="en-US" dirty="0"/>
              <a:t>Automating the process</a:t>
            </a:r>
          </a:p>
          <a:p>
            <a:r>
              <a:rPr lang="en-US" dirty="0"/>
              <a:t>Municipal Ticketing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435C-DF88-4B02-8B92-29CAF25E64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14829</TotalTime>
  <Words>439</Words>
  <Application>Microsoft Office PowerPoint</Application>
  <PresentationFormat>On-screen Show (4:3)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NJDEP/A&amp;WMA Regulatory Update Conference   Site Remediation and Waste Management Program Update  November 16, 2018 </vt:lpstr>
      <vt:lpstr>Topics</vt:lpstr>
      <vt:lpstr>Active, New, and Closed Cases (2012-2017)</vt:lpstr>
      <vt:lpstr>Response Action Outcomes (2012-2017)</vt:lpstr>
      <vt:lpstr>IECs and VCs Report</vt:lpstr>
      <vt:lpstr>Remedial Action Permits</vt:lpstr>
      <vt:lpstr>SRRA 2.0</vt:lpstr>
      <vt:lpstr>Direct Oversight</vt:lpstr>
      <vt:lpstr>Compliance Assistance &amp;  Enforcement</vt:lpstr>
      <vt:lpstr>Municipal Ticketing Program</vt:lpstr>
      <vt:lpstr>Municipal Ticketing Stats</vt:lpstr>
      <vt:lpstr>Regulatory  Update</vt:lpstr>
      <vt:lpstr>Questions?</vt:lpstr>
    </vt:vector>
  </TitlesOfParts>
  <Company>NJDEP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Bauer</dc:creator>
  <cp:lastModifiedBy>Marchitelli, Monica</cp:lastModifiedBy>
  <cp:revision>213</cp:revision>
  <cp:lastPrinted>2018-11-15T18:04:48Z</cp:lastPrinted>
  <dcterms:created xsi:type="dcterms:W3CDTF">2015-09-29T15:32:16Z</dcterms:created>
  <dcterms:modified xsi:type="dcterms:W3CDTF">2018-11-15T18:13:28Z</dcterms:modified>
</cp:coreProperties>
</file>