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257" r:id="rId3"/>
    <p:sldId id="258" r:id="rId4"/>
    <p:sldId id="278" r:id="rId5"/>
    <p:sldId id="259" r:id="rId6"/>
    <p:sldId id="260" r:id="rId7"/>
    <p:sldId id="276" r:id="rId8"/>
    <p:sldId id="277" r:id="rId9"/>
    <p:sldId id="261" r:id="rId10"/>
    <p:sldId id="262" r:id="rId11"/>
    <p:sldId id="274" r:id="rId12"/>
    <p:sldId id="275" r:id="rId13"/>
    <p:sldId id="263" r:id="rId14"/>
    <p:sldId id="279" r:id="rId15"/>
    <p:sldId id="280" r:id="rId16"/>
    <p:sldId id="282" r:id="rId17"/>
    <p:sldId id="283" r:id="rId18"/>
    <p:sldId id="28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B9224-0DF0-450B-9116-F7218BA250FF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EA038-9F2B-4F1D-8C1B-F21E8FCED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1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50D5-6AB2-45E1-AEEC-A210B2F6A81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48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B4A1DA4-C8A8-4C74-B2D1-3C0FD5AF4A5E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67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B4A1DA4-C8A8-4C74-B2D1-3C0FD5AF4A5E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61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6227A9-4AD0-43D6-BFEA-EF2C99852950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12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6227A9-4AD0-43D6-BFEA-EF2C99852950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13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96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6227A9-4AD0-43D6-BFEA-EF2C99852950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14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6227A9-4AD0-43D6-BFEA-EF2C99852950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15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46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6227A9-4AD0-43D6-BFEA-EF2C99852950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16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45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6227A9-4AD0-43D6-BFEA-EF2C99852950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17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46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31731" indent="-281435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25741" indent="-225148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576037" indent="-225148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26333" indent="-225148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C46B05B-F556-41EA-911D-C88A2C1C5C82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18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50D5-6AB2-45E1-AEEC-A210B2F6A81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7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50D5-6AB2-45E1-AEEC-A210B2F6A81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2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50D5-6AB2-45E1-AEEC-A210B2F6A81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50D5-6AB2-45E1-AEEC-A210B2F6A81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55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50D5-6AB2-45E1-AEEC-A210B2F6A81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3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050D5-6AB2-45E1-AEEC-A210B2F6A81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73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FC96F05-2F67-4FAD-BE3D-94D8B733FF6C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8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B4A1DA4-C8A8-4C74-B2D1-3C0FD5AF4A5E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9</a:t>
            </a:fld>
            <a:endParaRPr lang="en-US" altLang="en-US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410F1-D11D-4275-B800-CF05F5BF9D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7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83355-E059-473D-A85E-D41E6957A7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3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C638D-C040-4FD0-85F0-02D722F393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78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92100"/>
            <a:ext cx="73914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2C092-5677-4549-8BDD-9574C096F3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82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DBB6C-924B-41D6-B778-B1151A96D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0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0B07-ACAD-4ECF-ABA9-40E382998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66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F9164-3DD5-48C9-933D-49AFE5CE04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78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E5B98-28B5-45E7-96A5-064F73358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13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69715-BC04-4DC4-A973-BB3F9BD609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81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64054-EF88-4A71-B6C7-5AC344DCE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11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6BACC-CDFE-46A6-A691-2449AA85D9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2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B0738-869F-4F8F-872D-A77274CBF6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28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B7380-12D9-4F75-97D7-BF8D2F1356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37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74ECE-C0F3-41DD-AFB9-8B1D628A00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86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12452-F3CF-453F-B8F1-4D6EC4D50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63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EDA7-F3E4-47C3-9EAE-093B8AF9F8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7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7F7C5-E335-4445-9DC5-03115C51D5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3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E1DBF-2A76-475D-ADA1-1BAEED9103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5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79FB2-60FD-4F90-958F-16F2A44AEB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7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88D00-735B-4C87-9551-BC571F2B3C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8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2ADF8-9C7A-4918-9040-6272BB56DB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9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7894-F020-45D4-988E-1300FBF01B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9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C6318-69AA-484B-9BE4-80E69C3C89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3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92100"/>
            <a:ext cx="7391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D44E32-8B92-4CF0-A9E3-0D10F1C1B05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676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ahoma" pitchFamily="34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ahoma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v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v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v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v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v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92100"/>
            <a:ext cx="7391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70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2EEB12-2720-4511-9297-C88CFE9683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395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ahoma" pitchFamily="34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ahoma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v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v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v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v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v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4267200"/>
          </a:xfrm>
        </p:spPr>
        <p:txBody>
          <a:bodyPr/>
          <a:lstStyle/>
          <a:p>
            <a:pPr algn="ctr">
              <a:defRPr/>
            </a:pPr>
            <a:br>
              <a:rPr lang="en-US" dirty="0"/>
            </a:br>
            <a:br>
              <a:rPr lang="en-US" sz="28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3600" dirty="0"/>
              <a:t>Remediation Standards </a:t>
            </a:r>
            <a:br>
              <a:rPr lang="en-US" sz="3600" dirty="0"/>
            </a:br>
            <a:r>
              <a:rPr lang="en-US" sz="3600" dirty="0"/>
              <a:t>Rule Update</a:t>
            </a:r>
            <a:br>
              <a:rPr lang="en-US" sz="3600" dirty="0"/>
            </a:br>
            <a:r>
              <a:rPr lang="en-US" sz="2400" dirty="0"/>
              <a:t>NJDEP and A&amp;WMA</a:t>
            </a:r>
            <a:br>
              <a:rPr lang="en-US" sz="2400" dirty="0"/>
            </a:br>
            <a:r>
              <a:rPr lang="en-US" sz="2400" dirty="0"/>
              <a:t>Regulatory Update Conference</a:t>
            </a:r>
            <a:br>
              <a:rPr lang="en-US" sz="2400" dirty="0"/>
            </a:br>
            <a:r>
              <a:rPr lang="en-US" sz="2400" dirty="0"/>
              <a:t>November 16, 2018</a:t>
            </a:r>
            <a:br>
              <a:rPr lang="en-US" sz="3600" dirty="0">
                <a:effectLst/>
                <a:latin typeface="Calibri" pitchFamily="34" charset="0"/>
                <a:cs typeface="Calibri" pitchFamily="34" charset="0"/>
              </a:rPr>
            </a:br>
            <a:endParaRPr lang="en-US" sz="20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5410200"/>
            <a:ext cx="5334000" cy="914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Barry Frasco</a:t>
            </a: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n-US" altLang="en-US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Assistant Director</a:t>
            </a:r>
          </a:p>
          <a:p>
            <a:pPr marL="0" indent="0">
              <a:buFontTx/>
              <a:buNone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Hazardous Site Science, NJDEP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8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55" y="304800"/>
            <a:ext cx="7391400" cy="1384300"/>
          </a:xfrm>
        </p:spPr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1828800"/>
            <a:ext cx="80772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Tahoma" pitchFamily="34" charset="0"/>
              <a:buChar char="–"/>
              <a:defRPr sz="28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Tahoma" pitchFamily="34" charset="0"/>
              <a:buChar char="–"/>
              <a:defRPr sz="2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Rule amendment will have a “phase in” provision to allow for use of older remediation standards</a:t>
            </a:r>
          </a:p>
          <a:p>
            <a:pPr marL="1200150" lvl="1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RAWP or RAR must be certified by an LSRP and submitted to the Department within 6 months of the effective date of the rule amendment</a:t>
            </a:r>
          </a:p>
          <a:p>
            <a:pPr marL="1200150" lvl="1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  <a:ea typeface="Calibri" pitchFamily="34" charset="0"/>
                <a:cs typeface="Calibri" pitchFamily="34" charset="0"/>
              </a:rPr>
              <a:t>meets order of magnitude requirements</a:t>
            </a:r>
          </a:p>
          <a:p>
            <a:pPr marL="1200150" lvl="1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remedial action must be completed by applicable mandatory time frame</a:t>
            </a:r>
          </a:p>
          <a:p>
            <a:pPr lvl="1">
              <a:spcBef>
                <a:spcPct val="0"/>
              </a:spcBef>
              <a:buClrTx/>
            </a:pPr>
            <a:endParaRPr lang="en-US" altLang="en-US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79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1828800"/>
            <a:ext cx="80772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Tahoma" pitchFamily="34" charset="0"/>
              <a:buChar char="–"/>
              <a:defRPr sz="28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Tahoma" pitchFamily="34" charset="0"/>
              <a:buChar char="–"/>
              <a:defRPr sz="2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New guidance documents will be prepared for the development of Alternative Remediation Standards</a:t>
            </a:r>
            <a:endParaRPr lang="en-US" altLang="en-US" sz="3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>
              <a:spcBef>
                <a:spcPct val="0"/>
              </a:spcBef>
              <a:buClrTx/>
            </a:pPr>
            <a:endParaRPr lang="en-US" altLang="en-US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3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828800"/>
            <a:ext cx="80772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Stakeholder Process: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Department met 13 times with a stakeholder group (March 2014 to August 2015)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Meetings focused on exchange of ideas/information concerning the readoption objectives and rule language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Information will be on the Department Website (information being moved to a new location)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07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828800"/>
            <a:ext cx="80772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Updating Soil Remediation Standards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Pursuant to N.J.AC. 7:26D-6, the Department may update soil remediation standards contained in the rule if USEPA revises toxicity information in the Integrated Risk Information System (IRIS)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Accomplished through a Notice of Administrative Change in the New Jersey Register 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49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828800"/>
            <a:ext cx="8077200" cy="54968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Soil Remediation Standards Were Updated in September 2017</a:t>
            </a:r>
          </a:p>
          <a:p>
            <a:pPr>
              <a:defRPr/>
            </a:pP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remediation standards for 19 contaminants were updated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soil remediation standards for 11 contaminants increased (became less stringent);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soil remediation standards for 6 contaminants decreased(became more stringent);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soil remediation standards for 1 contaminant remained unchanged; and 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contaminant is no longer be regulated</a:t>
            </a: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altLang="en-US" sz="2800" b="1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defRPr/>
            </a:pP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56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616857"/>
            <a:ext cx="8077200" cy="54414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Soil Remediation Standards Were Updated in September 2017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remediation standards for contaminants that became less stringent: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fontAlgn="b"/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Benzo(a)Anthracene                 Carbon Tetrachloride</a:t>
            </a:r>
          </a:p>
          <a:p>
            <a:pPr lvl="2" fontAlgn="b"/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Benzo(a) Pyrene                         Methylene Chloride</a:t>
            </a:r>
          </a:p>
          <a:p>
            <a:pPr lvl="2" fontAlgn="b"/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Benzo(b)Fluoranthene              Tetrachloroethene</a:t>
            </a:r>
          </a:p>
          <a:p>
            <a:pPr lvl="2" fontAlgn="b"/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Benzo(k)Fluoranthene               1,1,1-Trichloroethane</a:t>
            </a:r>
          </a:p>
          <a:p>
            <a:pPr lvl="2" fontAlgn="b"/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Chrysene</a:t>
            </a:r>
          </a:p>
          <a:p>
            <a:pPr lvl="2" fontAlgn="b"/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Dibenz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(ah)Anthracene</a:t>
            </a:r>
          </a:p>
          <a:p>
            <a:pPr lvl="2" fontAlgn="b"/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Indeno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(123-cd)Pyrene</a:t>
            </a:r>
          </a:p>
          <a:p>
            <a:pPr lvl="1">
              <a:lnSpc>
                <a:spcPct val="90000"/>
              </a:lnSpc>
            </a:pPr>
            <a:endParaRPr lang="en-US" altLang="en-US" sz="2800" b="1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defRPr/>
            </a:pP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6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616857"/>
            <a:ext cx="8077200" cy="57246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Soil Remediation Standards Were Updated in September 2017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remediation standards for contaminants that became more stringent:</a:t>
            </a:r>
          </a:p>
          <a:p>
            <a:pPr lvl="2" fontAlgn="b"/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Hexachloroethane</a:t>
            </a:r>
          </a:p>
          <a:p>
            <a:pPr lvl="2" fontAlgn="b"/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Nitrobenzene (residential)</a:t>
            </a:r>
          </a:p>
          <a:p>
            <a:pPr lvl="2" fontAlgn="b"/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Pentachlorophenol</a:t>
            </a:r>
          </a:p>
          <a:p>
            <a:pPr lvl="2" fontAlgn="b"/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Trichloroethene</a:t>
            </a:r>
          </a:p>
          <a:p>
            <a:pPr lvl="2" fontAlgn="b"/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2" fontAlgn="b"/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 of Magnitude Change</a:t>
            </a:r>
          </a:p>
          <a:p>
            <a:pPr lvl="2" fontAlgn="b"/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1,1-Biphenyl</a:t>
            </a:r>
          </a:p>
          <a:p>
            <a:pPr lvl="2" fontAlgn="b"/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Cyanide</a:t>
            </a:r>
          </a:p>
          <a:p>
            <a:pPr lvl="2" fontAlgn="b"/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Nitrobenzene (non-residential)</a:t>
            </a:r>
          </a:p>
          <a:p>
            <a:pPr lvl="1">
              <a:lnSpc>
                <a:spcPct val="90000"/>
              </a:lnSpc>
            </a:pPr>
            <a:endParaRPr lang="en-US" altLang="en-US" sz="2800" b="1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defRPr/>
            </a:pP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13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1616857"/>
            <a:ext cx="80772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Soil Remediation Standards Were Updated in September 2017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remediation standards for contaminants that did not change:</a:t>
            </a:r>
          </a:p>
          <a:p>
            <a:pPr lvl="2">
              <a:lnSpc>
                <a:spcPct val="90000"/>
              </a:lnSpc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1,1,2,2-Tetrachloroethane</a:t>
            </a:r>
          </a:p>
          <a:p>
            <a:pPr lvl="2">
              <a:lnSpc>
                <a:spcPct val="90000"/>
              </a:lnSpc>
            </a:pPr>
            <a:endParaRPr lang="en-US" altLang="en-US" sz="20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Contaminant no longer regulated: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Thallium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60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CD2C9-70E0-48D9-B9D8-E5DC3103B51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57673"/>
            <a:ext cx="7391400" cy="13843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National Fast Food Day</a:t>
            </a: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533400" y="205740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Tahoma" pitchFamily="34" charset="0"/>
              <a:buChar char="–"/>
              <a:defRPr sz="28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Tahoma" pitchFamily="34" charset="0"/>
              <a:buChar char="–"/>
              <a:defRPr sz="2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326AF-ABF2-4699-BA1A-059755984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417" y="1905000"/>
            <a:ext cx="55497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482082" y="1725575"/>
            <a:ext cx="8077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Tahoma" pitchFamily="34" charset="0"/>
              <a:buChar char="–"/>
              <a:defRPr sz="28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Tahoma" pitchFamily="34" charset="0"/>
              <a:buChar char="–"/>
              <a:defRPr sz="2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Current Status:</a:t>
            </a:r>
          </a:p>
          <a:p>
            <a:pPr marL="457200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Adopted June 2, 2008 </a:t>
            </a:r>
          </a:p>
          <a:p>
            <a:pPr marL="457200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Readopted without change April 27, 2015</a:t>
            </a:r>
          </a:p>
          <a:p>
            <a:pPr marL="457200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Updated by Notice of Administrative Change    	September 18, 2017</a:t>
            </a:r>
          </a:p>
          <a:p>
            <a:pPr marL="457200" indent="-45720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Expires April 27, 2022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Goal:</a:t>
            </a:r>
          </a:p>
          <a:p>
            <a:pPr marL="457200" indent="-457200">
              <a:spcBef>
                <a:spcPct val="0"/>
              </a:spcBef>
              <a:buClrTx/>
              <a:buSzPct val="80000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Propose (spring 2019) and adopt (spring 2020) amendments to the rule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2057400"/>
            <a:ext cx="80772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Amendment Objectives: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Existing policies were evaluated to determine if changes were needed for:</a:t>
            </a:r>
          </a:p>
          <a:p>
            <a:pPr marL="914400" lvl="1" indent="-457200">
              <a:buSzPct val="7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Hierarchy of toxicity data (no change)</a:t>
            </a:r>
          </a:p>
          <a:p>
            <a:pPr marL="914400" lvl="1" indent="-457200">
              <a:buSzPct val="7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Class “C” carcinogens (no change)</a:t>
            </a:r>
          </a:p>
          <a:p>
            <a:pPr marL="914400" lvl="1" indent="-457200">
              <a:buSzPct val="7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Significant figures (all 2 significant figures except ground water [1 significant figure])</a:t>
            </a:r>
          </a:p>
          <a:p>
            <a:pPr marL="914400" lvl="1" indent="-457200">
              <a:buSzPct val="7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Rounding protocol (ASTM E29-13)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45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2057400"/>
            <a:ext cx="80772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Amendment Objectives: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Evaluated equations and models for existing exposure pathways (some changes made)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Evaluated equation default parameters (some changes made)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26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2057400"/>
            <a:ext cx="80772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Amendment Objectives: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Evaluated contaminant list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13 current contaminants to be deleted</a:t>
            </a:r>
          </a:p>
          <a:p>
            <a:pPr marL="1371600" lvl="2" indent="-457200">
              <a:buSzPct val="50000"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 contaminants – toxicological values no longer supported by USEPA</a:t>
            </a:r>
          </a:p>
          <a:p>
            <a:pPr marL="1371600" lvl="2" indent="-457200">
              <a:buSzPct val="50000"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 contaminants – rarely detected and not on USEPA Target Compound List</a:t>
            </a:r>
          </a:p>
          <a:p>
            <a:pPr marL="1371600" lvl="2" indent="-457200">
              <a:buSzPct val="50000"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contaminants – will be treated as a mixture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55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699727"/>
            <a:ext cx="80772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Amendment Objectives: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Evaluated contaminant list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16 contaminants added</a:t>
            </a:r>
          </a:p>
          <a:p>
            <a:pPr marL="1371600" lvl="2" indent="-457200">
              <a:buSzPct val="50000"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12 contaminants – on the USEPA Target Compound List</a:t>
            </a:r>
          </a:p>
          <a:p>
            <a:pPr marL="1371600" lvl="2" indent="-457200">
              <a:buSzPct val="50000"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 contaminants – commonly detected but not on USEPA Target Compound List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 contaminants of interest</a:t>
            </a:r>
          </a:p>
          <a:p>
            <a:pPr marL="1371600" lvl="2" indent="-457200"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Dioxins</a:t>
            </a:r>
          </a:p>
          <a:p>
            <a:pPr marL="1371600" lvl="2" indent="-457200"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Extractable Petroleum Hydrocarbons</a:t>
            </a:r>
          </a:p>
          <a:p>
            <a:pPr marL="1371600" lvl="2" indent="-457200">
              <a:buSzPct val="6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1,4-dioxane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2057400"/>
            <a:ext cx="80772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Amendment Objectives: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Included additional exposure pathways</a:t>
            </a:r>
          </a:p>
          <a:p>
            <a:pPr marL="914400" lvl="1" indent="-457200">
              <a:buSzPct val="7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Soil migration to ground water</a:t>
            </a:r>
          </a:p>
          <a:p>
            <a:pPr marL="914400" lvl="1" indent="-457200">
              <a:buSzPct val="7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Indoor air</a:t>
            </a:r>
          </a:p>
          <a:p>
            <a:pPr marL="914400" lvl="1" indent="-457200">
              <a:buSzPct val="75000"/>
              <a:buFont typeface="Wingdings" pitchFamily="2" charset="2"/>
              <a:buChar char="§"/>
              <a:defRPr/>
            </a:pP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Evaluated alternative remediation standard, interim remediation standard, and updating existing remediation standard processes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21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Remediation Standards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1828800"/>
            <a:ext cx="8077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Tahoma" pitchFamily="34" charset="0"/>
              <a:buChar char="–"/>
              <a:defRPr sz="28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Tahoma" pitchFamily="34" charset="0"/>
              <a:buChar char="–"/>
              <a:defRPr sz="2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Existing guidance documents will remain as guidance and will be available for use such as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>
              <a:spcBef>
                <a:spcPct val="0"/>
              </a:spcBef>
              <a:buClrTx/>
            </a:pPr>
            <a:r>
              <a:rPr lang="en-US" alt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Impact to Ground Water</a:t>
            </a:r>
          </a:p>
          <a:p>
            <a:pPr lvl="2">
              <a:spcBef>
                <a:spcPct val="0"/>
              </a:spcBef>
              <a:buClrTx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Soil-Water Partition </a:t>
            </a:r>
          </a:p>
          <a:p>
            <a:pPr lvl="2">
              <a:spcBef>
                <a:spcPct val="0"/>
              </a:spcBef>
              <a:buClrTx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SPLP</a:t>
            </a:r>
          </a:p>
          <a:p>
            <a:pPr lvl="2">
              <a:spcBef>
                <a:spcPct val="0"/>
              </a:spcBef>
              <a:buClrTx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Immobile Chemicals</a:t>
            </a:r>
          </a:p>
          <a:p>
            <a:pPr lvl="2">
              <a:spcBef>
                <a:spcPct val="0"/>
              </a:spcBef>
              <a:buClrTx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SESOIL Model</a:t>
            </a:r>
          </a:p>
          <a:p>
            <a:pPr lvl="2">
              <a:spcBef>
                <a:spcPct val="0"/>
              </a:spcBef>
              <a:buClrTx/>
            </a:pPr>
            <a:endParaRPr lang="en-US" altLang="en-US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>
              <a:spcBef>
                <a:spcPct val="0"/>
              </a:spcBef>
              <a:buClrTx/>
            </a:pPr>
            <a:r>
              <a:rPr lang="en-US" alt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Compliance and Attainment</a:t>
            </a:r>
          </a:p>
          <a:p>
            <a:pPr lvl="1">
              <a:spcBef>
                <a:spcPct val="0"/>
              </a:spcBef>
              <a:buClrTx/>
            </a:pPr>
            <a:endParaRPr lang="en-US" altLang="en-US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B0738-869F-4F8F-872D-A77274CBF6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ss final">
  <a:themeElements>
    <a:clrScheme name="tess final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tess fina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ss final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s final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s final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s final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s final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s final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s final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s final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tess final">
  <a:themeElements>
    <a:clrScheme name="1_tess final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_tess fina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tess final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ss final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ss final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ss final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ss final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ss final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ss final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ss final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658</Words>
  <Application>Microsoft Office PowerPoint</Application>
  <PresentationFormat>On-screen Show (4:3)</PresentationFormat>
  <Paragraphs>159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Tahoma</vt:lpstr>
      <vt:lpstr>Wingdings</vt:lpstr>
      <vt:lpstr>tess final</vt:lpstr>
      <vt:lpstr>12_tess final</vt:lpstr>
      <vt:lpstr>  Remediation Standards  Rule Update NJDEP and A&amp;WMA Regulatory Update Conference November 16, 2018 </vt:lpstr>
      <vt:lpstr>National Fast Food Day</vt:lpstr>
      <vt:lpstr>Remediation Standards</vt:lpstr>
      <vt:lpstr>Remediation Standards</vt:lpstr>
      <vt:lpstr>Remediation Standards</vt:lpstr>
      <vt:lpstr>Remediation Standards</vt:lpstr>
      <vt:lpstr>Remediation Standards</vt:lpstr>
      <vt:lpstr>Remediation Standards</vt:lpstr>
      <vt:lpstr>Remediation Standards</vt:lpstr>
      <vt:lpstr>Remediation Standards</vt:lpstr>
      <vt:lpstr>Remediation Standards</vt:lpstr>
      <vt:lpstr>Remediation Standards</vt:lpstr>
      <vt:lpstr>Remediation Standards</vt:lpstr>
      <vt:lpstr>Remediation Standards</vt:lpstr>
      <vt:lpstr>Remediation Standards</vt:lpstr>
      <vt:lpstr>Remediation Standards</vt:lpstr>
      <vt:lpstr>Remediation Standards</vt:lpstr>
      <vt:lpstr>Questions?</vt:lpstr>
    </vt:vector>
  </TitlesOfParts>
  <Company>NJDEP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Remediation Standards  Rule Update</dc:title>
  <dc:creator>Tessie Fields</dc:creator>
  <cp:lastModifiedBy>Frasco, Barry</cp:lastModifiedBy>
  <cp:revision>31</cp:revision>
  <dcterms:created xsi:type="dcterms:W3CDTF">2015-10-26T15:17:52Z</dcterms:created>
  <dcterms:modified xsi:type="dcterms:W3CDTF">2018-11-07T18:23:10Z</dcterms:modified>
</cp:coreProperties>
</file>