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sldIdLst>
    <p:sldId id="256" r:id="rId2"/>
    <p:sldId id="258" r:id="rId3"/>
    <p:sldId id="263" r:id="rId4"/>
    <p:sldId id="264" r:id="rId5"/>
    <p:sldId id="259" r:id="rId6"/>
    <p:sldId id="265" r:id="rId7"/>
    <p:sldId id="267" r:id="rId8"/>
    <p:sldId id="262" r:id="rId9"/>
    <p:sldId id="261" r:id="rId10"/>
    <p:sldId id="260"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94703" autoAdjust="0"/>
  </p:normalViewPr>
  <p:slideViewPr>
    <p:cSldViewPr snapToGrid="0">
      <p:cViewPr varScale="1">
        <p:scale>
          <a:sx n="81" d="100"/>
          <a:sy n="81" d="100"/>
        </p:scale>
        <p:origin x="-1880"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689005950909"/>
          <c:y val="0.175058506289049"/>
          <c:w val="0.454044196894319"/>
          <c:h val="0.784420478751136"/>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9A2-4038-9C89-8316E1810DBF}"/>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9A2-4038-9C89-8316E1810DBF}"/>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E9A2-4038-9C89-8316E1810DBF}"/>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E9A2-4038-9C89-8316E1810DBF}"/>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E9A2-4038-9C89-8316E1810DBF}"/>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E9A2-4038-9C89-8316E1810DBF}"/>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E9A2-4038-9C89-8316E1810DBF}"/>
              </c:ext>
            </c:extLst>
          </c:dPt>
          <c:dLbls>
            <c:dLbl>
              <c:idx val="0"/>
              <c:layout/>
              <c:tx>
                <c:rich>
                  <a:bodyPr/>
                  <a:lstStyle/>
                  <a:p>
                    <a:fld id="{EAACC7E5-F238-4F47-898A-63CD2BC0EC39}" type="CATEGORYNAME">
                      <a:rPr lang="en-US"/>
                      <a:pPr/>
                      <a:t>[CATEGORY NAME]</a:t>
                    </a:fld>
                    <a:r>
                      <a:rPr lang="en-US" baseline="0"/>
                      <a:t> </a:t>
                    </a:r>
                    <a:fld id="{A27AE889-095D-4D24-BA62-02697D0F9866}" type="VALUE">
                      <a:rPr lang="en-US" baseline="0"/>
                      <a:pPr/>
                      <a:t>[VALUE]</a:t>
                    </a:fld>
                    <a:endParaRPr lang="en-US" baseline="0"/>
                  </a:p>
                </c:rich>
              </c:tx>
              <c:dLblPos val="ct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E9A2-4038-9C89-8316E1810DBF}"/>
                </c:ext>
                <c:ext xmlns:c15="http://schemas.microsoft.com/office/drawing/2012/chart" uri="{CE6537A1-D6FC-4f65-9D91-7224C49458BB}">
                  <c15:layout/>
                  <c15:dlblFieldTable/>
                  <c15:showDataLabelsRange val="0"/>
                </c:ext>
              </c:extLst>
            </c:dLbl>
            <c:dLbl>
              <c:idx val="1"/>
              <c:layout/>
              <c:tx>
                <c:rich>
                  <a:bodyPr/>
                  <a:lstStyle/>
                  <a:p>
                    <a:fld id="{A7866A99-C2F6-4103-A8A7-77B3B2DC0FB4}" type="CATEGORYNAME">
                      <a:rPr lang="en-US"/>
                      <a:pPr/>
                      <a:t>[CATEGORY NAME]</a:t>
                    </a:fld>
                    <a:endParaRPr lang="en-US"/>
                  </a:p>
                  <a:p>
                    <a:r>
                      <a:rPr lang="en-US" baseline="0"/>
                      <a:t> </a:t>
                    </a:r>
                    <a:fld id="{753DA249-BF83-49BC-B00C-F3134138709F}" type="VALUE">
                      <a:rPr lang="en-US" baseline="0"/>
                      <a:pPr/>
                      <a:t>[VALUE]</a:t>
                    </a:fld>
                    <a:endParaRPr lang="en-US" baseline="0"/>
                  </a:p>
                </c:rich>
              </c:tx>
              <c:dLblPos val="ct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E9A2-4038-9C89-8316E1810DBF}"/>
                </c:ext>
                <c:ext xmlns:c15="http://schemas.microsoft.com/office/drawing/2012/chart" uri="{CE6537A1-D6FC-4f65-9D91-7224C49458BB}">
                  <c15:layout/>
                  <c15:dlblFieldTable/>
                  <c15:showDataLabelsRange val="0"/>
                </c:ext>
              </c:extLst>
            </c:dLbl>
            <c:dLbl>
              <c:idx val="2"/>
              <c:layout>
                <c:manualLayout>
                  <c:x val="0.187570571383784"/>
                  <c:y val="-0.0261851710105216"/>
                </c:manualLayout>
              </c:layout>
              <c:tx>
                <c:rich>
                  <a:bodyPr/>
                  <a:lstStyle/>
                  <a:p>
                    <a:fld id="{F6275276-E5FA-46B4-B281-55FDF41A83DE}" type="CATEGORYNAME">
                      <a:rPr lang="en-US"/>
                      <a:pPr/>
                      <a:t>[CATEGORY NAME]</a:t>
                    </a:fld>
                    <a:r>
                      <a:rPr lang="en-US" baseline="0"/>
                      <a:t> </a:t>
                    </a:r>
                    <a:fld id="{A2B51C3B-5313-4B28-A448-9CB8409D702E}" type="VALUE">
                      <a:rPr lang="en-US" baseline="0"/>
                      <a:pPr/>
                      <a:t>[VALUE]</a:t>
                    </a:fld>
                    <a:endParaRPr lang="en-US" baseline="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E9A2-4038-9C89-8316E1810DBF}"/>
                </c:ext>
                <c:ext xmlns:c15="http://schemas.microsoft.com/office/drawing/2012/chart" uri="{CE6537A1-D6FC-4f65-9D91-7224C49458BB}">
                  <c15:layout/>
                  <c15:dlblFieldTable/>
                  <c15:showDataLabelsRange val="0"/>
                </c:ext>
              </c:extLst>
            </c:dLbl>
            <c:dLbl>
              <c:idx val="3"/>
              <c:layout>
                <c:manualLayout>
                  <c:x val="0.105441352366454"/>
                  <c:y val="0.0923029750858159"/>
                </c:manualLayout>
              </c:layout>
              <c:tx>
                <c:rich>
                  <a:bodyPr/>
                  <a:lstStyle/>
                  <a:p>
                    <a:fld id="{78239726-E669-4508-BED5-0497B5202203}" type="CATEGORYNAME">
                      <a:rPr lang="en-US"/>
                      <a:pPr/>
                      <a:t>[CATEGORY NAME]</a:t>
                    </a:fld>
                    <a:endParaRPr lang="en-US"/>
                  </a:p>
                  <a:p>
                    <a:r>
                      <a:rPr lang="en-US" baseline="0"/>
                      <a:t> </a:t>
                    </a:r>
                    <a:fld id="{CCD65219-B37A-43DB-94DA-A5D66EA1A01B}" type="VALUE">
                      <a:rPr lang="en-US" baseline="0"/>
                      <a:pPr/>
                      <a:t>[VALUE]</a:t>
                    </a:fld>
                    <a:endParaRPr lang="en-US" baseline="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E9A2-4038-9C89-8316E1810DBF}"/>
                </c:ext>
                <c:ext xmlns:c15="http://schemas.microsoft.com/office/drawing/2012/chart" uri="{CE6537A1-D6FC-4f65-9D91-7224C49458BB}">
                  <c15:layout/>
                  <c15:dlblFieldTable/>
                  <c15:showDataLabelsRange val="0"/>
                </c:ext>
              </c:extLst>
            </c:dLbl>
            <c:dLbl>
              <c:idx val="4"/>
              <c:layout>
                <c:manualLayout>
                  <c:x val="-0.0493252273347975"/>
                  <c:y val="0.0243263107062983"/>
                </c:manualLayout>
              </c:layout>
              <c:tx>
                <c:rich>
                  <a:bodyPr/>
                  <a:lstStyle/>
                  <a:p>
                    <a:fld id="{4FCAD0B9-145B-4E35-A84F-6AF8D3494410}" type="CATEGORYNAME">
                      <a:rPr lang="en-US"/>
                      <a:pPr/>
                      <a:t>[CATEGORY NAME]</a:t>
                    </a:fld>
                    <a:endParaRPr lang="en-US"/>
                  </a:p>
                  <a:p>
                    <a:r>
                      <a:rPr lang="en-US" baseline="0"/>
                      <a:t> </a:t>
                    </a:r>
                    <a:fld id="{DE0FBF21-7217-4537-8CC9-8AD92E9B29DE}" type="VALUE">
                      <a:rPr lang="en-US" baseline="0"/>
                      <a:pPr/>
                      <a:t>[VALUE]</a:t>
                    </a:fld>
                    <a:endParaRPr lang="en-US" baseline="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E9A2-4038-9C89-8316E1810DBF}"/>
                </c:ext>
                <c:ext xmlns:c15="http://schemas.microsoft.com/office/drawing/2012/chart" uri="{CE6537A1-D6FC-4f65-9D91-7224C49458BB}">
                  <c15:layout/>
                  <c15:dlblFieldTable/>
                  <c15:showDataLabelsRange val="0"/>
                </c:ext>
              </c:extLst>
            </c:dLbl>
            <c:dLbl>
              <c:idx val="5"/>
              <c:layout>
                <c:manualLayout>
                  <c:x val="-0.00637615554689057"/>
                  <c:y val="-0.0116004879747596"/>
                </c:manualLayout>
              </c:layout>
              <c:tx>
                <c:rich>
                  <a:bodyPr/>
                  <a:lstStyle/>
                  <a:p>
                    <a:fld id="{EF1B0182-0836-495F-A6B6-55EA48F1FC6A}" type="CATEGORYNAME">
                      <a:rPr lang="en-US"/>
                      <a:pPr/>
                      <a:t>[CATEGORY NAME]</a:t>
                    </a:fld>
                    <a:r>
                      <a:rPr lang="en-US" baseline="0"/>
                      <a:t> </a:t>
                    </a:r>
                  </a:p>
                  <a:p>
                    <a:fld id="{EEB43B1B-20F3-4546-A5CD-85E5B4547C74}" type="VALUE">
                      <a:rPr lang="en-US" baseline="0"/>
                      <a:pPr/>
                      <a:t>[VALUE]</a:t>
                    </a:fld>
                    <a:endParaRPr lang="en-US"/>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B-E9A2-4038-9C89-8316E1810DBF}"/>
                </c:ext>
                <c:ext xmlns:c15="http://schemas.microsoft.com/office/drawing/2012/chart" uri="{CE6537A1-D6FC-4f65-9D91-7224C49458BB}">
                  <c15:layout/>
                  <c15:dlblFieldTable/>
                  <c15:showDataLabelsRange val="0"/>
                </c:ext>
              </c:extLst>
            </c:dLbl>
            <c:dLbl>
              <c:idx val="6"/>
              <c:layout>
                <c:manualLayout>
                  <c:x val="0.106262063940704"/>
                  <c:y val="-0.00605326084650252"/>
                </c:manualLayout>
              </c:layout>
              <c:tx>
                <c:rich>
                  <a:bodyPr/>
                  <a:lstStyle/>
                  <a:p>
                    <a:fld id="{17B77473-826B-4F32-BD6E-18170AE92DD9}" type="CATEGORYNAME">
                      <a:rPr lang="en-US"/>
                      <a:pPr/>
                      <a:t>[CATEGORY NAME]</a:t>
                    </a:fld>
                    <a:endParaRPr lang="en-US"/>
                  </a:p>
                  <a:p>
                    <a:r>
                      <a:rPr lang="en-US" baseline="0"/>
                      <a:t> </a:t>
                    </a:r>
                    <a:fld id="{D8EB39AB-CE60-4E94-9BA2-4718A71BCCBD}" type="VALUE">
                      <a:rPr lang="en-US" baseline="0"/>
                      <a:pPr/>
                      <a:t>[VALUE]</a:t>
                    </a:fld>
                    <a:endParaRPr lang="en-US" baseline="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D-E9A2-4038-9C89-8316E1810DBF}"/>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Sheet2!$A$2:$A$8</c:f>
              <c:strCache>
                <c:ptCount val="7"/>
                <c:pt idx="0">
                  <c:v>Construction Equipment</c:v>
                </c:pt>
                <c:pt idx="1">
                  <c:v>Rail</c:v>
                </c:pt>
                <c:pt idx="2">
                  <c:v>Idle Reduction</c:v>
                </c:pt>
                <c:pt idx="3">
                  <c:v>Marine</c:v>
                </c:pt>
                <c:pt idx="4">
                  <c:v>On road</c:v>
                </c:pt>
                <c:pt idx="5">
                  <c:v>Study</c:v>
                </c:pt>
                <c:pt idx="6">
                  <c:v>Education</c:v>
                </c:pt>
              </c:strCache>
            </c:strRef>
          </c:cat>
          <c:val>
            <c:numRef>
              <c:f>Sheet2!$B$2:$B$8</c:f>
              <c:numCache>
                <c:formatCode>_("$"* #,##0_);_("$"* \(#,##0\);_("$"* "-"_);_(@_)</c:formatCode>
                <c:ptCount val="7"/>
                <c:pt idx="0">
                  <c:v>8.411084E6</c:v>
                </c:pt>
                <c:pt idx="1">
                  <c:v>4.8875E6</c:v>
                </c:pt>
                <c:pt idx="2">
                  <c:v>3.89E6</c:v>
                </c:pt>
                <c:pt idx="3">
                  <c:v>1.75E6</c:v>
                </c:pt>
                <c:pt idx="4">
                  <c:v>1.299E6</c:v>
                </c:pt>
                <c:pt idx="5">
                  <c:v>370000.0</c:v>
                </c:pt>
                <c:pt idx="6">
                  <c:v>235000.0</c:v>
                </c:pt>
              </c:numCache>
            </c:numRef>
          </c:val>
          <c:extLst xmlns:c16r2="http://schemas.microsoft.com/office/drawing/2015/06/chart">
            <c:ext xmlns:c16="http://schemas.microsoft.com/office/drawing/2014/chart" uri="{C3380CC4-5D6E-409C-BE32-E72D297353CC}">
              <c16:uniqueId val="{0000000E-E9A2-4038-9C89-8316E1810DB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24DE9-FE6D-4725-89AD-87E051DF944D}" type="doc">
      <dgm:prSet loTypeId="urn:microsoft.com/office/officeart/2009/layout/CircleArrowProcess" loCatId="cycle" qsTypeId="urn:microsoft.com/office/officeart/2005/8/quickstyle/simple1" qsCatId="simple" csTypeId="urn:microsoft.com/office/officeart/2005/8/colors/accent6_3" csCatId="accent6" phldr="1"/>
      <dgm:spPr/>
      <dgm:t>
        <a:bodyPr/>
        <a:lstStyle/>
        <a:p>
          <a:endParaRPr lang="en-US"/>
        </a:p>
      </dgm:t>
    </dgm:pt>
    <dgm:pt modelId="{86A44C3D-A65B-4785-825A-D019E1F82913}">
      <dgm:prSet phldrT="[Text]" custT="1"/>
      <dgm:spPr/>
      <dgm:t>
        <a:bodyPr/>
        <a:lstStyle/>
        <a:p>
          <a:r>
            <a:rPr lang="en-US" sz="900" b="0" dirty="0">
              <a:solidFill>
                <a:schemeClr val="accent2">
                  <a:lumMod val="50000"/>
                </a:schemeClr>
              </a:solidFill>
              <a:latin typeface="Calibri" panose="020F0502020204030204" pitchFamily="34" charset="0"/>
            </a:rPr>
            <a:t>Air Quality</a:t>
          </a:r>
        </a:p>
      </dgm:t>
    </dgm:pt>
    <dgm:pt modelId="{E9BE926C-8126-49F7-B10A-37FB1D4A7E04}" type="parTrans" cxnId="{870DEF03-3CDD-4482-830E-189490CE641A}">
      <dgm:prSet/>
      <dgm:spPr/>
      <dgm:t>
        <a:bodyPr/>
        <a:lstStyle/>
        <a:p>
          <a:endParaRPr lang="en-US"/>
        </a:p>
      </dgm:t>
    </dgm:pt>
    <dgm:pt modelId="{013ECA5E-1494-483D-A037-18F7A0F94010}" type="sibTrans" cxnId="{870DEF03-3CDD-4482-830E-189490CE641A}">
      <dgm:prSet/>
      <dgm:spPr/>
      <dgm:t>
        <a:bodyPr/>
        <a:lstStyle/>
        <a:p>
          <a:endParaRPr lang="en-US"/>
        </a:p>
      </dgm:t>
    </dgm:pt>
    <dgm:pt modelId="{2EF9EBA8-FA8C-4839-9F57-6796771265D1}">
      <dgm:prSet phldrT="[Text]" custT="1"/>
      <dgm:spPr/>
      <dgm:t>
        <a:bodyPr/>
        <a:lstStyle/>
        <a:p>
          <a:r>
            <a:rPr lang="en-US" sz="900" b="0">
              <a:solidFill>
                <a:schemeClr val="accent2">
                  <a:lumMod val="50000"/>
                </a:schemeClr>
              </a:solidFill>
              <a:latin typeface="Calibri" panose="020F0502020204030204" pitchFamily="34" charset="0"/>
            </a:rPr>
            <a:t>Energy</a:t>
          </a:r>
          <a:endParaRPr lang="en-US" sz="900" b="0" dirty="0">
            <a:solidFill>
              <a:schemeClr val="accent2">
                <a:lumMod val="50000"/>
              </a:schemeClr>
            </a:solidFill>
            <a:latin typeface="Calibri" panose="020F0502020204030204" pitchFamily="34" charset="0"/>
          </a:endParaRPr>
        </a:p>
      </dgm:t>
    </dgm:pt>
    <dgm:pt modelId="{734D2F49-CEC4-47BB-A335-B23ECFA140A2}" type="parTrans" cxnId="{EDACA83C-3148-4548-BE6B-ABFB2EA2F21A}">
      <dgm:prSet/>
      <dgm:spPr/>
      <dgm:t>
        <a:bodyPr/>
        <a:lstStyle/>
        <a:p>
          <a:endParaRPr lang="en-US"/>
        </a:p>
      </dgm:t>
    </dgm:pt>
    <dgm:pt modelId="{93C3EB0A-BECF-4BCE-A5A1-7F6524C2460B}" type="sibTrans" cxnId="{EDACA83C-3148-4548-BE6B-ABFB2EA2F21A}">
      <dgm:prSet/>
      <dgm:spPr/>
      <dgm:t>
        <a:bodyPr/>
        <a:lstStyle/>
        <a:p>
          <a:endParaRPr lang="en-US"/>
        </a:p>
      </dgm:t>
    </dgm:pt>
    <dgm:pt modelId="{0CF18235-F681-4EEE-A25E-638374D932D5}">
      <dgm:prSet phldrT="[Text]" custT="1"/>
      <dgm:spPr/>
      <dgm:t>
        <a:bodyPr/>
        <a:lstStyle/>
        <a:p>
          <a:r>
            <a:rPr lang="en-US" sz="900" b="0">
              <a:solidFill>
                <a:schemeClr val="accent2">
                  <a:lumMod val="50000"/>
                </a:schemeClr>
              </a:solidFill>
              <a:latin typeface="Calibri" panose="020F0502020204030204" pitchFamily="34" charset="0"/>
            </a:rPr>
            <a:t>Sustainability</a:t>
          </a:r>
          <a:endParaRPr lang="en-US" sz="900" b="0" dirty="0">
            <a:solidFill>
              <a:schemeClr val="accent2">
                <a:lumMod val="50000"/>
              </a:schemeClr>
            </a:solidFill>
            <a:latin typeface="Calibri" panose="020F0502020204030204" pitchFamily="34" charset="0"/>
          </a:endParaRPr>
        </a:p>
      </dgm:t>
    </dgm:pt>
    <dgm:pt modelId="{94ED30CF-F9C1-4175-A292-546DE238C575}" type="parTrans" cxnId="{5FB9A0D2-6F36-4909-87F6-76AE6A3A829B}">
      <dgm:prSet/>
      <dgm:spPr/>
      <dgm:t>
        <a:bodyPr/>
        <a:lstStyle/>
        <a:p>
          <a:endParaRPr lang="en-US"/>
        </a:p>
      </dgm:t>
    </dgm:pt>
    <dgm:pt modelId="{20892780-2BD3-40D3-B0A8-9EEA4443DC5F}" type="sibTrans" cxnId="{5FB9A0D2-6F36-4909-87F6-76AE6A3A829B}">
      <dgm:prSet/>
      <dgm:spPr/>
      <dgm:t>
        <a:bodyPr/>
        <a:lstStyle/>
        <a:p>
          <a:endParaRPr lang="en-US"/>
        </a:p>
      </dgm:t>
    </dgm:pt>
    <dgm:pt modelId="{D14C9FC2-2F8F-4A11-830D-4AA99088AD3D}" type="pres">
      <dgm:prSet presAssocID="{26C24DE9-FE6D-4725-89AD-87E051DF944D}" presName="Name0" presStyleCnt="0">
        <dgm:presLayoutVars>
          <dgm:chMax val="7"/>
          <dgm:chPref val="7"/>
          <dgm:dir/>
          <dgm:animLvl val="lvl"/>
        </dgm:presLayoutVars>
      </dgm:prSet>
      <dgm:spPr/>
      <dgm:t>
        <a:bodyPr/>
        <a:lstStyle/>
        <a:p>
          <a:endParaRPr lang="en-US"/>
        </a:p>
      </dgm:t>
    </dgm:pt>
    <dgm:pt modelId="{B7292F68-CA22-4221-812A-1ECD903F6059}" type="pres">
      <dgm:prSet presAssocID="{86A44C3D-A65B-4785-825A-D019E1F82913}" presName="Accent1" presStyleCnt="0"/>
      <dgm:spPr/>
    </dgm:pt>
    <dgm:pt modelId="{28AC722D-76FB-4502-8D60-6B2EA063C21A}" type="pres">
      <dgm:prSet presAssocID="{86A44C3D-A65B-4785-825A-D019E1F82913}" presName="Accent" presStyleLbl="node1" presStyleIdx="0" presStyleCnt="3"/>
      <dgm:spPr/>
    </dgm:pt>
    <dgm:pt modelId="{DFCAE7C1-486F-4D68-B023-0BD1C2D893A1}" type="pres">
      <dgm:prSet presAssocID="{86A44C3D-A65B-4785-825A-D019E1F82913}" presName="Parent1" presStyleLbl="revTx" presStyleIdx="0" presStyleCnt="3" custScaleX="122638">
        <dgm:presLayoutVars>
          <dgm:chMax val="1"/>
          <dgm:chPref val="1"/>
          <dgm:bulletEnabled val="1"/>
        </dgm:presLayoutVars>
      </dgm:prSet>
      <dgm:spPr/>
      <dgm:t>
        <a:bodyPr/>
        <a:lstStyle/>
        <a:p>
          <a:endParaRPr lang="en-US"/>
        </a:p>
      </dgm:t>
    </dgm:pt>
    <dgm:pt modelId="{6D53D674-2B36-4DD2-A4AF-A43831ECAE3A}" type="pres">
      <dgm:prSet presAssocID="{2EF9EBA8-FA8C-4839-9F57-6796771265D1}" presName="Accent2" presStyleCnt="0"/>
      <dgm:spPr/>
    </dgm:pt>
    <dgm:pt modelId="{C40DCE4D-8580-4B8B-A7CD-C2CE59A320B8}" type="pres">
      <dgm:prSet presAssocID="{2EF9EBA8-FA8C-4839-9F57-6796771265D1}" presName="Accent" presStyleLbl="node1" presStyleIdx="1" presStyleCnt="3"/>
      <dgm:spPr/>
    </dgm:pt>
    <dgm:pt modelId="{04693115-B433-4061-830C-042482DA13D3}" type="pres">
      <dgm:prSet presAssocID="{2EF9EBA8-FA8C-4839-9F57-6796771265D1}" presName="Parent2" presStyleLbl="revTx" presStyleIdx="1" presStyleCnt="3" custScaleX="122638">
        <dgm:presLayoutVars>
          <dgm:chMax val="1"/>
          <dgm:chPref val="1"/>
          <dgm:bulletEnabled val="1"/>
        </dgm:presLayoutVars>
      </dgm:prSet>
      <dgm:spPr/>
      <dgm:t>
        <a:bodyPr/>
        <a:lstStyle/>
        <a:p>
          <a:endParaRPr lang="en-US"/>
        </a:p>
      </dgm:t>
    </dgm:pt>
    <dgm:pt modelId="{3F2532C6-8234-40DB-BD54-C85538B19322}" type="pres">
      <dgm:prSet presAssocID="{0CF18235-F681-4EEE-A25E-638374D932D5}" presName="Accent3" presStyleCnt="0"/>
      <dgm:spPr/>
    </dgm:pt>
    <dgm:pt modelId="{B35AD84C-0A09-4A16-94E4-DF164D2B14E7}" type="pres">
      <dgm:prSet presAssocID="{0CF18235-F681-4EEE-A25E-638374D932D5}" presName="Accent" presStyleLbl="node1" presStyleIdx="2" presStyleCnt="3"/>
      <dgm:spPr/>
    </dgm:pt>
    <dgm:pt modelId="{756F4347-4574-452A-BD72-85395F15F5C1}" type="pres">
      <dgm:prSet presAssocID="{0CF18235-F681-4EEE-A25E-638374D932D5}" presName="Parent3" presStyleLbl="revTx" presStyleIdx="2" presStyleCnt="3" custScaleX="122638">
        <dgm:presLayoutVars>
          <dgm:chMax val="1"/>
          <dgm:chPref val="1"/>
          <dgm:bulletEnabled val="1"/>
        </dgm:presLayoutVars>
      </dgm:prSet>
      <dgm:spPr/>
      <dgm:t>
        <a:bodyPr/>
        <a:lstStyle/>
        <a:p>
          <a:endParaRPr lang="en-US"/>
        </a:p>
      </dgm:t>
    </dgm:pt>
  </dgm:ptLst>
  <dgm:cxnLst>
    <dgm:cxn modelId="{CC61D95C-289C-40FB-BE6F-8DC53BFDF44E}" type="presOf" srcId="{0CF18235-F681-4EEE-A25E-638374D932D5}" destId="{756F4347-4574-452A-BD72-85395F15F5C1}" srcOrd="0" destOrd="0" presId="urn:microsoft.com/office/officeart/2009/layout/CircleArrowProcess"/>
    <dgm:cxn modelId="{8F2FA16D-2770-4BC4-BF19-0FBFC6D09AC6}" type="presOf" srcId="{26C24DE9-FE6D-4725-89AD-87E051DF944D}" destId="{D14C9FC2-2F8F-4A11-830D-4AA99088AD3D}" srcOrd="0" destOrd="0" presId="urn:microsoft.com/office/officeart/2009/layout/CircleArrowProcess"/>
    <dgm:cxn modelId="{870DEF03-3CDD-4482-830E-189490CE641A}" srcId="{26C24DE9-FE6D-4725-89AD-87E051DF944D}" destId="{86A44C3D-A65B-4785-825A-D019E1F82913}" srcOrd="0" destOrd="0" parTransId="{E9BE926C-8126-49F7-B10A-37FB1D4A7E04}" sibTransId="{013ECA5E-1494-483D-A037-18F7A0F94010}"/>
    <dgm:cxn modelId="{60ECB1CE-0C5D-4976-9442-0D285035DF58}" type="presOf" srcId="{86A44C3D-A65B-4785-825A-D019E1F82913}" destId="{DFCAE7C1-486F-4D68-B023-0BD1C2D893A1}" srcOrd="0" destOrd="0" presId="urn:microsoft.com/office/officeart/2009/layout/CircleArrowProcess"/>
    <dgm:cxn modelId="{5FB9A0D2-6F36-4909-87F6-76AE6A3A829B}" srcId="{26C24DE9-FE6D-4725-89AD-87E051DF944D}" destId="{0CF18235-F681-4EEE-A25E-638374D932D5}" srcOrd="2" destOrd="0" parTransId="{94ED30CF-F9C1-4175-A292-546DE238C575}" sibTransId="{20892780-2BD3-40D3-B0A8-9EEA4443DC5F}"/>
    <dgm:cxn modelId="{EDACA83C-3148-4548-BE6B-ABFB2EA2F21A}" srcId="{26C24DE9-FE6D-4725-89AD-87E051DF944D}" destId="{2EF9EBA8-FA8C-4839-9F57-6796771265D1}" srcOrd="1" destOrd="0" parTransId="{734D2F49-CEC4-47BB-A335-B23ECFA140A2}" sibTransId="{93C3EB0A-BECF-4BCE-A5A1-7F6524C2460B}"/>
    <dgm:cxn modelId="{2C5E7773-A57E-46C5-B60A-2256BE7370D7}" type="presOf" srcId="{2EF9EBA8-FA8C-4839-9F57-6796771265D1}" destId="{04693115-B433-4061-830C-042482DA13D3}" srcOrd="0" destOrd="0" presId="urn:microsoft.com/office/officeart/2009/layout/CircleArrowProcess"/>
    <dgm:cxn modelId="{34F2A72D-C1C9-401B-8495-C8871C30C13C}" type="presParOf" srcId="{D14C9FC2-2F8F-4A11-830D-4AA99088AD3D}" destId="{B7292F68-CA22-4221-812A-1ECD903F6059}" srcOrd="0" destOrd="0" presId="urn:microsoft.com/office/officeart/2009/layout/CircleArrowProcess"/>
    <dgm:cxn modelId="{0B6EF915-3FE7-4218-944B-95A557486574}" type="presParOf" srcId="{B7292F68-CA22-4221-812A-1ECD903F6059}" destId="{28AC722D-76FB-4502-8D60-6B2EA063C21A}" srcOrd="0" destOrd="0" presId="urn:microsoft.com/office/officeart/2009/layout/CircleArrowProcess"/>
    <dgm:cxn modelId="{843AD238-1D03-4C86-9454-C829FE26676E}" type="presParOf" srcId="{D14C9FC2-2F8F-4A11-830D-4AA99088AD3D}" destId="{DFCAE7C1-486F-4D68-B023-0BD1C2D893A1}" srcOrd="1" destOrd="0" presId="urn:microsoft.com/office/officeart/2009/layout/CircleArrowProcess"/>
    <dgm:cxn modelId="{D304C080-C7D2-4AD9-9956-1852324D3763}" type="presParOf" srcId="{D14C9FC2-2F8F-4A11-830D-4AA99088AD3D}" destId="{6D53D674-2B36-4DD2-A4AF-A43831ECAE3A}" srcOrd="2" destOrd="0" presId="urn:microsoft.com/office/officeart/2009/layout/CircleArrowProcess"/>
    <dgm:cxn modelId="{AD2EF1D6-7437-4D3B-AE7A-F2A897851FAA}" type="presParOf" srcId="{6D53D674-2B36-4DD2-A4AF-A43831ECAE3A}" destId="{C40DCE4D-8580-4B8B-A7CD-C2CE59A320B8}" srcOrd="0" destOrd="0" presId="urn:microsoft.com/office/officeart/2009/layout/CircleArrowProcess"/>
    <dgm:cxn modelId="{2124638A-6012-4F52-B0CA-07AE8E3E8F6D}" type="presParOf" srcId="{D14C9FC2-2F8F-4A11-830D-4AA99088AD3D}" destId="{04693115-B433-4061-830C-042482DA13D3}" srcOrd="3" destOrd="0" presId="urn:microsoft.com/office/officeart/2009/layout/CircleArrowProcess"/>
    <dgm:cxn modelId="{098F7A36-3691-4625-8F97-52E609A8BC07}" type="presParOf" srcId="{D14C9FC2-2F8F-4A11-830D-4AA99088AD3D}" destId="{3F2532C6-8234-40DB-BD54-C85538B19322}" srcOrd="4" destOrd="0" presId="urn:microsoft.com/office/officeart/2009/layout/CircleArrowProcess"/>
    <dgm:cxn modelId="{F8E6E5CF-8A1B-4B72-B79A-D7C90328E185}" type="presParOf" srcId="{3F2532C6-8234-40DB-BD54-C85538B19322}" destId="{B35AD84C-0A09-4A16-94E4-DF164D2B14E7}" srcOrd="0" destOrd="0" presId="urn:microsoft.com/office/officeart/2009/layout/CircleArrowProcess"/>
    <dgm:cxn modelId="{DED9083E-2DC7-4A18-AF1B-7947E2599072}" type="presParOf" srcId="{D14C9FC2-2F8F-4A11-830D-4AA99088AD3D}" destId="{756F4347-4574-452A-BD72-85395F15F5C1}"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C722D-76FB-4502-8D60-6B2EA063C21A}">
      <dsp:nvSpPr>
        <dsp:cNvPr id="0" name=""/>
        <dsp:cNvSpPr/>
      </dsp:nvSpPr>
      <dsp:spPr>
        <a:xfrm>
          <a:off x="597516" y="130870"/>
          <a:ext cx="1034050" cy="1034207"/>
        </a:xfrm>
        <a:prstGeom prst="circularArrow">
          <a:avLst>
            <a:gd name="adj1" fmla="val 10980"/>
            <a:gd name="adj2" fmla="val 1142322"/>
            <a:gd name="adj3" fmla="val 4500000"/>
            <a:gd name="adj4" fmla="val 10800000"/>
            <a:gd name="adj5" fmla="val 125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CAE7C1-486F-4D68-B023-0BD1C2D893A1}">
      <dsp:nvSpPr>
        <dsp:cNvPr id="0" name=""/>
        <dsp:cNvSpPr/>
      </dsp:nvSpPr>
      <dsp:spPr>
        <a:xfrm>
          <a:off x="761036" y="504250"/>
          <a:ext cx="704680" cy="28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0" kern="1200" dirty="0">
              <a:solidFill>
                <a:schemeClr val="accent2">
                  <a:lumMod val="50000"/>
                </a:schemeClr>
              </a:solidFill>
              <a:latin typeface="Calibri" panose="020F0502020204030204" pitchFamily="34" charset="0"/>
            </a:rPr>
            <a:t>Air Quality</a:t>
          </a:r>
        </a:p>
      </dsp:txBody>
      <dsp:txXfrm>
        <a:off x="761036" y="504250"/>
        <a:ext cx="704680" cy="287232"/>
      </dsp:txXfrm>
    </dsp:sp>
    <dsp:sp modelId="{C40DCE4D-8580-4B8B-A7CD-C2CE59A320B8}">
      <dsp:nvSpPr>
        <dsp:cNvPr id="0" name=""/>
        <dsp:cNvSpPr/>
      </dsp:nvSpPr>
      <dsp:spPr>
        <a:xfrm>
          <a:off x="310312" y="725099"/>
          <a:ext cx="1034050" cy="1034207"/>
        </a:xfrm>
        <a:prstGeom prst="leftCircularArrow">
          <a:avLst>
            <a:gd name="adj1" fmla="val 10980"/>
            <a:gd name="adj2" fmla="val 1142322"/>
            <a:gd name="adj3" fmla="val 6300000"/>
            <a:gd name="adj4" fmla="val 18900000"/>
            <a:gd name="adj5" fmla="val 12500"/>
          </a:avLst>
        </a:prstGeom>
        <a:solidFill>
          <a:schemeClr val="accent6">
            <a:shade val="80000"/>
            <a:hueOff val="20122"/>
            <a:satOff val="-1157"/>
            <a:lumOff val="138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693115-B433-4061-830C-042482DA13D3}">
      <dsp:nvSpPr>
        <dsp:cNvPr id="0" name=""/>
        <dsp:cNvSpPr/>
      </dsp:nvSpPr>
      <dsp:spPr>
        <a:xfrm>
          <a:off x="474997" y="1101916"/>
          <a:ext cx="704680" cy="28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0" kern="1200">
              <a:solidFill>
                <a:schemeClr val="accent2">
                  <a:lumMod val="50000"/>
                </a:schemeClr>
              </a:solidFill>
              <a:latin typeface="Calibri" panose="020F0502020204030204" pitchFamily="34" charset="0"/>
            </a:rPr>
            <a:t>Energy</a:t>
          </a:r>
          <a:endParaRPr lang="en-US" sz="900" b="0" kern="1200" dirty="0">
            <a:solidFill>
              <a:schemeClr val="accent2">
                <a:lumMod val="50000"/>
              </a:schemeClr>
            </a:solidFill>
            <a:latin typeface="Calibri" panose="020F0502020204030204" pitchFamily="34" charset="0"/>
          </a:endParaRPr>
        </a:p>
      </dsp:txBody>
      <dsp:txXfrm>
        <a:off x="474997" y="1101916"/>
        <a:ext cx="704680" cy="287232"/>
      </dsp:txXfrm>
    </dsp:sp>
    <dsp:sp modelId="{B35AD84C-0A09-4A16-94E4-DF164D2B14E7}">
      <dsp:nvSpPr>
        <dsp:cNvPr id="0" name=""/>
        <dsp:cNvSpPr/>
      </dsp:nvSpPr>
      <dsp:spPr>
        <a:xfrm>
          <a:off x="671113" y="1390438"/>
          <a:ext cx="888409" cy="888765"/>
        </a:xfrm>
        <a:prstGeom prst="blockArc">
          <a:avLst>
            <a:gd name="adj1" fmla="val 13500000"/>
            <a:gd name="adj2" fmla="val 10800000"/>
            <a:gd name="adj3" fmla="val 12740"/>
          </a:avLst>
        </a:prstGeom>
        <a:solidFill>
          <a:schemeClr val="accent6">
            <a:shade val="80000"/>
            <a:hueOff val="40245"/>
            <a:satOff val="-2313"/>
            <a:lumOff val="276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6F4347-4574-452A-BD72-85395F15F5C1}">
      <dsp:nvSpPr>
        <dsp:cNvPr id="0" name=""/>
        <dsp:cNvSpPr/>
      </dsp:nvSpPr>
      <dsp:spPr>
        <a:xfrm>
          <a:off x="762395" y="1700442"/>
          <a:ext cx="704680" cy="28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0" kern="1200">
              <a:solidFill>
                <a:schemeClr val="accent2">
                  <a:lumMod val="50000"/>
                </a:schemeClr>
              </a:solidFill>
              <a:latin typeface="Calibri" panose="020F0502020204030204" pitchFamily="34" charset="0"/>
            </a:rPr>
            <a:t>Sustainability</a:t>
          </a:r>
          <a:endParaRPr lang="en-US" sz="900" b="0" kern="1200" dirty="0">
            <a:solidFill>
              <a:schemeClr val="accent2">
                <a:lumMod val="50000"/>
              </a:schemeClr>
            </a:solidFill>
            <a:latin typeface="Calibri" panose="020F0502020204030204" pitchFamily="34" charset="0"/>
          </a:endParaRPr>
        </a:p>
      </dsp:txBody>
      <dsp:txXfrm>
        <a:off x="762395" y="1700442"/>
        <a:ext cx="704680" cy="28723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E4474-4EE4-44D7-BD0F-FBBDB83CC7FD}" type="datetimeFigureOut">
              <a:rPr lang="en-US" smtClean="0"/>
              <a:t>11/16/18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0A4AA-6056-4EA0-8368-263BB6140CEA}" type="slidenum">
              <a:rPr lang="en-US" smtClean="0"/>
              <a:t>‹#›</a:t>
            </a:fld>
            <a:endParaRPr lang="en-US"/>
          </a:p>
        </p:txBody>
      </p:sp>
    </p:spTree>
    <p:extLst>
      <p:ext uri="{BB962C8B-B14F-4D97-AF65-F5344CB8AC3E}">
        <p14:creationId xmlns:p14="http://schemas.microsoft.com/office/powerpoint/2010/main" val="68145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70% of </a:t>
            </a:r>
            <a:r>
              <a:rPr lang="en-US" dirty="0" err="1" smtClean="0"/>
              <a:t>Nox</a:t>
            </a:r>
            <a:r>
              <a:rPr lang="en-US" dirty="0" smtClean="0"/>
              <a:t> from mobile so </a:t>
            </a:r>
            <a:r>
              <a:rPr lang="en-US" dirty="0" err="1" smtClean="0"/>
              <a:t>impt</a:t>
            </a:r>
            <a:r>
              <a:rPr lang="en-US" dirty="0" smtClean="0"/>
              <a:t> area of focus for VW settlement as well as other regulatory &amp; policy initiatives.</a:t>
            </a:r>
          </a:p>
          <a:p>
            <a:endParaRPr lang="en-US" dirty="0" smtClean="0"/>
          </a:p>
          <a:p>
            <a:r>
              <a:rPr lang="en-US" dirty="0" smtClean="0"/>
              <a:t>Mobile sources big contributor to GHG, PM &amp; toxics too. </a:t>
            </a:r>
            <a:endParaRPr lang="en-US" dirty="0"/>
          </a:p>
        </p:txBody>
      </p:sp>
      <p:sp>
        <p:nvSpPr>
          <p:cNvPr id="4" name="Slide Number Placeholder 3"/>
          <p:cNvSpPr>
            <a:spLocks noGrp="1"/>
          </p:cNvSpPr>
          <p:nvPr>
            <p:ph type="sldNum" sz="quarter" idx="10"/>
          </p:nvPr>
        </p:nvSpPr>
        <p:spPr/>
        <p:txBody>
          <a:bodyPr/>
          <a:lstStyle/>
          <a:p>
            <a:fld id="{1350A4AA-6056-4EA0-8368-263BB6140CEA}" type="slidenum">
              <a:rPr lang="en-US" smtClean="0"/>
              <a:t>2</a:t>
            </a:fld>
            <a:endParaRPr lang="en-US"/>
          </a:p>
        </p:txBody>
      </p:sp>
    </p:spTree>
    <p:extLst>
      <p:ext uri="{BB962C8B-B14F-4D97-AF65-F5344CB8AC3E}">
        <p14:creationId xmlns:p14="http://schemas.microsoft.com/office/powerpoint/2010/main" val="1587076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Greenhouse gas (GHG) emissions from transportation have increased nationwide by about 17% since 1990 and will continue to rise unless there is substantial reduction in the use of fossil fuels.  Based on a 2015 emissions inventory, approximately 42% of New Jersey’s GHG emissions are emitted by mobile sources.  Thus, promoting the use of zero emission vehicles is a key component of New Jersey’s efforts to mitigate both GHG and NOx emissions.</a:t>
            </a:r>
          </a:p>
          <a:p>
            <a:endParaRPr lang="en-US" dirty="0"/>
          </a:p>
        </p:txBody>
      </p:sp>
      <p:sp>
        <p:nvSpPr>
          <p:cNvPr id="4" name="Slide Number Placeholder 3"/>
          <p:cNvSpPr>
            <a:spLocks noGrp="1"/>
          </p:cNvSpPr>
          <p:nvPr>
            <p:ph type="sldNum" sz="quarter" idx="10"/>
          </p:nvPr>
        </p:nvSpPr>
        <p:spPr/>
        <p:txBody>
          <a:bodyPr/>
          <a:lstStyle/>
          <a:p>
            <a:fld id="{1350A4AA-6056-4EA0-8368-263BB6140CEA}" type="slidenum">
              <a:rPr lang="en-US" smtClean="0"/>
              <a:t>5</a:t>
            </a:fld>
            <a:endParaRPr lang="en-US"/>
          </a:p>
        </p:txBody>
      </p:sp>
    </p:spTree>
    <p:extLst>
      <p:ext uri="{BB962C8B-B14F-4D97-AF65-F5344CB8AC3E}">
        <p14:creationId xmlns:p14="http://schemas.microsoft.com/office/powerpoint/2010/main" val="1280996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how much was done and what the waitlist</a:t>
            </a:r>
            <a:r>
              <a:rPr lang="en-US" baseline="0" dirty="0" smtClean="0"/>
              <a:t> is currently</a:t>
            </a:r>
            <a:endParaRPr lang="en-US" dirty="0"/>
          </a:p>
        </p:txBody>
      </p:sp>
      <p:sp>
        <p:nvSpPr>
          <p:cNvPr id="4" name="Slide Number Placeholder 3"/>
          <p:cNvSpPr>
            <a:spLocks noGrp="1"/>
          </p:cNvSpPr>
          <p:nvPr>
            <p:ph type="sldNum" sz="quarter" idx="10"/>
          </p:nvPr>
        </p:nvSpPr>
        <p:spPr/>
        <p:txBody>
          <a:bodyPr/>
          <a:lstStyle/>
          <a:p>
            <a:fld id="{1350A4AA-6056-4EA0-8368-263BB6140CEA}" type="slidenum">
              <a:rPr lang="en-US" smtClean="0"/>
              <a:t>6</a:t>
            </a:fld>
            <a:endParaRPr lang="en-US"/>
          </a:p>
        </p:txBody>
      </p:sp>
    </p:spTree>
    <p:extLst>
      <p:ext uri="{BB962C8B-B14F-4D97-AF65-F5344CB8AC3E}">
        <p14:creationId xmlns:p14="http://schemas.microsoft.com/office/powerpoint/2010/main" val="420226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50A4AA-6056-4EA0-8368-263BB6140CEA}" type="slidenum">
              <a:rPr lang="en-US" smtClean="0"/>
              <a:t>7</a:t>
            </a:fld>
            <a:endParaRPr lang="en-US"/>
          </a:p>
        </p:txBody>
      </p:sp>
    </p:spTree>
    <p:extLst>
      <p:ext uri="{BB962C8B-B14F-4D97-AF65-F5344CB8AC3E}">
        <p14:creationId xmlns:p14="http://schemas.microsoft.com/office/powerpoint/2010/main" val="2131563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a:p>
            <a:pPr lvl="0"/>
            <a:r>
              <a:rPr lang="en-US" dirty="0"/>
              <a:t>U.S. EPA and CARB filed a complaint against VW alleging emissions defeat devices installed on 2009-2015 diesel engines.</a:t>
            </a:r>
          </a:p>
          <a:p>
            <a:pPr lvl="0"/>
            <a:endParaRPr lang="en-US" dirty="0"/>
          </a:p>
          <a:p>
            <a:pPr lvl="0"/>
            <a:r>
              <a:rPr lang="en-US" dirty="0"/>
              <a:t>$15+ billion settlement covering 600,000 cars</a:t>
            </a:r>
          </a:p>
          <a:p>
            <a:pPr lvl="0"/>
            <a:endParaRPr lang="en-US" dirty="0"/>
          </a:p>
          <a:p>
            <a:pPr lvl="0"/>
            <a:r>
              <a:rPr lang="en-US" dirty="0"/>
              <a:t>App C – </a:t>
            </a:r>
          </a:p>
          <a:p>
            <a:pPr lvl="1"/>
            <a:r>
              <a:rPr lang="en-US" dirty="0"/>
              <a:t>Electrify America - $2 billion over 10 years on EVSE &amp; education. </a:t>
            </a:r>
          </a:p>
          <a:p>
            <a:pPr lvl="0"/>
            <a:endParaRPr lang="en-US" dirty="0"/>
          </a:p>
          <a:p>
            <a:pPr lvl="0"/>
            <a:r>
              <a:rPr lang="en-US" dirty="0"/>
              <a:t>App D – </a:t>
            </a:r>
          </a:p>
          <a:p>
            <a:pPr lvl="0"/>
            <a:r>
              <a:rPr lang="en-US" dirty="0"/>
              <a:t>VW paying $3.0 Billion into a Trust that will support projects that reduce NOx emissions where the VW vehicles were, are, or will be operated.  </a:t>
            </a:r>
          </a:p>
          <a:p>
            <a:pPr lvl="0"/>
            <a:endParaRPr lang="en-US" dirty="0"/>
          </a:p>
          <a:p>
            <a:pPr lvl="0"/>
            <a:r>
              <a:rPr lang="en-US" dirty="0"/>
              <a:t>Amt per state based on the number of impacted VW vehicles in their jurisdictions.  17K in NJ</a:t>
            </a:r>
          </a:p>
          <a:p>
            <a:endParaRPr lang="en-US" dirty="0"/>
          </a:p>
        </p:txBody>
      </p:sp>
      <p:sp>
        <p:nvSpPr>
          <p:cNvPr id="4" name="Slide Number Placeholder 3"/>
          <p:cNvSpPr>
            <a:spLocks noGrp="1"/>
          </p:cNvSpPr>
          <p:nvPr>
            <p:ph type="sldNum" sz="quarter" idx="10"/>
          </p:nvPr>
        </p:nvSpPr>
        <p:spPr/>
        <p:txBody>
          <a:bodyPr/>
          <a:lstStyle/>
          <a:p>
            <a:fld id="{1350A4AA-6056-4EA0-8368-263BB6140CEA}" type="slidenum">
              <a:rPr lang="en-US" smtClean="0"/>
              <a:t>8</a:t>
            </a:fld>
            <a:endParaRPr lang="en-US"/>
          </a:p>
        </p:txBody>
      </p:sp>
    </p:spTree>
    <p:extLst>
      <p:ext uri="{BB962C8B-B14F-4D97-AF65-F5344CB8AC3E}">
        <p14:creationId xmlns:p14="http://schemas.microsoft.com/office/powerpoint/2010/main" val="313479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 can only be used for these categories.  </a:t>
            </a:r>
          </a:p>
          <a:p>
            <a:pPr lvl="0" fontAlgn="base"/>
            <a:r>
              <a:rPr lang="en-US" dirty="0"/>
              <a:t>Each has different reimbursement amounts </a:t>
            </a:r>
          </a:p>
          <a:p>
            <a:pPr lvl="0" fontAlgn="base"/>
            <a:r>
              <a:rPr lang="en-US" dirty="0"/>
              <a:t>With the exception of #5 (OGV), eligible strategies are to replace or repower with new engine that’s diesel, electric, or alt fueled</a:t>
            </a:r>
          </a:p>
          <a:p>
            <a:pPr lvl="0" fontAlgn="base"/>
            <a:endParaRPr lang="en-US" dirty="0"/>
          </a:p>
          <a:p>
            <a:pPr lvl="0" fontAlgn="base"/>
            <a:r>
              <a:rPr lang="en-US" dirty="0"/>
              <a:t>#9 – light duty only.   We can use up to 15% and we will.</a:t>
            </a:r>
          </a:p>
          <a:p>
            <a:pPr lvl="0" fontAlgn="base"/>
            <a:r>
              <a:rPr lang="en-US" dirty="0"/>
              <a:t>#10 DERA option – Each year, USEPA provides money to state for diesel </a:t>
            </a:r>
            <a:r>
              <a:rPr lang="en-US" dirty="0" err="1"/>
              <a:t>emiss</a:t>
            </a:r>
            <a:r>
              <a:rPr lang="en-US" dirty="0"/>
              <a:t> reduction projects.  We can use VW for the non-federal cost share.  Benefit is that some projects not </a:t>
            </a:r>
            <a:r>
              <a:rPr lang="en-US" dirty="0" err="1"/>
              <a:t>elgibile</a:t>
            </a:r>
            <a:r>
              <a:rPr lang="en-US" dirty="0"/>
              <a:t> under CD are eligible under DERA </a:t>
            </a:r>
            <a:r>
              <a:rPr lang="en-US" dirty="0" err="1"/>
              <a:t>eg.</a:t>
            </a:r>
            <a:r>
              <a:rPr lang="en-US" dirty="0"/>
              <a:t> line haul locos (freight &amp; passenger are eligible).  Also, DERA allows state to fund projects on engines in older </a:t>
            </a:r>
            <a:r>
              <a:rPr lang="en-US" dirty="0" err="1"/>
              <a:t>Mys</a:t>
            </a:r>
            <a:r>
              <a:rPr lang="en-US" dirty="0"/>
              <a:t> than CD.  </a:t>
            </a:r>
            <a:r>
              <a:rPr lang="en-US" dirty="0" err="1"/>
              <a:t>Reimb</a:t>
            </a:r>
            <a:r>
              <a:rPr lang="en-US" dirty="0"/>
              <a:t> amounts different</a:t>
            </a:r>
          </a:p>
          <a:p>
            <a:endParaRPr lang="en-US" dirty="0"/>
          </a:p>
        </p:txBody>
      </p:sp>
      <p:sp>
        <p:nvSpPr>
          <p:cNvPr id="4" name="Slide Number Placeholder 3"/>
          <p:cNvSpPr>
            <a:spLocks noGrp="1"/>
          </p:cNvSpPr>
          <p:nvPr>
            <p:ph type="sldNum" sz="quarter" idx="10"/>
          </p:nvPr>
        </p:nvSpPr>
        <p:spPr/>
        <p:txBody>
          <a:bodyPr/>
          <a:lstStyle/>
          <a:p>
            <a:fld id="{1350A4AA-6056-4EA0-8368-263BB6140CEA}" type="slidenum">
              <a:rPr lang="en-US" smtClean="0"/>
              <a:t>10</a:t>
            </a:fld>
            <a:endParaRPr lang="en-US"/>
          </a:p>
        </p:txBody>
      </p:sp>
    </p:spTree>
    <p:extLst>
      <p:ext uri="{BB962C8B-B14F-4D97-AF65-F5344CB8AC3E}">
        <p14:creationId xmlns:p14="http://schemas.microsoft.com/office/powerpoint/2010/main" val="4079038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45484" y="1823720"/>
            <a:ext cx="8317516" cy="919479"/>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a:solidFill>
                  <a:schemeClr val="tx2">
                    <a:lumMod val="75000"/>
                  </a:schemeClr>
                </a:solidFill>
                <a:effectLst/>
              </a:rPr>
              <a:t>DIVISION OF AIR QUALITY</a:t>
            </a:r>
          </a:p>
          <a:p>
            <a:pPr algn="ctr"/>
            <a:r>
              <a:rPr lang="en-US" sz="1800" baseline="0" dirty="0">
                <a:solidFill>
                  <a:schemeClr val="tx2">
                    <a:lumMod val="75000"/>
                  </a:schemeClr>
                </a:solidFill>
                <a:effectLst/>
              </a:rPr>
              <a:t>AIR QUALITY, ENERGY, AND SUSTAINABILITY</a:t>
            </a:r>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D418B479-6B46-47D7-AF0A-744783EA276B}" type="slidenum">
              <a:rPr lang="en-US" smtClean="0"/>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01" y="372533"/>
            <a:ext cx="8167826" cy="13479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2114546255"/>
              </p:ext>
            </p:extLst>
          </p:nvPr>
        </p:nvGraphicFramePr>
        <p:xfrm>
          <a:off x="7193654" y="2890906"/>
          <a:ext cx="1941879" cy="2410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p:nvPr/>
        </p:nvSpPr>
        <p:spPr>
          <a:xfrm>
            <a:off x="445485" y="5791200"/>
            <a:ext cx="8317516" cy="614679"/>
          </a:xfrm>
          <a:prstGeom prst="rect">
            <a:avLst/>
          </a:prstGeom>
          <a:solidFill>
            <a:schemeClr val="accent4">
              <a:lumMod val="40000"/>
              <a:lumOff val="60000"/>
              <a:alpha val="83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2">
                  <a:lumMod val="75000"/>
                </a:schemeClr>
              </a:solidFill>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000"/>
            </a:lvl1pPr>
          </a:lstStyle>
          <a:p>
            <a:r>
              <a:rPr lang="en-US" dirty="0"/>
              <a:t>Slide </a:t>
            </a:r>
            <a:fld id="{D418B479-6B46-47D7-AF0A-744783EA276B}" type="slidenum">
              <a:rPr lang="en-US" smtClean="0"/>
              <a:pPr/>
              <a:t>‹#›</a:t>
            </a:fld>
            <a:endParaRPr lang="en-US" dirty="0"/>
          </a:p>
        </p:txBody>
      </p:sp>
      <p:sp>
        <p:nvSpPr>
          <p:cNvPr id="7" name="Footer Placeholder 4"/>
          <p:cNvSpPr>
            <a:spLocks noGrp="1"/>
          </p:cNvSpPr>
          <p:nvPr>
            <p:ph type="ftr" sz="quarter" idx="11"/>
          </p:nvPr>
        </p:nvSpPr>
        <p:spPr>
          <a:xfrm>
            <a:off x="381000" y="6356350"/>
            <a:ext cx="5867400" cy="365125"/>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7200" y="6356350"/>
            <a:ext cx="6019800"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2"/>
                </a:solidFill>
              </a:defRPr>
            </a:lvl1pPr>
          </a:lstStyle>
          <a:p>
            <a:r>
              <a:rPr lang="en-US"/>
              <a:t>Slide </a:t>
            </a:r>
            <a:fld id="{D418B479-6B46-47D7-AF0A-744783EA276B}" type="slidenum">
              <a:rPr lang="en-US" smtClean="0"/>
              <a:pPr/>
              <a:t>‹#›</a:t>
            </a:fld>
            <a:r>
              <a:rPr lang="en-US"/>
              <a:t> of X</a:t>
            </a:r>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914400" rtl="0" eaLnBrk="1" latinLnBrk="0" hangingPunct="1">
        <a:spcBef>
          <a:spcPct val="0"/>
        </a:spcBef>
        <a:buNone/>
        <a:defRPr sz="3500" kern="1200" cap="all" baseline="0">
          <a:solidFill>
            <a:schemeClr val="accent1">
              <a:lumMod val="50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bg2">
              <a:lumMod val="10000"/>
            </a:schemeClr>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bg2">
              <a:lumMod val="10000"/>
            </a:schemeClr>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bg2">
              <a:lumMod val="10000"/>
            </a:schemeClr>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bg2">
              <a:lumMod val="10000"/>
            </a:schemeClr>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bg2">
              <a:lumMod val="10000"/>
            </a:schemeClr>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elissa.evanego@dep.nj.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 xmlns:a16="http://schemas.microsoft.com/office/drawing/2014/main" id="{1621BE8D-17CE-4C22-8A82-A444161A8F35}"/>
              </a:ext>
            </a:extLst>
          </p:cNvPr>
          <p:cNvSpPr>
            <a:spLocks noGrp="1"/>
          </p:cNvSpPr>
          <p:nvPr>
            <p:ph type="subTitle" idx="1"/>
          </p:nvPr>
        </p:nvSpPr>
        <p:spPr/>
        <p:txBody>
          <a:bodyPr>
            <a:normAutofit fontScale="85000" lnSpcReduction="10000"/>
          </a:bodyPr>
          <a:lstStyle/>
          <a:p>
            <a:r>
              <a:rPr lang="en-US" dirty="0"/>
              <a:t>Funding to reduce mobile source emissions</a:t>
            </a:r>
          </a:p>
        </p:txBody>
      </p:sp>
      <p:sp>
        <p:nvSpPr>
          <p:cNvPr id="3" name="Title 2">
            <a:extLst>
              <a:ext uri="{FF2B5EF4-FFF2-40B4-BE49-F238E27FC236}">
                <a16:creationId xmlns="" xmlns:a16="http://schemas.microsoft.com/office/drawing/2014/main" id="{B1D9E02F-631B-458F-89FF-6A00EBD6BFF2}"/>
              </a:ext>
            </a:extLst>
          </p:cNvPr>
          <p:cNvSpPr>
            <a:spLocks noGrp="1"/>
          </p:cNvSpPr>
          <p:nvPr>
            <p:ph type="ctrTitle"/>
          </p:nvPr>
        </p:nvSpPr>
        <p:spPr/>
        <p:txBody>
          <a:bodyPr/>
          <a:lstStyle/>
          <a:p>
            <a:r>
              <a:rPr lang="en-US" sz="3600" dirty="0"/>
              <a:t>Bureau of Mobile Sources</a:t>
            </a:r>
          </a:p>
        </p:txBody>
      </p:sp>
    </p:spTree>
    <p:extLst>
      <p:ext uri="{BB962C8B-B14F-4D97-AF65-F5344CB8AC3E}">
        <p14:creationId xmlns:p14="http://schemas.microsoft.com/office/powerpoint/2010/main" val="2723191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C8996D-D64B-4367-B44F-DF6FEAC7849B}"/>
              </a:ext>
            </a:extLst>
          </p:cNvPr>
          <p:cNvSpPr>
            <a:spLocks noGrp="1"/>
          </p:cNvSpPr>
          <p:nvPr>
            <p:ph type="title"/>
          </p:nvPr>
        </p:nvSpPr>
        <p:spPr/>
        <p:txBody>
          <a:bodyPr/>
          <a:lstStyle/>
          <a:p>
            <a:r>
              <a:rPr lang="en-US" altLang="en-US" sz="3600" b="1" dirty="0"/>
              <a:t>Eligible Vehicle Classes/Equipment</a:t>
            </a:r>
            <a:endParaRPr lang="en-US" dirty="0"/>
          </a:p>
        </p:txBody>
      </p:sp>
      <p:sp>
        <p:nvSpPr>
          <p:cNvPr id="4" name="Slide Number Placeholder 3">
            <a:extLst>
              <a:ext uri="{FF2B5EF4-FFF2-40B4-BE49-F238E27FC236}">
                <a16:creationId xmlns="" xmlns:a16="http://schemas.microsoft.com/office/drawing/2014/main" id="{BF1FF9FF-0194-4E9E-B107-7541A9804676}"/>
              </a:ext>
            </a:extLst>
          </p:cNvPr>
          <p:cNvSpPr>
            <a:spLocks noGrp="1"/>
          </p:cNvSpPr>
          <p:nvPr>
            <p:ph type="sldNum" sz="quarter" idx="12"/>
          </p:nvPr>
        </p:nvSpPr>
        <p:spPr/>
        <p:txBody>
          <a:bodyPr/>
          <a:lstStyle/>
          <a:p>
            <a:r>
              <a:rPr lang="en-US"/>
              <a:t>Slide </a:t>
            </a:r>
            <a:fld id="{D418B479-6B46-47D7-AF0A-744783EA276B}" type="slidenum">
              <a:rPr lang="en-US" smtClean="0"/>
              <a:pPr/>
              <a:t>10</a:t>
            </a:fld>
            <a:endParaRPr lang="en-US" dirty="0"/>
          </a:p>
        </p:txBody>
      </p:sp>
      <p:sp>
        <p:nvSpPr>
          <p:cNvPr id="5" name="Content Placeholder 2">
            <a:extLst>
              <a:ext uri="{FF2B5EF4-FFF2-40B4-BE49-F238E27FC236}">
                <a16:creationId xmlns="" xmlns:a16="http://schemas.microsoft.com/office/drawing/2014/main" id="{EA8498A9-EBD8-41C7-9C9C-4A0F25C27C3B}"/>
              </a:ext>
            </a:extLst>
          </p:cNvPr>
          <p:cNvSpPr>
            <a:spLocks noGrp="1"/>
          </p:cNvSpPr>
          <p:nvPr>
            <p:ph idx="1"/>
          </p:nvPr>
        </p:nvSpPr>
        <p:spPr>
          <a:xfrm>
            <a:off x="457200" y="2013526"/>
            <a:ext cx="8077200" cy="4544291"/>
          </a:xfrm>
          <a:extLst/>
        </p:spPr>
        <p:txBody>
          <a:bodyPr>
            <a:normAutofit fontScale="92500" lnSpcReduction="10000"/>
          </a:bodyPr>
          <a:lstStyle/>
          <a:p>
            <a:pPr marL="457200" indent="-457200" eaLnBrk="1" hangingPunct="1">
              <a:buFont typeface="+mj-lt"/>
              <a:buAutoNum type="arabicPeriod"/>
              <a:defRPr/>
            </a:pPr>
            <a:r>
              <a:rPr lang="en-US" altLang="en-US" sz="2400" dirty="0"/>
              <a:t>Class 8 Local Freight Trucks &amp; Port Drayage Trucks  MY 2009 and older </a:t>
            </a:r>
          </a:p>
          <a:p>
            <a:pPr marL="514350" indent="-514350" eaLnBrk="1" hangingPunct="1">
              <a:buFont typeface="Calibri Light" panose="020F0302020204030204" pitchFamily="34" charset="0"/>
              <a:buAutoNum type="arabicPeriod"/>
              <a:defRPr/>
            </a:pPr>
            <a:r>
              <a:rPr lang="en-US" altLang="en-US" sz="2400" dirty="0"/>
              <a:t>Class 4-8 School, Shuttle &amp; Transit Bus MY 2009 and older</a:t>
            </a:r>
          </a:p>
          <a:p>
            <a:pPr marL="514350" indent="-514350" eaLnBrk="1" hangingPunct="1">
              <a:buFont typeface="Calibri Light" panose="020F0302020204030204" pitchFamily="34" charset="0"/>
              <a:buAutoNum type="arabicPeriod"/>
              <a:defRPr/>
            </a:pPr>
            <a:r>
              <a:rPr lang="en-US" altLang="en-US" sz="2400" dirty="0"/>
              <a:t>Switcher Locomotives</a:t>
            </a:r>
          </a:p>
          <a:p>
            <a:pPr marL="514350" indent="-514350" eaLnBrk="1" hangingPunct="1">
              <a:buFont typeface="Calibri Light" panose="020F0302020204030204" pitchFamily="34" charset="0"/>
              <a:buAutoNum type="arabicPeriod"/>
              <a:defRPr/>
            </a:pPr>
            <a:r>
              <a:rPr lang="en-US" altLang="en-US" sz="2400" dirty="0"/>
              <a:t>Ferries/Tugboats</a:t>
            </a:r>
          </a:p>
          <a:p>
            <a:pPr marL="514350" indent="-514350" eaLnBrk="1" hangingPunct="1">
              <a:buFont typeface="Calibri Light" panose="020F0302020204030204" pitchFamily="34" charset="0"/>
              <a:buAutoNum type="arabicPeriod"/>
              <a:defRPr/>
            </a:pPr>
            <a:r>
              <a:rPr lang="en-US" altLang="en-US" sz="2400" dirty="0"/>
              <a:t>Ocean Going Vessels</a:t>
            </a:r>
          </a:p>
          <a:p>
            <a:pPr marL="514350" indent="-514350" eaLnBrk="1" hangingPunct="1">
              <a:buFont typeface="Calibri Light" panose="020F0302020204030204" pitchFamily="34" charset="0"/>
              <a:buAutoNum type="arabicPeriod"/>
              <a:defRPr/>
            </a:pPr>
            <a:r>
              <a:rPr lang="en-US" altLang="en-US" sz="2400" dirty="0"/>
              <a:t>Class 4-7 Local Freight Trucks MY 2009 and older</a:t>
            </a:r>
          </a:p>
          <a:p>
            <a:pPr marL="514350" indent="-514350" eaLnBrk="1" hangingPunct="1">
              <a:buFont typeface="Calibri Light" panose="020F0302020204030204" pitchFamily="34" charset="0"/>
              <a:buAutoNum type="arabicPeriod"/>
              <a:defRPr/>
            </a:pPr>
            <a:r>
              <a:rPr lang="en-US" altLang="en-US" sz="2400" dirty="0"/>
              <a:t>Airport Ground Support Equipment</a:t>
            </a:r>
          </a:p>
          <a:p>
            <a:pPr marL="514350" indent="-514350" eaLnBrk="1" hangingPunct="1">
              <a:buFont typeface="Calibri Light" panose="020F0302020204030204" pitchFamily="34" charset="0"/>
              <a:buAutoNum type="arabicPeriod"/>
              <a:defRPr/>
            </a:pPr>
            <a:r>
              <a:rPr lang="en-US" altLang="en-US" sz="2400" dirty="0"/>
              <a:t>Forklifts &amp; Port Cargo Handling Equipment</a:t>
            </a:r>
          </a:p>
          <a:p>
            <a:pPr marL="514350" indent="-514350" eaLnBrk="1" hangingPunct="1">
              <a:buFont typeface="Calibri Light" panose="020F0302020204030204" pitchFamily="34" charset="0"/>
              <a:buAutoNum type="arabicPeriod"/>
              <a:defRPr/>
            </a:pPr>
            <a:r>
              <a:rPr lang="en-US" altLang="en-US" sz="2400" dirty="0"/>
              <a:t>EV charging and hydrogen fueling</a:t>
            </a:r>
          </a:p>
          <a:p>
            <a:pPr marL="514350" indent="-514350" eaLnBrk="1" hangingPunct="1">
              <a:buFont typeface="Calibri Light" panose="020F0302020204030204" pitchFamily="34" charset="0"/>
              <a:buAutoNum type="arabicPeriod"/>
              <a:defRPr/>
            </a:pPr>
            <a:r>
              <a:rPr lang="en-US" altLang="en-US" sz="2400" dirty="0"/>
              <a:t>DERA</a:t>
            </a:r>
          </a:p>
          <a:p>
            <a:pPr lvl="2" eaLnBrk="1" hangingPunct="1">
              <a:defRPr/>
            </a:pPr>
            <a:endParaRPr lang="en-US" altLang="en-US" sz="2400" dirty="0"/>
          </a:p>
        </p:txBody>
      </p:sp>
    </p:spTree>
    <p:extLst>
      <p:ext uri="{BB962C8B-B14F-4D97-AF65-F5344CB8AC3E}">
        <p14:creationId xmlns:p14="http://schemas.microsoft.com/office/powerpoint/2010/main" val="4040455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F7E850-C25C-41FC-97D9-2F6FD28ECE2D}"/>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 xmlns:a16="http://schemas.microsoft.com/office/drawing/2014/main" id="{E73E8E82-1ABE-4F4A-A438-9E94C16B78EB}"/>
              </a:ext>
            </a:extLst>
          </p:cNvPr>
          <p:cNvSpPr>
            <a:spLocks noGrp="1"/>
          </p:cNvSpPr>
          <p:nvPr>
            <p:ph idx="1"/>
          </p:nvPr>
        </p:nvSpPr>
        <p:spPr>
          <a:xfrm>
            <a:off x="2178996" y="2793461"/>
            <a:ext cx="5136204" cy="1885544"/>
          </a:xfrm>
        </p:spPr>
        <p:txBody>
          <a:bodyPr/>
          <a:lstStyle/>
          <a:p>
            <a:pPr marL="114300" indent="0">
              <a:buNone/>
            </a:pPr>
            <a:r>
              <a:rPr lang="en-US" dirty="0"/>
              <a:t>Melissa Evanego, Bureau Chief</a:t>
            </a:r>
          </a:p>
          <a:p>
            <a:pPr marL="114300" indent="0">
              <a:buNone/>
            </a:pPr>
            <a:r>
              <a:rPr lang="en-US" dirty="0"/>
              <a:t>Bureau of Mobile Sources</a:t>
            </a:r>
          </a:p>
          <a:p>
            <a:pPr marL="114300" indent="0">
              <a:buNone/>
            </a:pPr>
            <a:r>
              <a:rPr lang="en-US" dirty="0">
                <a:hlinkClick r:id="rId2"/>
              </a:rPr>
              <a:t>melissa.evanego@dep.nj.gov</a:t>
            </a:r>
            <a:endParaRPr lang="en-US" dirty="0"/>
          </a:p>
          <a:p>
            <a:pPr marL="114300" indent="0">
              <a:buNone/>
            </a:pPr>
            <a:r>
              <a:rPr lang="en-US" dirty="0"/>
              <a:t>	       609-292-1637</a:t>
            </a:r>
          </a:p>
        </p:txBody>
      </p:sp>
      <p:sp>
        <p:nvSpPr>
          <p:cNvPr id="4" name="Slide Number Placeholder 3">
            <a:extLst>
              <a:ext uri="{FF2B5EF4-FFF2-40B4-BE49-F238E27FC236}">
                <a16:creationId xmlns="" xmlns:a16="http://schemas.microsoft.com/office/drawing/2014/main" id="{1B6C9ABD-9199-4F6C-A52B-90A136D29558}"/>
              </a:ext>
            </a:extLst>
          </p:cNvPr>
          <p:cNvSpPr>
            <a:spLocks noGrp="1"/>
          </p:cNvSpPr>
          <p:nvPr>
            <p:ph type="sldNum" sz="quarter" idx="12"/>
          </p:nvPr>
        </p:nvSpPr>
        <p:spPr/>
        <p:txBody>
          <a:bodyPr/>
          <a:lstStyle/>
          <a:p>
            <a:r>
              <a:rPr lang="en-US"/>
              <a:t>Slide </a:t>
            </a:r>
            <a:fld id="{D418B479-6B46-47D7-AF0A-744783EA276B}" type="slidenum">
              <a:rPr lang="en-US" smtClean="0"/>
              <a:pPr/>
              <a:t>11</a:t>
            </a:fld>
            <a:endParaRPr lang="en-US" dirty="0"/>
          </a:p>
        </p:txBody>
      </p:sp>
    </p:spTree>
    <p:extLst>
      <p:ext uri="{BB962C8B-B14F-4D97-AF65-F5344CB8AC3E}">
        <p14:creationId xmlns:p14="http://schemas.microsoft.com/office/powerpoint/2010/main" val="562985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DED2BBBD-A179-49DD-B3BD-A75F3CC3F76D}"/>
              </a:ext>
            </a:extLst>
          </p:cNvPr>
          <p:cNvSpPr>
            <a:spLocks noGrp="1"/>
          </p:cNvSpPr>
          <p:nvPr>
            <p:ph type="sldNum" sz="quarter" idx="12"/>
          </p:nvPr>
        </p:nvSpPr>
        <p:spPr/>
        <p:txBody>
          <a:bodyPr/>
          <a:lstStyle/>
          <a:p>
            <a:r>
              <a:rPr lang="en-US"/>
              <a:t>Slide </a:t>
            </a:r>
            <a:fld id="{D418B479-6B46-47D7-AF0A-744783EA276B}" type="slidenum">
              <a:rPr lang="en-US" smtClean="0"/>
              <a:pPr/>
              <a:t>2</a:t>
            </a:fld>
            <a:endParaRPr lang="en-US" dirty="0"/>
          </a:p>
        </p:txBody>
      </p:sp>
      <p:pic>
        <p:nvPicPr>
          <p:cNvPr id="5" name="Picture 4">
            <a:extLst>
              <a:ext uri="{FF2B5EF4-FFF2-40B4-BE49-F238E27FC236}">
                <a16:creationId xmlns="" xmlns:a16="http://schemas.microsoft.com/office/drawing/2014/main" id="{216C60A2-3141-492E-AF02-C30EC7B90767}"/>
              </a:ext>
            </a:extLst>
          </p:cNvPr>
          <p:cNvPicPr>
            <a:picLocks noChangeAspect="1"/>
          </p:cNvPicPr>
          <p:nvPr/>
        </p:nvPicPr>
        <p:blipFill>
          <a:blip r:embed="rId3"/>
          <a:stretch>
            <a:fillRect/>
          </a:stretch>
        </p:blipFill>
        <p:spPr>
          <a:xfrm>
            <a:off x="375252" y="794587"/>
            <a:ext cx="5709361" cy="3424098"/>
          </a:xfrm>
          <a:prstGeom prst="rect">
            <a:avLst/>
          </a:prstGeom>
        </p:spPr>
      </p:pic>
      <p:pic>
        <p:nvPicPr>
          <p:cNvPr id="6" name="Picture 5">
            <a:extLst>
              <a:ext uri="{FF2B5EF4-FFF2-40B4-BE49-F238E27FC236}">
                <a16:creationId xmlns="" xmlns:a16="http://schemas.microsoft.com/office/drawing/2014/main" id="{5F33F624-D74D-4135-8326-DE32E6BA4522}"/>
              </a:ext>
            </a:extLst>
          </p:cNvPr>
          <p:cNvPicPr>
            <a:picLocks noChangeAspect="1"/>
          </p:cNvPicPr>
          <p:nvPr/>
        </p:nvPicPr>
        <p:blipFill>
          <a:blip r:embed="rId4"/>
          <a:stretch>
            <a:fillRect/>
          </a:stretch>
        </p:blipFill>
        <p:spPr>
          <a:xfrm>
            <a:off x="3150291" y="3297377"/>
            <a:ext cx="5353267" cy="3424098"/>
          </a:xfrm>
          <a:prstGeom prst="rect">
            <a:avLst/>
          </a:prstGeom>
        </p:spPr>
      </p:pic>
      <p:sp>
        <p:nvSpPr>
          <p:cNvPr id="7" name="Oval 6">
            <a:extLst>
              <a:ext uri="{FF2B5EF4-FFF2-40B4-BE49-F238E27FC236}">
                <a16:creationId xmlns="" xmlns:a16="http://schemas.microsoft.com/office/drawing/2014/main" id="{1381803D-33BF-46E1-B60A-DD7C6B353815}"/>
              </a:ext>
            </a:extLst>
          </p:cNvPr>
          <p:cNvSpPr/>
          <p:nvPr/>
        </p:nvSpPr>
        <p:spPr>
          <a:xfrm rot="2735456">
            <a:off x="2018945" y="1958143"/>
            <a:ext cx="830978" cy="2145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2ABC2508-0F61-4C50-B2B8-6E3998B18CFE}"/>
              </a:ext>
            </a:extLst>
          </p:cNvPr>
          <p:cNvSpPr/>
          <p:nvPr/>
        </p:nvSpPr>
        <p:spPr>
          <a:xfrm rot="21094382">
            <a:off x="3748173" y="4768907"/>
            <a:ext cx="783759" cy="15383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56AF7B9D-96A4-4FF0-8A43-AAAD3DCB4915}"/>
              </a:ext>
            </a:extLst>
          </p:cNvPr>
          <p:cNvSpPr txBox="1"/>
          <p:nvPr/>
        </p:nvSpPr>
        <p:spPr>
          <a:xfrm>
            <a:off x="257767" y="121030"/>
            <a:ext cx="8765308" cy="553998"/>
          </a:xfrm>
          <a:prstGeom prst="rect">
            <a:avLst/>
          </a:prstGeom>
          <a:solidFill>
            <a:schemeClr val="bg1"/>
          </a:solidFill>
        </p:spPr>
        <p:txBody>
          <a:bodyPr wrap="square" rtlCol="0">
            <a:spAutoFit/>
          </a:bodyPr>
          <a:lstStyle/>
          <a:p>
            <a:r>
              <a:rPr lang="en-US" sz="3000" dirty="0">
                <a:latin typeface="+mj-lt"/>
              </a:rPr>
              <a:t>MOBILE SOURCE EMISSIONS IN NEW JERSEY</a:t>
            </a:r>
          </a:p>
        </p:txBody>
      </p:sp>
    </p:spTree>
    <p:extLst>
      <p:ext uri="{BB962C8B-B14F-4D97-AF65-F5344CB8AC3E}">
        <p14:creationId xmlns:p14="http://schemas.microsoft.com/office/powerpoint/2010/main" val="4268553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887E04-E36F-462A-B382-01561510333A}"/>
              </a:ext>
            </a:extLst>
          </p:cNvPr>
          <p:cNvSpPr>
            <a:spLocks noGrp="1"/>
          </p:cNvSpPr>
          <p:nvPr>
            <p:ph type="title"/>
          </p:nvPr>
        </p:nvSpPr>
        <p:spPr>
          <a:xfrm>
            <a:off x="426128" y="408372"/>
            <a:ext cx="8260672" cy="1039427"/>
          </a:xfrm>
        </p:spPr>
        <p:txBody>
          <a:bodyPr/>
          <a:lstStyle/>
          <a:p>
            <a:r>
              <a:rPr lang="en-US" sz="2800" dirty="0"/>
              <a:t>Historic voluntary diesel reduction projects in </a:t>
            </a:r>
            <a:r>
              <a:rPr lang="en-US" sz="2800" dirty="0" err="1"/>
              <a:t>nj</a:t>
            </a:r>
            <a:r>
              <a:rPr lang="en-US" sz="2800" dirty="0"/>
              <a:t> prior to 2016</a:t>
            </a:r>
          </a:p>
        </p:txBody>
      </p:sp>
      <p:sp>
        <p:nvSpPr>
          <p:cNvPr id="4" name="Slide Number Placeholder 3">
            <a:extLst>
              <a:ext uri="{FF2B5EF4-FFF2-40B4-BE49-F238E27FC236}">
                <a16:creationId xmlns="" xmlns:a16="http://schemas.microsoft.com/office/drawing/2014/main" id="{C6C7EF55-4D3A-43EF-9F19-4195F7533129}"/>
              </a:ext>
            </a:extLst>
          </p:cNvPr>
          <p:cNvSpPr>
            <a:spLocks noGrp="1"/>
          </p:cNvSpPr>
          <p:nvPr>
            <p:ph type="sldNum" sz="quarter" idx="12"/>
          </p:nvPr>
        </p:nvSpPr>
        <p:spPr/>
        <p:txBody>
          <a:bodyPr/>
          <a:lstStyle/>
          <a:p>
            <a:r>
              <a:rPr lang="en-US"/>
              <a:t>Slide </a:t>
            </a:r>
            <a:fld id="{D418B479-6B46-47D7-AF0A-744783EA276B}" type="slidenum">
              <a:rPr lang="en-US" smtClean="0"/>
              <a:pPr/>
              <a:t>3</a:t>
            </a:fld>
            <a:endParaRPr lang="en-US" dirty="0"/>
          </a:p>
        </p:txBody>
      </p:sp>
      <p:graphicFrame>
        <p:nvGraphicFramePr>
          <p:cNvPr id="5" name="Chart 4">
            <a:extLst>
              <a:ext uri="{FF2B5EF4-FFF2-40B4-BE49-F238E27FC236}">
                <a16:creationId xmlns="" xmlns:a16="http://schemas.microsoft.com/office/drawing/2014/main" id="{F3B667DC-6EA8-47C6-A40E-99679C0E5FA5}"/>
              </a:ext>
            </a:extLst>
          </p:cNvPr>
          <p:cNvGraphicFramePr>
            <a:graphicFrameLocks noGrp="1"/>
          </p:cNvGraphicFramePr>
          <p:nvPr>
            <p:extLst>
              <p:ext uri="{D42A27DB-BD31-4B8C-83A1-F6EECF244321}">
                <p14:modId xmlns:p14="http://schemas.microsoft.com/office/powerpoint/2010/main" val="1329815301"/>
              </p:ext>
            </p:extLst>
          </p:nvPr>
        </p:nvGraphicFramePr>
        <p:xfrm>
          <a:off x="240393" y="1595336"/>
          <a:ext cx="8582594" cy="49678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1078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7176A1-CEC6-4874-909B-9176CC244DDC}"/>
              </a:ext>
            </a:extLst>
          </p:cNvPr>
          <p:cNvSpPr>
            <a:spLocks noGrp="1"/>
          </p:cNvSpPr>
          <p:nvPr>
            <p:ph type="title"/>
          </p:nvPr>
        </p:nvSpPr>
        <p:spPr/>
        <p:txBody>
          <a:bodyPr/>
          <a:lstStyle/>
          <a:p>
            <a:r>
              <a:rPr lang="en-US" sz="2800" dirty="0"/>
              <a:t>Current funding for diesel projects</a:t>
            </a:r>
          </a:p>
        </p:txBody>
      </p:sp>
      <p:sp>
        <p:nvSpPr>
          <p:cNvPr id="4" name="Slide Number Placeholder 3">
            <a:extLst>
              <a:ext uri="{FF2B5EF4-FFF2-40B4-BE49-F238E27FC236}">
                <a16:creationId xmlns="" xmlns:a16="http://schemas.microsoft.com/office/drawing/2014/main" id="{4E1C1AE8-9B71-4241-86D5-C734DDD08C75}"/>
              </a:ext>
            </a:extLst>
          </p:cNvPr>
          <p:cNvSpPr>
            <a:spLocks noGrp="1"/>
          </p:cNvSpPr>
          <p:nvPr>
            <p:ph type="sldNum" sz="quarter" idx="12"/>
          </p:nvPr>
        </p:nvSpPr>
        <p:spPr/>
        <p:txBody>
          <a:bodyPr/>
          <a:lstStyle/>
          <a:p>
            <a:r>
              <a:rPr lang="en-US"/>
              <a:t>Slide </a:t>
            </a:r>
            <a:fld id="{D418B479-6B46-47D7-AF0A-744783EA276B}" type="slidenum">
              <a:rPr lang="en-US" smtClean="0"/>
              <a:pPr/>
              <a:t>4</a:t>
            </a:fld>
            <a:endParaRPr lang="en-US" dirty="0"/>
          </a:p>
        </p:txBody>
      </p:sp>
      <p:graphicFrame>
        <p:nvGraphicFramePr>
          <p:cNvPr id="8" name="Table 7">
            <a:extLst>
              <a:ext uri="{FF2B5EF4-FFF2-40B4-BE49-F238E27FC236}">
                <a16:creationId xmlns="" xmlns:a16="http://schemas.microsoft.com/office/drawing/2014/main" id="{CE43EB8E-DF93-4FFC-A22B-43334F09AD13}"/>
              </a:ext>
            </a:extLst>
          </p:cNvPr>
          <p:cNvGraphicFramePr>
            <a:graphicFrameLocks noGrp="1"/>
          </p:cNvGraphicFramePr>
          <p:nvPr>
            <p:extLst>
              <p:ext uri="{D42A27DB-BD31-4B8C-83A1-F6EECF244321}">
                <p14:modId xmlns:p14="http://schemas.microsoft.com/office/powerpoint/2010/main" val="3219148793"/>
              </p:ext>
            </p:extLst>
          </p:nvPr>
        </p:nvGraphicFramePr>
        <p:xfrm>
          <a:off x="311285" y="1984442"/>
          <a:ext cx="8453335" cy="4182893"/>
        </p:xfrm>
        <a:graphic>
          <a:graphicData uri="http://schemas.openxmlformats.org/drawingml/2006/table">
            <a:tbl>
              <a:tblPr>
                <a:tableStyleId>{5C22544A-7EE6-4342-B048-85BDC9FD1C3A}</a:tableStyleId>
              </a:tblPr>
              <a:tblGrid>
                <a:gridCol w="2484376">
                  <a:extLst>
                    <a:ext uri="{9D8B030D-6E8A-4147-A177-3AD203B41FA5}">
                      <a16:colId xmlns="" xmlns:a16="http://schemas.microsoft.com/office/drawing/2014/main" val="33026626"/>
                    </a:ext>
                  </a:extLst>
                </a:gridCol>
                <a:gridCol w="1129262">
                  <a:extLst>
                    <a:ext uri="{9D8B030D-6E8A-4147-A177-3AD203B41FA5}">
                      <a16:colId xmlns="" xmlns:a16="http://schemas.microsoft.com/office/drawing/2014/main" val="1877079291"/>
                    </a:ext>
                  </a:extLst>
                </a:gridCol>
                <a:gridCol w="4839697">
                  <a:extLst>
                    <a:ext uri="{9D8B030D-6E8A-4147-A177-3AD203B41FA5}">
                      <a16:colId xmlns="" xmlns:a16="http://schemas.microsoft.com/office/drawing/2014/main" val="4007005972"/>
                    </a:ext>
                  </a:extLst>
                </a:gridCol>
              </a:tblGrid>
              <a:tr h="707681">
                <a:tc>
                  <a:txBody>
                    <a:bodyPr/>
                    <a:lstStyle/>
                    <a:p>
                      <a:pPr algn="ctr" fontAlgn="ctr"/>
                      <a:r>
                        <a:rPr lang="en-US" sz="1800" b="1" u="none" strike="noStrike" dirty="0">
                          <a:effectLst/>
                        </a:rPr>
                        <a:t>Project Type</a:t>
                      </a:r>
                      <a:endParaRPr lang="en-US" sz="1800" b="1" i="0" u="none" strike="noStrike" dirty="0">
                        <a:effectLst/>
                        <a:latin typeface="Arial" panose="020B0604020202020204" pitchFamily="34" charset="0"/>
                      </a:endParaRPr>
                    </a:p>
                  </a:txBody>
                  <a:tcPr marL="7620" marR="7620" marT="7620" marB="0" anchor="ctr"/>
                </a:tc>
                <a:tc>
                  <a:txBody>
                    <a:bodyPr/>
                    <a:lstStyle/>
                    <a:p>
                      <a:pPr algn="ctr" fontAlgn="ctr"/>
                      <a:r>
                        <a:rPr lang="en-US" sz="1800" b="1" u="none" strike="noStrike">
                          <a:effectLst/>
                        </a:rPr>
                        <a:t>Funding Amount</a:t>
                      </a:r>
                      <a:endParaRPr lang="en-US" sz="18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800" b="1" u="none" strike="noStrike" dirty="0">
                          <a:effectLst/>
                        </a:rPr>
                        <a:t>Project description</a:t>
                      </a:r>
                      <a:endParaRPr lang="en-US" sz="1800" b="1" i="0" u="none" strike="noStrike" dirty="0">
                        <a:effectLst/>
                        <a:latin typeface="Arial" panose="020B0604020202020204" pitchFamily="34" charset="0"/>
                      </a:endParaRPr>
                    </a:p>
                  </a:txBody>
                  <a:tcPr marL="7620" marR="7620" marT="7620" marB="0" anchor="ctr"/>
                </a:tc>
                <a:extLst>
                  <a:ext uri="{0D108BD9-81ED-4DB2-BD59-A6C34878D82A}">
                    <a16:rowId xmlns="" xmlns:a16="http://schemas.microsoft.com/office/drawing/2014/main" val="3241461631"/>
                  </a:ext>
                </a:extLst>
              </a:tr>
              <a:tr h="657131">
                <a:tc>
                  <a:txBody>
                    <a:bodyPr/>
                    <a:lstStyle/>
                    <a:p>
                      <a:pPr algn="l" fontAlgn="b"/>
                      <a:r>
                        <a:rPr lang="en-US" sz="1600" u="none" strike="noStrike" dirty="0">
                          <a:effectLst/>
                        </a:rPr>
                        <a:t>Marine Repower Program</a:t>
                      </a:r>
                      <a:endParaRPr lang="en-US" sz="1600" b="0" i="0" u="none" strike="noStrike" dirty="0">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$7 M</a:t>
                      </a:r>
                      <a:endParaRPr lang="en-US" sz="1600" b="0" i="0" u="none" strike="noStrike" dirty="0">
                        <a:effectLst/>
                        <a:latin typeface="Calibri" panose="020F0502020204030204" pitchFamily="34" charset="0"/>
                      </a:endParaRPr>
                    </a:p>
                  </a:txBody>
                  <a:tcPr marL="7620" marR="7620" marT="7620" marB="0" anchor="b"/>
                </a:tc>
                <a:tc>
                  <a:txBody>
                    <a:bodyPr/>
                    <a:lstStyle/>
                    <a:p>
                      <a:pPr algn="l" fontAlgn="ctr"/>
                      <a:r>
                        <a:rPr lang="en-US" sz="1600" u="none" strike="noStrike" dirty="0">
                          <a:effectLst/>
                        </a:rPr>
                        <a:t>Repower of passenger ferries, tour boat cruises and fishing vessels</a:t>
                      </a:r>
                      <a:endParaRPr lang="en-US"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433450222"/>
                  </a:ext>
                </a:extLst>
              </a:tr>
              <a:tr h="328565">
                <a:tc>
                  <a:txBody>
                    <a:bodyPr/>
                    <a:lstStyle/>
                    <a:p>
                      <a:pPr algn="l" fontAlgn="b"/>
                      <a:r>
                        <a:rPr lang="en-US" sz="1600" u="none" strike="noStrike">
                          <a:effectLst/>
                        </a:rPr>
                        <a:t>Retrofits/Replacements</a:t>
                      </a:r>
                      <a:endParaRPr lang="en-US" sz="1600" b="0" i="0" u="none" strike="noStrike">
                        <a:effectLst/>
                        <a:latin typeface="Calibri" panose="020F0502020204030204" pitchFamily="34" charset="0"/>
                      </a:endParaRPr>
                    </a:p>
                  </a:txBody>
                  <a:tcPr marL="7620" marR="7620" marT="7620" marB="0" anchor="b"/>
                </a:tc>
                <a:tc>
                  <a:txBody>
                    <a:bodyPr/>
                    <a:lstStyle/>
                    <a:p>
                      <a:pPr algn="ctr" fontAlgn="b"/>
                      <a:r>
                        <a:rPr lang="en-US" sz="1600" u="none" strike="noStrike">
                          <a:effectLst/>
                        </a:rPr>
                        <a:t>$6.5M</a:t>
                      </a:r>
                      <a:endParaRPr lang="en-US" sz="1600" b="0" i="0" u="none" strike="noStrike">
                        <a:effectLst/>
                        <a:latin typeface="Calibri" panose="020F0502020204030204" pitchFamily="34" charset="0"/>
                      </a:endParaRPr>
                    </a:p>
                  </a:txBody>
                  <a:tcPr marL="7620" marR="7620" marT="7620" marB="0" anchor="b"/>
                </a:tc>
                <a:tc>
                  <a:txBody>
                    <a:bodyPr/>
                    <a:lstStyle/>
                    <a:p>
                      <a:pPr algn="l" fontAlgn="ctr"/>
                      <a:r>
                        <a:rPr lang="en-US" sz="1600" u="none" strike="noStrike" dirty="0">
                          <a:effectLst/>
                        </a:rPr>
                        <a:t>Construction vehicles</a:t>
                      </a:r>
                      <a:endParaRPr lang="en-US"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3574645685"/>
                  </a:ext>
                </a:extLst>
              </a:tr>
              <a:tr h="657131">
                <a:tc>
                  <a:txBody>
                    <a:bodyPr/>
                    <a:lstStyle/>
                    <a:p>
                      <a:pPr algn="l" fontAlgn="ctr"/>
                      <a:r>
                        <a:rPr lang="en-US" sz="1600" u="none" strike="noStrike" dirty="0">
                          <a:effectLst/>
                        </a:rPr>
                        <a:t>Idle Reduction Program</a:t>
                      </a:r>
                      <a:endParaRPr lang="en-US" sz="1600" b="0" i="0" u="none" strike="noStrike" dirty="0">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$3 M</a:t>
                      </a:r>
                      <a:endParaRPr lang="en-US" sz="1600" b="0" i="0" u="none" strike="noStrike">
                        <a:effectLst/>
                        <a:latin typeface="Calibri" panose="020F0502020204030204" pitchFamily="34" charset="0"/>
                      </a:endParaRPr>
                    </a:p>
                  </a:txBody>
                  <a:tcPr marL="7620" marR="7620" marT="7620" marB="0" anchor="ctr"/>
                </a:tc>
                <a:tc>
                  <a:txBody>
                    <a:bodyPr/>
                    <a:lstStyle/>
                    <a:p>
                      <a:pPr algn="l" fontAlgn="ctr"/>
                      <a:r>
                        <a:rPr lang="en-US" sz="1600" u="none" strike="noStrike" dirty="0">
                          <a:effectLst/>
                        </a:rPr>
                        <a:t>Replace diesel TRUs with electric or hybrid TRUs.  Electrify parking spaces at distribution centers.</a:t>
                      </a:r>
                      <a:endParaRPr lang="en-US"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3647644541"/>
                  </a:ext>
                </a:extLst>
              </a:tr>
              <a:tr h="1832385">
                <a:tc>
                  <a:txBody>
                    <a:bodyPr/>
                    <a:lstStyle/>
                    <a:p>
                      <a:pPr algn="l" fontAlgn="ctr"/>
                      <a:r>
                        <a:rPr lang="en-US" sz="1600" u="none" strike="noStrike" dirty="0">
                          <a:effectLst/>
                        </a:rPr>
                        <a:t>EMS Idle Reduction</a:t>
                      </a:r>
                      <a:endParaRPr lang="en-US" sz="1600" b="0" i="0" u="none" strike="noStrike" dirty="0">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$200,000 </a:t>
                      </a:r>
                      <a:endParaRPr lang="en-US" sz="1600" b="0" i="0" u="none" strike="noStrike">
                        <a:effectLst/>
                        <a:latin typeface="Calibri" panose="020F0502020204030204" pitchFamily="34" charset="0"/>
                      </a:endParaRPr>
                    </a:p>
                  </a:txBody>
                  <a:tcPr marL="7620" marR="7620" marT="7620" marB="0" anchor="ctr"/>
                </a:tc>
                <a:tc>
                  <a:txBody>
                    <a:bodyPr/>
                    <a:lstStyle/>
                    <a:p>
                      <a:pPr algn="l" fontAlgn="t"/>
                      <a:r>
                        <a:rPr lang="en-US" sz="1600" u="none" strike="noStrike" dirty="0">
                          <a:effectLst/>
                        </a:rPr>
                        <a:t>Provide a reduction in idling emissions generated from Emergency Medical Services vehicles (ambulances) with the installation of an Auxiliary Power Unit enabling the power of all necessary functions of the vehicle without requiring the engine to be on.</a:t>
                      </a:r>
                      <a:endParaRPr lang="en-US" sz="1600" b="0" i="0" u="none" strike="noStrike" dirty="0">
                        <a:effectLst/>
                        <a:latin typeface="Calibri" panose="020F0502020204030204" pitchFamily="34" charset="0"/>
                      </a:endParaRPr>
                    </a:p>
                  </a:txBody>
                  <a:tcPr marL="7620" marR="7620" marT="7620" marB="0"/>
                </a:tc>
                <a:extLst>
                  <a:ext uri="{0D108BD9-81ED-4DB2-BD59-A6C34878D82A}">
                    <a16:rowId xmlns="" xmlns:a16="http://schemas.microsoft.com/office/drawing/2014/main" val="4242781836"/>
                  </a:ext>
                </a:extLst>
              </a:tr>
            </a:tbl>
          </a:graphicData>
        </a:graphic>
      </p:graphicFrame>
    </p:spTree>
    <p:extLst>
      <p:ext uri="{BB962C8B-B14F-4D97-AF65-F5344CB8AC3E}">
        <p14:creationId xmlns:p14="http://schemas.microsoft.com/office/powerpoint/2010/main" val="155072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470173-DB8C-471A-9FCD-AAF69D455546}"/>
              </a:ext>
            </a:extLst>
          </p:cNvPr>
          <p:cNvSpPr>
            <a:spLocks noGrp="1"/>
          </p:cNvSpPr>
          <p:nvPr>
            <p:ph type="title"/>
          </p:nvPr>
        </p:nvSpPr>
        <p:spPr/>
        <p:txBody>
          <a:bodyPr/>
          <a:lstStyle/>
          <a:p>
            <a:r>
              <a:rPr lang="en-US" dirty="0"/>
              <a:t>Greenhouse gas inventory</a:t>
            </a:r>
          </a:p>
        </p:txBody>
      </p:sp>
      <p:sp>
        <p:nvSpPr>
          <p:cNvPr id="4" name="Slide Number Placeholder 3">
            <a:extLst>
              <a:ext uri="{FF2B5EF4-FFF2-40B4-BE49-F238E27FC236}">
                <a16:creationId xmlns="" xmlns:a16="http://schemas.microsoft.com/office/drawing/2014/main" id="{88622941-77A0-47C6-B2D2-6A691CEB3AB5}"/>
              </a:ext>
            </a:extLst>
          </p:cNvPr>
          <p:cNvSpPr>
            <a:spLocks noGrp="1"/>
          </p:cNvSpPr>
          <p:nvPr>
            <p:ph type="sldNum" sz="quarter" idx="12"/>
          </p:nvPr>
        </p:nvSpPr>
        <p:spPr/>
        <p:txBody>
          <a:bodyPr/>
          <a:lstStyle/>
          <a:p>
            <a:r>
              <a:rPr lang="en-US"/>
              <a:t>Slide </a:t>
            </a:r>
            <a:fld id="{D418B479-6B46-47D7-AF0A-744783EA276B}" type="slidenum">
              <a:rPr lang="en-US" smtClean="0"/>
              <a:pPr/>
              <a:t>5</a:t>
            </a:fld>
            <a:endParaRPr lang="en-US" dirty="0"/>
          </a:p>
        </p:txBody>
      </p:sp>
      <p:pic>
        <p:nvPicPr>
          <p:cNvPr id="5" name="Content Placeholder 3" descr="A screenshot of a cell phone&#10;&#10;Description generated with high confidence">
            <a:extLst>
              <a:ext uri="{FF2B5EF4-FFF2-40B4-BE49-F238E27FC236}">
                <a16:creationId xmlns="" xmlns:a16="http://schemas.microsoft.com/office/drawing/2014/main" id="{BA086E06-B023-433C-A962-768B70B83099}"/>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1580" y="1614100"/>
            <a:ext cx="4260839" cy="5047673"/>
          </a:xfrm>
          <a:prstGeom prst="rect">
            <a:avLst/>
          </a:prstGeom>
          <a:noFill/>
        </p:spPr>
      </p:pic>
    </p:spTree>
    <p:extLst>
      <p:ext uri="{BB962C8B-B14F-4D97-AF65-F5344CB8AC3E}">
        <p14:creationId xmlns:p14="http://schemas.microsoft.com/office/powerpoint/2010/main" val="2787004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926D5B-B65B-439D-978D-A151E4E277A9}"/>
              </a:ext>
            </a:extLst>
          </p:cNvPr>
          <p:cNvSpPr>
            <a:spLocks noGrp="1"/>
          </p:cNvSpPr>
          <p:nvPr>
            <p:ph type="title"/>
          </p:nvPr>
        </p:nvSpPr>
        <p:spPr>
          <a:xfrm>
            <a:off x="653182" y="423272"/>
            <a:ext cx="8260672" cy="1039427"/>
          </a:xfrm>
        </p:spPr>
        <p:txBody>
          <a:bodyPr/>
          <a:lstStyle/>
          <a:p>
            <a:r>
              <a:rPr lang="en-US" i="1" dirty="0"/>
              <a:t>It Pay$ to plug in </a:t>
            </a:r>
            <a:br>
              <a:rPr lang="en-US" i="1" dirty="0"/>
            </a:br>
            <a:r>
              <a:rPr lang="en-US" sz="2000" i="1" dirty="0"/>
              <a:t>NJ’s Electric Vehicle charging grants</a:t>
            </a:r>
          </a:p>
        </p:txBody>
      </p:sp>
      <p:sp>
        <p:nvSpPr>
          <p:cNvPr id="4" name="Slide Number Placeholder 3">
            <a:extLst>
              <a:ext uri="{FF2B5EF4-FFF2-40B4-BE49-F238E27FC236}">
                <a16:creationId xmlns="" xmlns:a16="http://schemas.microsoft.com/office/drawing/2014/main" id="{B20B3284-EB1D-466A-9565-B2F9A5B3E8B2}"/>
              </a:ext>
            </a:extLst>
          </p:cNvPr>
          <p:cNvSpPr>
            <a:spLocks noGrp="1"/>
          </p:cNvSpPr>
          <p:nvPr>
            <p:ph type="sldNum" sz="quarter" idx="12"/>
          </p:nvPr>
        </p:nvSpPr>
        <p:spPr/>
        <p:txBody>
          <a:bodyPr/>
          <a:lstStyle/>
          <a:p>
            <a:r>
              <a:rPr lang="en-US"/>
              <a:t>Slide </a:t>
            </a:r>
            <a:fld id="{D418B479-6B46-47D7-AF0A-744783EA276B}" type="slidenum">
              <a:rPr lang="en-US" smtClean="0"/>
              <a:pPr/>
              <a:t>6</a:t>
            </a:fld>
            <a:endParaRPr lang="en-US" dirty="0"/>
          </a:p>
        </p:txBody>
      </p:sp>
      <p:sp>
        <p:nvSpPr>
          <p:cNvPr id="5" name="Rectangle 1">
            <a:extLst>
              <a:ext uri="{FF2B5EF4-FFF2-40B4-BE49-F238E27FC236}">
                <a16:creationId xmlns="" xmlns:a16="http://schemas.microsoft.com/office/drawing/2014/main" id="{4F73911C-85B0-4C78-93DA-6945693830FE}"/>
              </a:ext>
            </a:extLst>
          </p:cNvPr>
          <p:cNvSpPr>
            <a:spLocks noChangeArrowheads="1"/>
          </p:cNvSpPr>
          <p:nvPr/>
        </p:nvSpPr>
        <p:spPr bwMode="auto">
          <a:xfrm>
            <a:off x="426128" y="5068526"/>
            <a:ext cx="8435770" cy="16004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000000"/>
                </a:solidFill>
              </a:rPr>
              <a:t>DE</a:t>
            </a:r>
            <a:r>
              <a:rPr kumimoji="0" lang="en-US" altLang="en-US" b="0" i="0" u="none" strike="noStrike" cap="none" normalizeH="0" baseline="0" dirty="0">
                <a:ln>
                  <a:noFill/>
                </a:ln>
                <a:solidFill>
                  <a:srgbClr val="000000"/>
                </a:solidFill>
                <a:effectLst/>
              </a:rPr>
              <a:t>P will reimburse for a percentage of eligible costs, </a:t>
            </a:r>
            <a:r>
              <a:rPr kumimoji="0" lang="en-US" altLang="en-US" b="0" i="0" u="sng" strike="noStrike" cap="none" normalizeH="0" baseline="0" dirty="0">
                <a:ln>
                  <a:noFill/>
                </a:ln>
                <a:solidFill>
                  <a:srgbClr val="000000"/>
                </a:solidFill>
                <a:effectLst/>
              </a:rPr>
              <a:t>up to a maximum of</a:t>
            </a:r>
            <a:r>
              <a:rPr kumimoji="0" lang="en-US" altLang="en-US" b="0" i="0" u="none" strike="noStrike" cap="none" normalizeH="0" baseline="0" dirty="0">
                <a:ln>
                  <a:noFill/>
                </a:ln>
                <a:solidFill>
                  <a:srgbClr val="000000"/>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742950" lvl="1" indent="-285750" defTabSz="914400" eaLnBrk="0" fontAlgn="base" hangingPunct="0">
              <a:spcBef>
                <a:spcPct val="0"/>
              </a:spcBef>
              <a:spcAft>
                <a:spcPct val="0"/>
              </a:spcAft>
              <a:buFont typeface="Arial" panose="020B0604020202020204" pitchFamily="34" charset="0"/>
              <a:buChar char="•"/>
            </a:pPr>
            <a:r>
              <a:rPr kumimoji="0" lang="en-US" altLang="en-US" b="0" i="0" u="none" strike="noStrike" cap="none" normalizeH="0" baseline="0" dirty="0">
                <a:ln>
                  <a:noFill/>
                </a:ln>
                <a:solidFill>
                  <a:srgbClr val="000000"/>
                </a:solidFill>
                <a:effectLst/>
              </a:rPr>
              <a:t>$750 per Level 1 charging station</a:t>
            </a:r>
          </a:p>
          <a:p>
            <a:pPr marL="742950" lvl="1" indent="-285750" defTabSz="914400" eaLnBrk="0" fontAlgn="base" hangingPunct="0">
              <a:spcBef>
                <a:spcPct val="0"/>
              </a:spcBef>
              <a:spcAft>
                <a:spcPct val="0"/>
              </a:spcAft>
              <a:buFont typeface="Arial" panose="020B0604020202020204" pitchFamily="34" charset="0"/>
              <a:buChar char="•"/>
            </a:pPr>
            <a:r>
              <a:rPr kumimoji="0" lang="en-US" altLang="en-US" b="0" i="0" u="none" strike="noStrike" cap="none" normalizeH="0" baseline="0" dirty="0">
                <a:ln>
                  <a:noFill/>
                </a:ln>
                <a:solidFill>
                  <a:srgbClr val="000000"/>
                </a:solidFill>
                <a:effectLst/>
              </a:rPr>
              <a:t>$5,000 per single-port Level 2 charging station</a:t>
            </a:r>
          </a:p>
          <a:p>
            <a:pPr marL="742950" lvl="1" indent="-285750" defTabSz="914400" eaLnBrk="0" fontAlgn="base" hangingPunct="0">
              <a:spcBef>
                <a:spcPct val="0"/>
              </a:spcBef>
              <a:spcAft>
                <a:spcPct val="0"/>
              </a:spcAft>
              <a:buFont typeface="Arial" panose="020B0604020202020204" pitchFamily="34" charset="0"/>
              <a:buChar char="•"/>
            </a:pPr>
            <a:r>
              <a:rPr kumimoji="0" lang="en-US" altLang="en-US" b="0" i="0" u="none" strike="noStrike" cap="none" normalizeH="0" baseline="0" dirty="0">
                <a:ln>
                  <a:noFill/>
                </a:ln>
                <a:solidFill>
                  <a:srgbClr val="000000"/>
                </a:solidFill>
                <a:effectLst/>
              </a:rPr>
              <a:t>$6,000 per dual-port Level 2 charging station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Content Placeholder 4">
            <a:extLst>
              <a:ext uri="{FF2B5EF4-FFF2-40B4-BE49-F238E27FC236}">
                <a16:creationId xmlns="" xmlns:a16="http://schemas.microsoft.com/office/drawing/2014/main" id="{4131E630-D46C-4056-82E4-BB9B6D6F1DB6}"/>
              </a:ext>
            </a:extLst>
          </p:cNvPr>
          <p:cNvGraphicFramePr>
            <a:graphicFrameLocks noGrp="1"/>
          </p:cNvGraphicFramePr>
          <p:nvPr>
            <p:ph idx="1"/>
            <p:extLst>
              <p:ext uri="{D42A27DB-BD31-4B8C-83A1-F6EECF244321}">
                <p14:modId xmlns:p14="http://schemas.microsoft.com/office/powerpoint/2010/main" val="1751944727"/>
              </p:ext>
            </p:extLst>
          </p:nvPr>
        </p:nvGraphicFramePr>
        <p:xfrm>
          <a:off x="997085" y="2138418"/>
          <a:ext cx="7404638" cy="2712719"/>
        </p:xfrm>
        <a:graphic>
          <a:graphicData uri="http://schemas.openxmlformats.org/drawingml/2006/table">
            <a:tbl>
              <a:tblPr/>
              <a:tblGrid>
                <a:gridCol w="1506909">
                  <a:extLst>
                    <a:ext uri="{9D8B030D-6E8A-4147-A177-3AD203B41FA5}">
                      <a16:colId xmlns="" xmlns:a16="http://schemas.microsoft.com/office/drawing/2014/main" val="1447693539"/>
                    </a:ext>
                  </a:extLst>
                </a:gridCol>
                <a:gridCol w="1377002">
                  <a:extLst>
                    <a:ext uri="{9D8B030D-6E8A-4147-A177-3AD203B41FA5}">
                      <a16:colId xmlns="" xmlns:a16="http://schemas.microsoft.com/office/drawing/2014/main" val="1031838127"/>
                    </a:ext>
                  </a:extLst>
                </a:gridCol>
                <a:gridCol w="1948589">
                  <a:extLst>
                    <a:ext uri="{9D8B030D-6E8A-4147-A177-3AD203B41FA5}">
                      <a16:colId xmlns="" xmlns:a16="http://schemas.microsoft.com/office/drawing/2014/main" val="3719059251"/>
                    </a:ext>
                  </a:extLst>
                </a:gridCol>
                <a:gridCol w="2572138">
                  <a:extLst>
                    <a:ext uri="{9D8B030D-6E8A-4147-A177-3AD203B41FA5}">
                      <a16:colId xmlns="" xmlns:a16="http://schemas.microsoft.com/office/drawing/2014/main" val="182932499"/>
                    </a:ext>
                  </a:extLst>
                </a:gridCol>
              </a:tblGrid>
              <a:tr h="1113145">
                <a:tc>
                  <a:txBody>
                    <a:bodyPr/>
                    <a:lstStyle/>
                    <a:p>
                      <a:pPr algn="ctr"/>
                      <a:r>
                        <a:rPr lang="en-US" sz="1400" b="1" u="none" strike="noStrike" dirty="0">
                          <a:solidFill>
                            <a:srgbClr val="0070C0"/>
                          </a:solidFill>
                          <a:effectLst/>
                          <a:latin typeface="Verdana" panose="020B0604030504040204" pitchFamily="34" charset="0"/>
                        </a:rPr>
                        <a:t>Location</a:t>
                      </a:r>
                      <a:endParaRPr lang="en-US" sz="1400" dirty="0">
                        <a:solidFill>
                          <a:srgbClr val="0070C0"/>
                        </a:solidFill>
                      </a:endParaRPr>
                    </a:p>
                  </a:txBody>
                  <a:tcPr anchor="ctr">
                    <a:lnL>
                      <a:noFill/>
                    </a:lnL>
                    <a:lnR>
                      <a:noFill/>
                    </a:lnR>
                    <a:lnT>
                      <a:noFill/>
                    </a:lnT>
                    <a:lnB>
                      <a:noFill/>
                    </a:lnB>
                    <a:solidFill>
                      <a:srgbClr val="FFFFFF"/>
                    </a:solidFill>
                  </a:tcPr>
                </a:tc>
                <a:tc>
                  <a:txBody>
                    <a:bodyPr/>
                    <a:lstStyle/>
                    <a:p>
                      <a:pPr algn="ctr"/>
                      <a:r>
                        <a:rPr lang="en-US" sz="1400" b="1" u="none" strike="noStrike" dirty="0">
                          <a:solidFill>
                            <a:srgbClr val="0070C0"/>
                          </a:solidFill>
                          <a:effectLst/>
                          <a:latin typeface="Verdana" panose="020B0604030504040204" pitchFamily="34" charset="0"/>
                        </a:rPr>
                        <a:t>Charging station available to the general public</a:t>
                      </a:r>
                      <a:endParaRPr lang="en-US" sz="1400" dirty="0">
                        <a:solidFill>
                          <a:srgbClr val="0070C0"/>
                        </a:solidFill>
                      </a:endParaRPr>
                    </a:p>
                  </a:txBody>
                  <a:tcPr anchor="ctr">
                    <a:lnL>
                      <a:noFill/>
                    </a:lnL>
                    <a:lnR>
                      <a:noFill/>
                    </a:lnR>
                    <a:lnT>
                      <a:noFill/>
                    </a:lnT>
                    <a:lnB>
                      <a:noFill/>
                    </a:lnB>
                    <a:solidFill>
                      <a:srgbClr val="FFFFFF"/>
                    </a:solidFill>
                  </a:tcPr>
                </a:tc>
                <a:tc>
                  <a:txBody>
                    <a:bodyPr/>
                    <a:lstStyle/>
                    <a:p>
                      <a:pPr algn="ctr"/>
                      <a:r>
                        <a:rPr lang="en-US" sz="1400" b="1" u="none" strike="noStrike" dirty="0">
                          <a:solidFill>
                            <a:srgbClr val="0070C0"/>
                          </a:solidFill>
                          <a:effectLst/>
                          <a:latin typeface="Verdana" panose="020B0604030504040204" pitchFamily="34" charset="0"/>
                        </a:rPr>
                        <a:t>Charging station on government-owned property</a:t>
                      </a:r>
                      <a:endParaRPr lang="en-US" sz="1400" dirty="0">
                        <a:solidFill>
                          <a:srgbClr val="0070C0"/>
                        </a:solidFill>
                      </a:endParaRPr>
                    </a:p>
                  </a:txBody>
                  <a:tcPr anchor="ctr">
                    <a:lnL>
                      <a:noFill/>
                    </a:lnL>
                    <a:lnR>
                      <a:noFill/>
                    </a:lnR>
                    <a:lnT>
                      <a:noFill/>
                    </a:lnT>
                    <a:lnB>
                      <a:noFill/>
                    </a:lnB>
                    <a:solidFill>
                      <a:srgbClr val="FFFFFF"/>
                    </a:solidFill>
                  </a:tcPr>
                </a:tc>
                <a:tc>
                  <a:txBody>
                    <a:bodyPr/>
                    <a:lstStyle/>
                    <a:p>
                      <a:pPr algn="ctr"/>
                      <a:r>
                        <a:rPr lang="en-US" sz="1400" b="1" u="none" strike="noStrike" dirty="0">
                          <a:solidFill>
                            <a:srgbClr val="0070C0"/>
                          </a:solidFill>
                          <a:effectLst/>
                          <a:latin typeface="Verdana" panose="020B0604030504040204" pitchFamily="34" charset="0"/>
                        </a:rPr>
                        <a:t>Charging station on non-government-owned property</a:t>
                      </a:r>
                      <a:endParaRPr lang="en-US" sz="1400" dirty="0">
                        <a:solidFill>
                          <a:srgbClr val="0070C0"/>
                        </a:solidFill>
                      </a:endParaRPr>
                    </a:p>
                  </a:txBody>
                  <a:tcPr anchor="ctr">
                    <a:lnL>
                      <a:noFill/>
                    </a:lnL>
                    <a:lnR>
                      <a:noFill/>
                    </a:lnR>
                    <a:lnT>
                      <a:noFill/>
                    </a:lnT>
                    <a:lnB>
                      <a:noFill/>
                    </a:lnB>
                    <a:solidFill>
                      <a:srgbClr val="FFFFFF"/>
                    </a:solidFill>
                  </a:tcPr>
                </a:tc>
                <a:extLst>
                  <a:ext uri="{0D108BD9-81ED-4DB2-BD59-A6C34878D82A}">
                    <a16:rowId xmlns="" xmlns:a16="http://schemas.microsoft.com/office/drawing/2014/main" val="4038736533"/>
                  </a:ext>
                </a:extLst>
              </a:tr>
              <a:tr h="421536">
                <a:tc>
                  <a:txBody>
                    <a:bodyPr/>
                    <a:lstStyle/>
                    <a:p>
                      <a:pPr algn="ctr"/>
                      <a:r>
                        <a:rPr lang="en-US" sz="1400" u="none" strike="noStrike" dirty="0">
                          <a:solidFill>
                            <a:srgbClr val="000000"/>
                          </a:solidFill>
                          <a:effectLst/>
                          <a:latin typeface="Verdana" panose="020B0604030504040204" pitchFamily="34" charset="0"/>
                        </a:rPr>
                        <a:t>Public place</a:t>
                      </a:r>
                      <a:endParaRPr lang="en-US" sz="1400" dirty="0"/>
                    </a:p>
                  </a:txBody>
                  <a:tcPr anchor="ctr">
                    <a:lnL>
                      <a:noFill/>
                    </a:lnL>
                    <a:lnR>
                      <a:noFill/>
                    </a:lnR>
                    <a:lnT>
                      <a:noFill/>
                    </a:lnT>
                    <a:lnB>
                      <a:noFill/>
                    </a:lnB>
                    <a:solidFill>
                      <a:srgbClr val="FFFFFF"/>
                    </a:solidFill>
                  </a:tcPr>
                </a:tc>
                <a:tc>
                  <a:txBody>
                    <a:bodyPr/>
                    <a:lstStyle/>
                    <a:p>
                      <a:pPr algn="ctr"/>
                      <a:r>
                        <a:rPr lang="en-US" sz="1400" u="none" strike="noStrike" dirty="0">
                          <a:solidFill>
                            <a:srgbClr val="000000"/>
                          </a:solidFill>
                          <a:effectLst/>
                          <a:latin typeface="Verdana" panose="020B0604030504040204" pitchFamily="34" charset="0"/>
                        </a:rPr>
                        <a:t>Yes</a:t>
                      </a:r>
                      <a:endParaRPr lang="en-US" sz="1400" dirty="0"/>
                    </a:p>
                  </a:txBody>
                  <a:tcPr anchor="ctr">
                    <a:lnL>
                      <a:noFill/>
                    </a:lnL>
                    <a:lnR>
                      <a:noFill/>
                    </a:lnR>
                    <a:lnT>
                      <a:noFill/>
                    </a:lnT>
                    <a:lnB>
                      <a:noFill/>
                    </a:lnB>
                    <a:solidFill>
                      <a:srgbClr val="FFFFFF"/>
                    </a:solidFill>
                  </a:tcPr>
                </a:tc>
                <a:tc>
                  <a:txBody>
                    <a:bodyPr/>
                    <a:lstStyle/>
                    <a:p>
                      <a:pPr algn="ctr"/>
                      <a:r>
                        <a:rPr lang="en-US" sz="1400" u="none" strike="noStrike" dirty="0">
                          <a:solidFill>
                            <a:srgbClr val="000000"/>
                          </a:solidFill>
                          <a:effectLst/>
                          <a:latin typeface="Verdana" panose="020B0604030504040204" pitchFamily="34" charset="0"/>
                        </a:rPr>
                        <a:t>100% up to maximum</a:t>
                      </a:r>
                      <a:endParaRPr lang="en-US" sz="1400" dirty="0"/>
                    </a:p>
                  </a:txBody>
                  <a:tcPr anchor="ctr">
                    <a:lnL>
                      <a:noFill/>
                    </a:lnL>
                    <a:lnR>
                      <a:noFill/>
                    </a:lnR>
                    <a:lnT>
                      <a:noFill/>
                    </a:lnT>
                    <a:lnB>
                      <a:noFill/>
                    </a:lnB>
                    <a:solidFill>
                      <a:srgbClr val="FFFFFF"/>
                    </a:solidFill>
                  </a:tcPr>
                </a:tc>
                <a:tc>
                  <a:txBody>
                    <a:bodyPr/>
                    <a:lstStyle/>
                    <a:p>
                      <a:pPr algn="ctr"/>
                      <a:r>
                        <a:rPr lang="en-US" sz="1400" u="none" strike="noStrike" dirty="0">
                          <a:solidFill>
                            <a:srgbClr val="000000"/>
                          </a:solidFill>
                          <a:effectLst/>
                          <a:latin typeface="Verdana" panose="020B0604030504040204" pitchFamily="34" charset="0"/>
                        </a:rPr>
                        <a:t>80% up to maximum</a:t>
                      </a:r>
                      <a:endParaRPr lang="en-US" sz="1400" dirty="0"/>
                    </a:p>
                  </a:txBody>
                  <a:tcPr anchor="ctr">
                    <a:lnL>
                      <a:noFill/>
                    </a:lnL>
                    <a:lnR>
                      <a:noFill/>
                    </a:lnR>
                    <a:lnT>
                      <a:noFill/>
                    </a:lnT>
                    <a:lnB>
                      <a:noFill/>
                    </a:lnB>
                    <a:solidFill>
                      <a:srgbClr val="FFFFFF"/>
                    </a:solidFill>
                  </a:tcPr>
                </a:tc>
                <a:extLst>
                  <a:ext uri="{0D108BD9-81ED-4DB2-BD59-A6C34878D82A}">
                    <a16:rowId xmlns="" xmlns:a16="http://schemas.microsoft.com/office/drawing/2014/main" val="3796793851"/>
                  </a:ext>
                </a:extLst>
              </a:tr>
              <a:tr h="421536">
                <a:tc>
                  <a:txBody>
                    <a:bodyPr/>
                    <a:lstStyle/>
                    <a:p>
                      <a:pPr algn="ctr"/>
                      <a:r>
                        <a:rPr lang="en-US" sz="1400" u="none" strike="noStrike">
                          <a:solidFill>
                            <a:srgbClr val="000000"/>
                          </a:solidFill>
                          <a:effectLst/>
                          <a:latin typeface="Verdana" panose="020B0604030504040204" pitchFamily="34" charset="0"/>
                        </a:rPr>
                        <a:t>Workplace</a:t>
                      </a:r>
                      <a:endParaRPr lang="en-US" sz="1400"/>
                    </a:p>
                  </a:txBody>
                  <a:tcPr anchor="ctr">
                    <a:lnL>
                      <a:noFill/>
                    </a:lnL>
                    <a:lnR>
                      <a:noFill/>
                    </a:lnR>
                    <a:lnT>
                      <a:noFill/>
                    </a:lnT>
                    <a:lnB>
                      <a:noFill/>
                    </a:lnB>
                    <a:solidFill>
                      <a:srgbClr val="FFFFFF"/>
                    </a:solidFill>
                  </a:tcPr>
                </a:tc>
                <a:tc>
                  <a:txBody>
                    <a:bodyPr/>
                    <a:lstStyle/>
                    <a:p>
                      <a:pPr algn="ctr"/>
                      <a:r>
                        <a:rPr lang="en-US" sz="1400" u="none" strike="noStrike">
                          <a:solidFill>
                            <a:srgbClr val="000000"/>
                          </a:solidFill>
                          <a:effectLst/>
                          <a:latin typeface="Verdana" panose="020B0604030504040204" pitchFamily="34" charset="0"/>
                        </a:rPr>
                        <a:t>No</a:t>
                      </a:r>
                      <a:endParaRPr lang="en-US" sz="1400"/>
                    </a:p>
                  </a:txBody>
                  <a:tcPr anchor="ctr">
                    <a:lnL>
                      <a:noFill/>
                    </a:lnL>
                    <a:lnR>
                      <a:noFill/>
                    </a:lnR>
                    <a:lnT>
                      <a:noFill/>
                    </a:lnT>
                    <a:lnB>
                      <a:noFill/>
                    </a:lnB>
                    <a:solidFill>
                      <a:srgbClr val="FFFFFF"/>
                    </a:solidFill>
                  </a:tcPr>
                </a:tc>
                <a:tc>
                  <a:txBody>
                    <a:bodyPr/>
                    <a:lstStyle/>
                    <a:p>
                      <a:pPr algn="ctr"/>
                      <a:r>
                        <a:rPr lang="en-US" sz="1400" u="none" strike="noStrike" dirty="0">
                          <a:solidFill>
                            <a:srgbClr val="000000"/>
                          </a:solidFill>
                          <a:effectLst/>
                          <a:latin typeface="Verdana" panose="020B0604030504040204" pitchFamily="34" charset="0"/>
                        </a:rPr>
                        <a:t>60% up to maximum</a:t>
                      </a:r>
                      <a:endParaRPr lang="en-US" sz="1400" dirty="0"/>
                    </a:p>
                  </a:txBody>
                  <a:tcPr anchor="ctr">
                    <a:lnL>
                      <a:noFill/>
                    </a:lnL>
                    <a:lnR>
                      <a:noFill/>
                    </a:lnR>
                    <a:lnT>
                      <a:noFill/>
                    </a:lnT>
                    <a:lnB>
                      <a:noFill/>
                    </a:lnB>
                    <a:solidFill>
                      <a:srgbClr val="FFFFFF"/>
                    </a:solidFill>
                  </a:tcPr>
                </a:tc>
                <a:tc>
                  <a:txBody>
                    <a:bodyPr/>
                    <a:lstStyle/>
                    <a:p>
                      <a:pPr algn="ctr"/>
                      <a:r>
                        <a:rPr lang="en-US" sz="1400" u="none" strike="noStrike">
                          <a:solidFill>
                            <a:srgbClr val="000000"/>
                          </a:solidFill>
                          <a:effectLst/>
                          <a:latin typeface="Verdana" panose="020B0604030504040204" pitchFamily="34" charset="0"/>
                        </a:rPr>
                        <a:t>60% up to maximum</a:t>
                      </a:r>
                      <a:endParaRPr lang="en-US" sz="1400"/>
                    </a:p>
                  </a:txBody>
                  <a:tcPr anchor="ctr">
                    <a:lnL>
                      <a:noFill/>
                    </a:lnL>
                    <a:lnR>
                      <a:noFill/>
                    </a:lnR>
                    <a:lnT>
                      <a:noFill/>
                    </a:lnT>
                    <a:lnB>
                      <a:noFill/>
                    </a:lnB>
                    <a:solidFill>
                      <a:srgbClr val="FFFFFF"/>
                    </a:solidFill>
                  </a:tcPr>
                </a:tc>
                <a:extLst>
                  <a:ext uri="{0D108BD9-81ED-4DB2-BD59-A6C34878D82A}">
                    <a16:rowId xmlns="" xmlns:a16="http://schemas.microsoft.com/office/drawing/2014/main" val="1188700304"/>
                  </a:ext>
                </a:extLst>
              </a:tr>
              <a:tr h="421536">
                <a:tc>
                  <a:txBody>
                    <a:bodyPr/>
                    <a:lstStyle/>
                    <a:p>
                      <a:pPr algn="ctr"/>
                      <a:r>
                        <a:rPr lang="en-US" sz="1400" u="none" strike="noStrike">
                          <a:solidFill>
                            <a:srgbClr val="000000"/>
                          </a:solidFill>
                          <a:effectLst/>
                          <a:latin typeface="Verdana" panose="020B0604030504040204" pitchFamily="34" charset="0"/>
                        </a:rPr>
                        <a:t>Multi-unit dwelling</a:t>
                      </a:r>
                      <a:endParaRPr lang="en-US" sz="1400"/>
                    </a:p>
                  </a:txBody>
                  <a:tcPr anchor="ctr">
                    <a:lnL>
                      <a:noFill/>
                    </a:lnL>
                    <a:lnR>
                      <a:noFill/>
                    </a:lnR>
                    <a:lnT>
                      <a:noFill/>
                    </a:lnT>
                    <a:lnB>
                      <a:noFill/>
                    </a:lnB>
                    <a:solidFill>
                      <a:srgbClr val="FFFFFF"/>
                    </a:solidFill>
                  </a:tcPr>
                </a:tc>
                <a:tc>
                  <a:txBody>
                    <a:bodyPr/>
                    <a:lstStyle/>
                    <a:p>
                      <a:pPr algn="ctr"/>
                      <a:r>
                        <a:rPr lang="en-US" sz="1400" u="none" strike="noStrike" dirty="0">
                          <a:solidFill>
                            <a:srgbClr val="000000"/>
                          </a:solidFill>
                          <a:effectLst/>
                          <a:latin typeface="Verdana" panose="020B0604030504040204" pitchFamily="34" charset="0"/>
                        </a:rPr>
                        <a:t>No</a:t>
                      </a:r>
                      <a:endParaRPr lang="en-US" sz="1400" dirty="0"/>
                    </a:p>
                  </a:txBody>
                  <a:tcPr anchor="ctr">
                    <a:lnL>
                      <a:noFill/>
                    </a:lnL>
                    <a:lnR>
                      <a:noFill/>
                    </a:lnR>
                    <a:lnT>
                      <a:noFill/>
                    </a:lnT>
                    <a:lnB>
                      <a:noFill/>
                    </a:lnB>
                    <a:solidFill>
                      <a:srgbClr val="FFFFFF"/>
                    </a:solidFill>
                  </a:tcPr>
                </a:tc>
                <a:tc>
                  <a:txBody>
                    <a:bodyPr/>
                    <a:lstStyle/>
                    <a:p>
                      <a:pPr algn="ctr"/>
                      <a:r>
                        <a:rPr lang="en-US" sz="1400" u="none" strike="noStrike" dirty="0">
                          <a:solidFill>
                            <a:srgbClr val="000000"/>
                          </a:solidFill>
                          <a:effectLst/>
                          <a:latin typeface="Verdana" panose="020B0604030504040204" pitchFamily="34" charset="0"/>
                        </a:rPr>
                        <a:t>60% up to maximum</a:t>
                      </a:r>
                      <a:endParaRPr lang="en-US" sz="1400" dirty="0"/>
                    </a:p>
                  </a:txBody>
                  <a:tcPr anchor="ctr">
                    <a:lnL>
                      <a:noFill/>
                    </a:lnL>
                    <a:lnR>
                      <a:noFill/>
                    </a:lnR>
                    <a:lnT>
                      <a:noFill/>
                    </a:lnT>
                    <a:lnB>
                      <a:noFill/>
                    </a:lnB>
                    <a:solidFill>
                      <a:srgbClr val="FFFFFF"/>
                    </a:solidFill>
                  </a:tcPr>
                </a:tc>
                <a:tc>
                  <a:txBody>
                    <a:bodyPr/>
                    <a:lstStyle/>
                    <a:p>
                      <a:pPr algn="ctr"/>
                      <a:r>
                        <a:rPr lang="en-US" sz="1400" u="none" strike="noStrike" dirty="0">
                          <a:solidFill>
                            <a:srgbClr val="000000"/>
                          </a:solidFill>
                          <a:effectLst/>
                          <a:latin typeface="Verdana" panose="020B0604030504040204" pitchFamily="34" charset="0"/>
                        </a:rPr>
                        <a:t>60% up to maximum</a:t>
                      </a:r>
                      <a:endParaRPr lang="en-US" sz="1400" dirty="0"/>
                    </a:p>
                  </a:txBody>
                  <a:tcPr anchor="ctr">
                    <a:lnL>
                      <a:noFill/>
                    </a:lnL>
                    <a:lnR>
                      <a:noFill/>
                    </a:lnR>
                    <a:lnT>
                      <a:noFill/>
                    </a:lnT>
                    <a:lnB>
                      <a:noFill/>
                    </a:lnB>
                    <a:solidFill>
                      <a:srgbClr val="FFFFFF"/>
                    </a:solidFill>
                  </a:tcPr>
                </a:tc>
                <a:extLst>
                  <a:ext uri="{0D108BD9-81ED-4DB2-BD59-A6C34878D82A}">
                    <a16:rowId xmlns="" xmlns:a16="http://schemas.microsoft.com/office/drawing/2014/main" val="1291566329"/>
                  </a:ext>
                </a:extLst>
              </a:tr>
            </a:tbl>
          </a:graphicData>
        </a:graphic>
      </p:graphicFrame>
      <p:pic>
        <p:nvPicPr>
          <p:cNvPr id="7" name="Picture 6">
            <a:extLst>
              <a:ext uri="{FF2B5EF4-FFF2-40B4-BE49-F238E27FC236}">
                <a16:creationId xmlns="" xmlns:a16="http://schemas.microsoft.com/office/drawing/2014/main" id="{E3F2C397-F374-444B-B2A0-D392F40F20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17" t="13299" r="9785" b="17651"/>
          <a:stretch/>
        </p:blipFill>
        <p:spPr>
          <a:xfrm>
            <a:off x="291830" y="408372"/>
            <a:ext cx="1410511" cy="810098"/>
          </a:xfrm>
          <a:prstGeom prst="rect">
            <a:avLst/>
          </a:prstGeom>
        </p:spPr>
      </p:pic>
      <p:pic>
        <p:nvPicPr>
          <p:cNvPr id="3" name="Picture 2"/>
          <p:cNvPicPr>
            <a:picLocks noChangeAspect="1"/>
          </p:cNvPicPr>
          <p:nvPr/>
        </p:nvPicPr>
        <p:blipFill>
          <a:blip r:embed="rId4"/>
          <a:stretch>
            <a:fillRect/>
          </a:stretch>
        </p:blipFill>
        <p:spPr>
          <a:xfrm>
            <a:off x="6555263" y="5967010"/>
            <a:ext cx="2131537" cy="518395"/>
          </a:xfrm>
          <a:prstGeom prst="rect">
            <a:avLst/>
          </a:prstGeom>
        </p:spPr>
      </p:pic>
      <p:sp>
        <p:nvSpPr>
          <p:cNvPr id="8" name="Rectangle 7"/>
          <p:cNvSpPr/>
          <p:nvPr/>
        </p:nvSpPr>
        <p:spPr>
          <a:xfrm>
            <a:off x="761408" y="1410963"/>
            <a:ext cx="8260672" cy="646331"/>
          </a:xfrm>
          <a:prstGeom prst="rect">
            <a:avLst/>
          </a:prstGeom>
        </p:spPr>
        <p:txBody>
          <a:bodyPr wrap="square">
            <a:spAutoFit/>
          </a:bodyPr>
          <a:lstStyle/>
          <a:p>
            <a:pPr algn="ctr"/>
            <a:r>
              <a:rPr lang="en-US" dirty="0" smtClean="0"/>
              <a:t>Eligibility </a:t>
            </a:r>
            <a:r>
              <a:rPr lang="en-US" dirty="0"/>
              <a:t>criteria </a:t>
            </a:r>
            <a:r>
              <a:rPr lang="en-US" dirty="0" smtClean="0"/>
              <a:t>include </a:t>
            </a:r>
            <a:r>
              <a:rPr lang="en-US" dirty="0"/>
              <a:t>workplaces, public places, and multi-unit dwellings (apartments, condominiums, and townhouses). </a:t>
            </a:r>
          </a:p>
        </p:txBody>
      </p:sp>
    </p:spTree>
    <p:extLst>
      <p:ext uri="{BB962C8B-B14F-4D97-AF65-F5344CB8AC3E}">
        <p14:creationId xmlns:p14="http://schemas.microsoft.com/office/powerpoint/2010/main" val="1901845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Current funding for </a:t>
            </a:r>
            <a:br>
              <a:rPr lang="en-US" sz="2400" dirty="0" smtClean="0"/>
            </a:br>
            <a:r>
              <a:rPr lang="en-US" sz="2400" dirty="0" smtClean="0"/>
              <a:t>electric vehicle infrastructure </a:t>
            </a:r>
            <a:endParaRPr lang="en-US" sz="2400" dirty="0"/>
          </a:p>
        </p:txBody>
      </p:sp>
      <p:sp>
        <p:nvSpPr>
          <p:cNvPr id="4" name="Slide Number Placeholder 3"/>
          <p:cNvSpPr>
            <a:spLocks noGrp="1"/>
          </p:cNvSpPr>
          <p:nvPr>
            <p:ph type="sldNum" sz="quarter" idx="12"/>
          </p:nvPr>
        </p:nvSpPr>
        <p:spPr/>
        <p:txBody>
          <a:bodyPr/>
          <a:lstStyle/>
          <a:p>
            <a:r>
              <a:rPr lang="en-US" smtClean="0"/>
              <a:t>Slide </a:t>
            </a:r>
            <a:fld id="{D418B479-6B46-47D7-AF0A-744783EA276B}" type="slidenum">
              <a:rPr lang="en-US" smtClean="0"/>
              <a:pPr/>
              <a:t>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11852011"/>
              </p:ext>
            </p:extLst>
          </p:nvPr>
        </p:nvGraphicFramePr>
        <p:xfrm>
          <a:off x="679269" y="1854927"/>
          <a:ext cx="7785462" cy="3892729"/>
        </p:xfrm>
        <a:graphic>
          <a:graphicData uri="http://schemas.openxmlformats.org/drawingml/2006/table">
            <a:tbl>
              <a:tblPr>
                <a:tableStyleId>{5C22544A-7EE6-4342-B048-85BDC9FD1C3A}</a:tableStyleId>
              </a:tblPr>
              <a:tblGrid>
                <a:gridCol w="2289842"/>
                <a:gridCol w="1038062"/>
                <a:gridCol w="4457558"/>
              </a:tblGrid>
              <a:tr h="1131220">
                <a:tc>
                  <a:txBody>
                    <a:bodyPr/>
                    <a:lstStyle/>
                    <a:p>
                      <a:pPr algn="ctr" fontAlgn="ctr"/>
                      <a:r>
                        <a:rPr lang="en-US" sz="1800" b="1" u="none" strike="noStrike" dirty="0">
                          <a:effectLst/>
                        </a:rPr>
                        <a:t>Project Type</a:t>
                      </a:r>
                      <a:endParaRPr lang="en-US" sz="1800" b="1" i="0" u="none" strike="noStrike" dirty="0">
                        <a:effectLst/>
                        <a:latin typeface="Arial" panose="020B0604020202020204" pitchFamily="34" charset="0"/>
                      </a:endParaRPr>
                    </a:p>
                  </a:txBody>
                  <a:tcPr marL="9525" marR="9525" marT="9525" marB="0" anchor="ctr"/>
                </a:tc>
                <a:tc>
                  <a:txBody>
                    <a:bodyPr/>
                    <a:lstStyle/>
                    <a:p>
                      <a:pPr algn="ctr" fontAlgn="ctr"/>
                      <a:r>
                        <a:rPr lang="en-US" sz="1800" b="1" u="none" strike="noStrike" dirty="0">
                          <a:effectLst/>
                        </a:rPr>
                        <a:t>Funding Amount</a:t>
                      </a:r>
                      <a:endParaRPr lang="en-US"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b="1" u="none" strike="noStrike" dirty="0">
                          <a:effectLst/>
                        </a:rPr>
                        <a:t>Project description</a:t>
                      </a:r>
                      <a:endParaRPr lang="en-US" sz="1800" b="1" i="0" u="none" strike="noStrike" dirty="0">
                        <a:effectLst/>
                        <a:latin typeface="Arial" panose="020B0604020202020204" pitchFamily="34" charset="0"/>
                      </a:endParaRPr>
                    </a:p>
                  </a:txBody>
                  <a:tcPr marL="9525" marR="9525" marT="9525" marB="0" anchor="ctr"/>
                </a:tc>
              </a:tr>
              <a:tr h="1197763">
                <a:tc>
                  <a:txBody>
                    <a:bodyPr/>
                    <a:lstStyle/>
                    <a:p>
                      <a:pPr algn="ctr" fontAlgn="ctr"/>
                      <a:r>
                        <a:rPr lang="en-US" sz="1600" u="none" strike="noStrike" dirty="0">
                          <a:effectLst/>
                        </a:rPr>
                        <a:t>It Pay$ to Plug In</a:t>
                      </a:r>
                      <a:endParaRPr lang="en-US" sz="1600" b="1" i="0" u="none" strike="noStrike" dirty="0">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$3.5M</a:t>
                      </a:r>
                      <a:endParaRPr lang="en-US" sz="1600" b="0" i="0" u="none" strike="noStrike" dirty="0">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Electric vehicle charging program</a:t>
                      </a:r>
                      <a:endParaRPr lang="en-US" sz="1600" b="0" i="0" u="none" strike="noStrike" dirty="0">
                        <a:solidFill>
                          <a:srgbClr val="000000"/>
                        </a:solidFill>
                        <a:effectLst/>
                        <a:latin typeface="Calibri" panose="020F0502020204030204" pitchFamily="34" charset="0"/>
                      </a:endParaRPr>
                    </a:p>
                  </a:txBody>
                  <a:tcPr marL="9525" marR="9525" marT="9525" marB="0" anchor="ctr"/>
                </a:tc>
              </a:tr>
              <a:tr h="1563746">
                <a:tc>
                  <a:txBody>
                    <a:bodyPr/>
                    <a:lstStyle/>
                    <a:p>
                      <a:pPr algn="ctr" fontAlgn="ctr"/>
                      <a:r>
                        <a:rPr lang="en-US" sz="1600" u="none" strike="noStrike" dirty="0">
                          <a:effectLst/>
                        </a:rPr>
                        <a:t>Electric Vehicle Ride and Drive Events</a:t>
                      </a:r>
                      <a:endParaRPr lang="en-US" sz="1600" b="1" i="0" u="none" strike="noStrike" dirty="0">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$124,000 </a:t>
                      </a:r>
                      <a:endParaRPr lang="en-US" sz="1600" b="0" i="0" u="none" strike="noStrike" dirty="0">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Promote electric vehicles by hosting electric vehicle Ride and Drive Events</a:t>
                      </a:r>
                      <a:endParaRPr lang="en-US" sz="1600" b="0" i="0" u="none" strike="noStrike" dirty="0">
                        <a:effectLst/>
                        <a:latin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2813472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CE419-EE07-42CE-8C45-FD6A858EA842}"/>
              </a:ext>
            </a:extLst>
          </p:cNvPr>
          <p:cNvSpPr>
            <a:spLocks noGrp="1"/>
          </p:cNvSpPr>
          <p:nvPr>
            <p:ph type="title"/>
          </p:nvPr>
        </p:nvSpPr>
        <p:spPr/>
        <p:txBody>
          <a:bodyPr/>
          <a:lstStyle/>
          <a:p>
            <a:r>
              <a:rPr lang="en-US" altLang="en-US" sz="3600" b="1" dirty="0"/>
              <a:t>Volkswagen Settlement</a:t>
            </a:r>
            <a:br>
              <a:rPr lang="en-US" altLang="en-US" sz="3600" b="1" dirty="0"/>
            </a:br>
            <a:r>
              <a:rPr lang="en-US" altLang="en-US" sz="3600" b="1" dirty="0"/>
              <a:t>(in billions)</a:t>
            </a:r>
            <a:endParaRPr lang="en-US" dirty="0"/>
          </a:p>
        </p:txBody>
      </p:sp>
      <p:sp>
        <p:nvSpPr>
          <p:cNvPr id="4" name="Slide Number Placeholder 3">
            <a:extLst>
              <a:ext uri="{FF2B5EF4-FFF2-40B4-BE49-F238E27FC236}">
                <a16:creationId xmlns="" xmlns:a16="http://schemas.microsoft.com/office/drawing/2014/main" id="{6730D4FE-2563-4C0D-9C3D-B3F302AD724B}"/>
              </a:ext>
            </a:extLst>
          </p:cNvPr>
          <p:cNvSpPr>
            <a:spLocks noGrp="1"/>
          </p:cNvSpPr>
          <p:nvPr>
            <p:ph type="sldNum" sz="quarter" idx="12"/>
          </p:nvPr>
        </p:nvSpPr>
        <p:spPr/>
        <p:txBody>
          <a:bodyPr/>
          <a:lstStyle/>
          <a:p>
            <a:r>
              <a:rPr lang="en-US"/>
              <a:t>Slide </a:t>
            </a:r>
            <a:fld id="{D418B479-6B46-47D7-AF0A-744783EA276B}" type="slidenum">
              <a:rPr lang="en-US" smtClean="0"/>
              <a:pPr/>
              <a:t>8</a:t>
            </a:fld>
            <a:endParaRPr lang="en-US" dirty="0"/>
          </a:p>
        </p:txBody>
      </p:sp>
      <p:graphicFrame>
        <p:nvGraphicFramePr>
          <p:cNvPr id="5" name="Content Placeholder 6">
            <a:extLst>
              <a:ext uri="{FF2B5EF4-FFF2-40B4-BE49-F238E27FC236}">
                <a16:creationId xmlns="" xmlns:a16="http://schemas.microsoft.com/office/drawing/2014/main" id="{85B18914-FF63-4705-9282-513033B6DBBA}"/>
              </a:ext>
            </a:extLst>
          </p:cNvPr>
          <p:cNvGraphicFramePr>
            <a:graphicFrameLocks noGrp="1"/>
          </p:cNvGraphicFramePr>
          <p:nvPr>
            <p:ph idx="1"/>
            <p:extLst>
              <p:ext uri="{D42A27DB-BD31-4B8C-83A1-F6EECF244321}">
                <p14:modId xmlns:p14="http://schemas.microsoft.com/office/powerpoint/2010/main" val="2483536364"/>
              </p:ext>
            </p:extLst>
          </p:nvPr>
        </p:nvGraphicFramePr>
        <p:xfrm>
          <a:off x="426128" y="2231359"/>
          <a:ext cx="8428182" cy="3873877"/>
        </p:xfrm>
        <a:graphic>
          <a:graphicData uri="http://schemas.openxmlformats.org/presentationml/2006/ole">
            <mc:AlternateContent xmlns:mc="http://schemas.openxmlformats.org/markup-compatibility/2006">
              <mc:Choice xmlns:v="urn:schemas-microsoft-com:vml" Requires="v">
                <p:oleObj spid="_x0000_s1039" name="Chart" r:id="rId4" imgW="10620152" imgH="4456562" progId="Excel.Chart.8">
                  <p:embed/>
                </p:oleObj>
              </mc:Choice>
              <mc:Fallback>
                <p:oleObj name="Chart" r:id="rId4" imgW="10620152" imgH="4456562" progId="Excel.Chart.8">
                  <p:embed/>
                  <p:pic>
                    <p:nvPicPr>
                      <p:cNvPr id="28675" name="Content Placeholder 6">
                        <a:extLst>
                          <a:ext uri="{FF2B5EF4-FFF2-40B4-BE49-F238E27FC236}">
                            <a16:creationId xmlns="" xmlns:a16="http://schemas.microsoft.com/office/drawing/2014/main" id="{E32EDA46-CB4F-470F-BFD0-144BD00BA111}"/>
                          </a:ext>
                        </a:extLst>
                      </p:cNvPr>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128" y="2231359"/>
                        <a:ext cx="8428182" cy="3873877"/>
                      </a:xfrm>
                      <a:prstGeom prst="rect">
                        <a:avLst/>
                      </a:prstGeom>
                      <a:noFill/>
                      <a:ln>
                        <a:noFill/>
                      </a:ln>
                      <a:extLst/>
                    </p:spPr>
                  </p:pic>
                </p:oleObj>
              </mc:Fallback>
            </mc:AlternateContent>
          </a:graphicData>
        </a:graphic>
      </p:graphicFrame>
      <p:pic>
        <p:nvPicPr>
          <p:cNvPr id="6" name="Picture 10">
            <a:extLst>
              <a:ext uri="{FF2B5EF4-FFF2-40B4-BE49-F238E27FC236}">
                <a16:creationId xmlns="" xmlns:a16="http://schemas.microsoft.com/office/drawing/2014/main" id="{B4D6BA27-DAA5-4704-81A2-E754898C892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8692" y="928085"/>
            <a:ext cx="1482436" cy="147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153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43AE40-D192-4326-9216-3F366DF659D4}"/>
              </a:ext>
            </a:extLst>
          </p:cNvPr>
          <p:cNvSpPr>
            <a:spLocks noGrp="1"/>
          </p:cNvSpPr>
          <p:nvPr>
            <p:ph type="title"/>
          </p:nvPr>
        </p:nvSpPr>
        <p:spPr/>
        <p:txBody>
          <a:bodyPr/>
          <a:lstStyle/>
          <a:p>
            <a:r>
              <a:rPr lang="en-US" dirty="0"/>
              <a:t>Volkswagen mitigation trust</a:t>
            </a:r>
          </a:p>
        </p:txBody>
      </p:sp>
      <p:sp>
        <p:nvSpPr>
          <p:cNvPr id="4" name="Slide Number Placeholder 3">
            <a:extLst>
              <a:ext uri="{FF2B5EF4-FFF2-40B4-BE49-F238E27FC236}">
                <a16:creationId xmlns="" xmlns:a16="http://schemas.microsoft.com/office/drawing/2014/main" id="{3CF8D366-4CD0-4B33-9143-AA8EA451D1EE}"/>
              </a:ext>
            </a:extLst>
          </p:cNvPr>
          <p:cNvSpPr>
            <a:spLocks noGrp="1"/>
          </p:cNvSpPr>
          <p:nvPr>
            <p:ph type="sldNum" sz="quarter" idx="12"/>
          </p:nvPr>
        </p:nvSpPr>
        <p:spPr/>
        <p:txBody>
          <a:bodyPr/>
          <a:lstStyle/>
          <a:p>
            <a:r>
              <a:rPr lang="en-US"/>
              <a:t>Slide </a:t>
            </a:r>
            <a:fld id="{D418B479-6B46-47D7-AF0A-744783EA276B}" type="slidenum">
              <a:rPr lang="en-US" smtClean="0"/>
              <a:pPr/>
              <a:t>9</a:t>
            </a:fld>
            <a:endParaRPr lang="en-US" dirty="0"/>
          </a:p>
        </p:txBody>
      </p:sp>
      <p:sp>
        <p:nvSpPr>
          <p:cNvPr id="5" name="Content Placeholder 2">
            <a:extLst>
              <a:ext uri="{FF2B5EF4-FFF2-40B4-BE49-F238E27FC236}">
                <a16:creationId xmlns="" xmlns:a16="http://schemas.microsoft.com/office/drawing/2014/main" id="{12CE2BF3-4AF1-40D7-802D-A7C3B0F9FB9A}"/>
              </a:ext>
            </a:extLst>
          </p:cNvPr>
          <p:cNvSpPr>
            <a:spLocks noGrp="1"/>
          </p:cNvSpPr>
          <p:nvPr>
            <p:ph idx="1"/>
          </p:nvPr>
        </p:nvSpPr>
        <p:spPr>
          <a:xfrm>
            <a:off x="457200" y="2429164"/>
            <a:ext cx="7218218" cy="3696999"/>
          </a:xfrm>
        </p:spPr>
        <p:txBody>
          <a:bodyPr rtlCol="0">
            <a:normAutofit fontScale="92500"/>
          </a:bodyPr>
          <a:lstStyle/>
          <a:p>
            <a:pPr>
              <a:spcAft>
                <a:spcPts val="0"/>
              </a:spcAft>
              <a:defRPr/>
            </a:pPr>
            <a:r>
              <a:rPr lang="en-US" sz="3600" dirty="0"/>
              <a:t>$72.2 million</a:t>
            </a:r>
          </a:p>
          <a:p>
            <a:pPr>
              <a:spcAft>
                <a:spcPts val="0"/>
              </a:spcAft>
              <a:defRPr/>
            </a:pPr>
            <a:r>
              <a:rPr lang="en-US" sz="3600" dirty="0"/>
              <a:t>2027 spending deadline</a:t>
            </a:r>
          </a:p>
          <a:p>
            <a:pPr>
              <a:spcAft>
                <a:spcPts val="0"/>
              </a:spcAft>
              <a:defRPr/>
            </a:pPr>
            <a:r>
              <a:rPr lang="en-US" sz="3600" dirty="0"/>
              <a:t>Up to 15% for EV charging &amp; hydrogen fueling</a:t>
            </a:r>
          </a:p>
          <a:p>
            <a:pPr>
              <a:spcAft>
                <a:spcPts val="0"/>
              </a:spcAft>
              <a:defRPr/>
            </a:pPr>
            <a:r>
              <a:rPr lang="en-US" sz="3600" dirty="0"/>
              <a:t>85% for other project categories</a:t>
            </a:r>
          </a:p>
          <a:p>
            <a:pPr>
              <a:spcAft>
                <a:spcPts val="0"/>
              </a:spcAft>
              <a:defRPr/>
            </a:pPr>
            <a:r>
              <a:rPr lang="en-US" sz="3600" dirty="0"/>
              <a:t>NJDEP is lead agency</a:t>
            </a:r>
          </a:p>
          <a:p>
            <a:pPr marL="0" indent="0">
              <a:spcAft>
                <a:spcPts val="0"/>
              </a:spcAft>
              <a:buNone/>
              <a:defRPr/>
            </a:pPr>
            <a:endParaRPr lang="en-US" dirty="0"/>
          </a:p>
          <a:p>
            <a:pPr marL="0" indent="0">
              <a:spcAft>
                <a:spcPts val="0"/>
              </a:spcAft>
              <a:buNone/>
              <a:defRPr/>
            </a:pPr>
            <a:endParaRPr lang="en-US" dirty="0"/>
          </a:p>
          <a:p>
            <a:pPr marL="0" indent="0">
              <a:spcAft>
                <a:spcPts val="0"/>
              </a:spcAft>
              <a:buNone/>
              <a:defRPr/>
            </a:pPr>
            <a:endParaRPr lang="en-US" sz="1500" dirty="0"/>
          </a:p>
        </p:txBody>
      </p:sp>
      <p:pic>
        <p:nvPicPr>
          <p:cNvPr id="6" name="Picture 10">
            <a:extLst>
              <a:ext uri="{FF2B5EF4-FFF2-40B4-BE49-F238E27FC236}">
                <a16:creationId xmlns="" xmlns:a16="http://schemas.microsoft.com/office/drawing/2014/main" id="{53A0FE79-E95C-44C1-82E8-6C66131A5A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7760" y="1365971"/>
            <a:ext cx="1669040" cy="166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4304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Q Them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DAQ Theme" id="{B8EFCA8D-F058-4AAD-BF04-428C633A3DC2}" vid="{7D5AC123-C709-4A5E-A868-EF3589E30C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DAQ Theme</Template>
  <TotalTime>245</TotalTime>
  <Words>824</Words>
  <Application>Microsoft Macintosh PowerPoint</Application>
  <PresentationFormat>On-screen Show (4:3)</PresentationFormat>
  <Paragraphs>129</Paragraphs>
  <Slides>11</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DAQ Theme</vt:lpstr>
      <vt:lpstr>Chart</vt:lpstr>
      <vt:lpstr>Bureau of Mobile Sources</vt:lpstr>
      <vt:lpstr>PowerPoint Presentation</vt:lpstr>
      <vt:lpstr>Historic voluntary diesel reduction projects in nj prior to 2016</vt:lpstr>
      <vt:lpstr>Current funding for diesel projects</vt:lpstr>
      <vt:lpstr>Greenhouse gas inventory</vt:lpstr>
      <vt:lpstr>It Pay$ to plug in  NJ’s Electric Vehicle charging grants</vt:lpstr>
      <vt:lpstr>Current funding for  electric vehicle infrastructure </vt:lpstr>
      <vt:lpstr>Volkswagen Settlement (in billions)</vt:lpstr>
      <vt:lpstr>Volkswagen mitigation trust</vt:lpstr>
      <vt:lpstr>Eligible Vehicle Classes/Equipment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Bureau of Mobile Sources</dc:title>
  <dc:creator>Evanego, Melissa</dc:creator>
  <cp:lastModifiedBy>Ron Poustchi</cp:lastModifiedBy>
  <cp:revision>14</cp:revision>
  <dcterms:created xsi:type="dcterms:W3CDTF">2018-11-15T16:36:59Z</dcterms:created>
  <dcterms:modified xsi:type="dcterms:W3CDTF">2018-11-16T05:24:55Z</dcterms:modified>
</cp:coreProperties>
</file>