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7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7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8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9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2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5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4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5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8741-21AB-4EF4-BDB1-991CFB0A45A3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DC7B4-01B0-44E8-886E-6D8A15C5B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8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inda.taylor@dep.nj.gov" TargetMode="External"/><Relationship Id="rId4" Type="http://schemas.openxmlformats.org/officeDocument/2006/relationships/hyperlink" Target="http://www.nj.gov/dep/od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.Taylor@dep.nj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 contras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399"/>
          </a:xfrm>
        </p:spPr>
        <p:txBody>
          <a:bodyPr/>
          <a:lstStyle/>
          <a:p>
            <a:r>
              <a:rPr lang="en-US" b="1" dirty="0"/>
              <a:t>OFFICE OF DISPUTE RESOLUTION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534400" cy="5334000"/>
          </a:xfrm>
        </p:spPr>
        <p:txBody>
          <a:bodyPr>
            <a:normAutofit fontScale="40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5500" dirty="0">
                <a:solidFill>
                  <a:schemeClr val="tx1"/>
                </a:solidFill>
                <a:latin typeface="Clarendon Cd (W1)" pitchFamily="18" charset="0"/>
              </a:rPr>
              <a:t>Voluntary program that provides a non-court based forum for resolution of disagreements between the regulated community and the DEP.  The ODR will entertain any request to resolve a dispute other than </a:t>
            </a:r>
          </a:p>
          <a:p>
            <a:pPr algn="l"/>
            <a:r>
              <a:rPr lang="en-US" sz="5000" dirty="0">
                <a:solidFill>
                  <a:schemeClr val="tx1"/>
                </a:solidFill>
                <a:latin typeface="Clarendon Cd (W1)" pitchFamily="18" charset="0"/>
              </a:rPr>
              <a:t>	</a:t>
            </a:r>
            <a:r>
              <a:rPr lang="en-US" sz="4000" b="1" dirty="0">
                <a:solidFill>
                  <a:schemeClr val="tx1"/>
                </a:solidFill>
                <a:latin typeface="Clarendon Cd (W1)" pitchFamily="18" charset="0"/>
              </a:rPr>
              <a:t>1)</a:t>
            </a:r>
            <a:r>
              <a:rPr lang="en-US" sz="4000" dirty="0">
                <a:solidFill>
                  <a:schemeClr val="tx1"/>
                </a:solidFill>
                <a:latin typeface="Clarendon Cd (W1)" pitchFamily="18" charset="0"/>
              </a:rPr>
              <a:t>  </a:t>
            </a:r>
            <a:r>
              <a:rPr lang="en-US" sz="5500" dirty="0">
                <a:solidFill>
                  <a:schemeClr val="tx1"/>
                </a:solidFill>
                <a:latin typeface="Clarendon Cd (W1)" pitchFamily="18" charset="0"/>
              </a:rPr>
              <a:t>a direct challenge to a DEP regulation, rule or policy; or </a:t>
            </a:r>
            <a:br>
              <a:rPr lang="en-US" sz="5000" dirty="0">
                <a:solidFill>
                  <a:schemeClr val="tx1"/>
                </a:solidFill>
                <a:latin typeface="Clarendon Cd (W1)" pitchFamily="18" charset="0"/>
              </a:rPr>
            </a:br>
            <a:r>
              <a:rPr lang="en-US" sz="5000" dirty="0">
                <a:solidFill>
                  <a:schemeClr val="tx1"/>
                </a:solidFill>
                <a:latin typeface="Clarendon Cd (W1)" pitchFamily="18" charset="0"/>
              </a:rPr>
              <a:t>	</a:t>
            </a:r>
            <a:r>
              <a:rPr lang="en-US" sz="4000" b="1" dirty="0">
                <a:solidFill>
                  <a:schemeClr val="tx1"/>
                </a:solidFill>
                <a:latin typeface="Clarendon Cd (W1)" pitchFamily="18" charset="0"/>
              </a:rPr>
              <a:t>2)</a:t>
            </a:r>
            <a:r>
              <a:rPr lang="en-US" sz="4000" dirty="0">
                <a:solidFill>
                  <a:schemeClr val="tx1"/>
                </a:solidFill>
                <a:latin typeface="Clarendon Cd (W1)" pitchFamily="18" charset="0"/>
              </a:rPr>
              <a:t>  </a:t>
            </a:r>
            <a:r>
              <a:rPr lang="en-US" sz="5500" dirty="0">
                <a:solidFill>
                  <a:schemeClr val="tx1"/>
                </a:solidFill>
                <a:latin typeface="Clarendon Cd (W1)" pitchFamily="18" charset="0"/>
              </a:rPr>
              <a:t>a dispute solely between private parties.</a:t>
            </a:r>
          </a:p>
          <a:p>
            <a:pPr algn="l"/>
            <a:endParaRPr lang="en-US" sz="4500" dirty="0">
              <a:solidFill>
                <a:schemeClr val="tx1"/>
              </a:solidFill>
              <a:latin typeface="Clarendon Cd (W1)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5500" dirty="0">
                <a:solidFill>
                  <a:schemeClr val="tx1"/>
                </a:solidFill>
                <a:latin typeface="Clarendon Cd (W1)" pitchFamily="18" charset="0"/>
              </a:rPr>
              <a:t>ODR staff act as neutrals and offer mediation and facilitation services.</a:t>
            </a:r>
          </a:p>
          <a:p>
            <a:pPr algn="l"/>
            <a:endParaRPr lang="en-US" sz="4500" dirty="0">
              <a:solidFill>
                <a:schemeClr val="tx1"/>
              </a:solidFill>
              <a:latin typeface="Clarendon Cd (W1)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5500" dirty="0">
                <a:solidFill>
                  <a:schemeClr val="tx1"/>
                </a:solidFill>
                <a:latin typeface="Clarendon Cd (W1)" pitchFamily="18" charset="0"/>
              </a:rPr>
              <a:t>Frequently handle objections to and appeals from permit conditions and denials, compliance issues and penalty assessments.  </a:t>
            </a:r>
          </a:p>
          <a:p>
            <a:pPr algn="l"/>
            <a:endParaRPr lang="en-US" sz="4500" dirty="0">
              <a:solidFill>
                <a:schemeClr val="tx1"/>
              </a:solidFill>
              <a:latin typeface="Clarendon Cd (W1)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5500" dirty="0">
                <a:solidFill>
                  <a:schemeClr val="tx1"/>
                </a:solidFill>
                <a:latin typeface="Clarendon Cd (W1)" pitchFamily="18" charset="0"/>
              </a:rPr>
              <a:t>Over 85% of the cases where the parties have agreed to participate in </a:t>
            </a:r>
            <a:r>
              <a:rPr lang="en-US" sz="5500" dirty="0">
                <a:solidFill>
                  <a:schemeClr val="tx1"/>
                </a:solidFill>
                <a:latin typeface="Clarendon Cd (W1)"/>
              </a:rPr>
              <a:t>Alternative Dispute Resolution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>
                <a:solidFill>
                  <a:schemeClr val="tx1"/>
                </a:solidFill>
                <a:latin typeface="Clarendon Cd (W1)" pitchFamily="18" charset="0"/>
              </a:rPr>
              <a:t>have resulted in a mutually satisfactory agreement.</a:t>
            </a:r>
          </a:p>
          <a:p>
            <a:pPr algn="l"/>
            <a:endParaRPr lang="en-US" sz="4500" dirty="0">
              <a:solidFill>
                <a:schemeClr val="tx1"/>
              </a:solidFill>
              <a:latin typeface="Clarendon Cd (W1)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5500" dirty="0">
                <a:solidFill>
                  <a:schemeClr val="tx1"/>
                </a:solidFill>
                <a:latin typeface="Clarendon Cd (W1)" pitchFamily="18" charset="0"/>
              </a:rPr>
              <a:t>For more information: </a:t>
            </a:r>
            <a:r>
              <a:rPr lang="en-US" sz="5500" dirty="0">
                <a:solidFill>
                  <a:schemeClr val="tx1"/>
                </a:solidFill>
                <a:latin typeface="Clarendon Cd (W1)" pitchFamily="18" charset="0"/>
                <a:hlinkClick r:id="rId4"/>
              </a:rPr>
              <a:t>www.nj.gov/dep/odr</a:t>
            </a:r>
            <a:r>
              <a:rPr lang="en-US" sz="5500" dirty="0">
                <a:solidFill>
                  <a:schemeClr val="tx1"/>
                </a:solidFill>
                <a:latin typeface="Clarendon Cd (W1)" pitchFamily="18" charset="0"/>
              </a:rPr>
              <a:t> or contact Linda Taylor at 609-633-1432 or </a:t>
            </a:r>
            <a:r>
              <a:rPr lang="en-US" sz="5500" dirty="0">
                <a:solidFill>
                  <a:schemeClr val="tx1"/>
                </a:solidFill>
                <a:latin typeface="Clarendon Cd (W1)" pitchFamily="18" charset="0"/>
                <a:hlinkClick r:id="rId5"/>
              </a:rPr>
              <a:t>linda.taylor@dep.nj.gov</a:t>
            </a:r>
            <a:endParaRPr lang="en-US" sz="5500" dirty="0">
              <a:solidFill>
                <a:schemeClr val="tx1"/>
              </a:solidFill>
              <a:latin typeface="Clarendon Cd (W1)" pitchFamily="18" charset="0"/>
            </a:endParaRPr>
          </a:p>
          <a:p>
            <a:pPr algn="l"/>
            <a:endParaRPr lang="en-US" sz="5500" dirty="0">
              <a:solidFill>
                <a:schemeClr val="tx1"/>
              </a:solidFill>
              <a:latin typeface="Clarendon Cd (W1)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1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8080">
              <a:alpha val="39999"/>
            </a:srgbClr>
          </a:solidFill>
        </p:spPr>
        <p:txBody>
          <a:bodyPr/>
          <a:lstStyle/>
          <a:p>
            <a:r>
              <a:rPr lang="en-US" altLang="en-US" u="sng" dirty="0">
                <a:latin typeface="Clarendon Cd (W1)" pitchFamily="18" charset="0"/>
              </a:rPr>
              <a:t>Goals of ODR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altLang="en-US" dirty="0">
                <a:latin typeface="Clarendon Cd (W1)" pitchFamily="18" charset="0"/>
              </a:rPr>
              <a:t>To define and clarify issues;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latin typeface="Clarendon Cd (W1)" pitchFamily="18" charset="0"/>
              </a:rPr>
              <a:t>To facilitate communication between regulated parties and DEP staff;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latin typeface="Clarendon Cd (W1)" pitchFamily="18" charset="0"/>
              </a:rPr>
              <a:t>To encourage collaborative problem-solving;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latin typeface="Clarendon Cd (W1)" pitchFamily="18" charset="0"/>
              </a:rPr>
              <a:t>To explore options for resolution of the issues; and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latin typeface="Clarendon Cd (W1)" pitchFamily="18" charset="0"/>
              </a:rPr>
              <a:t>To promote and document a mutually satisfactory agreement.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1997839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altLang="en-US" dirty="0">
              <a:latin typeface="Clarendon Cd (W1)" pitchFamily="18" charset="0"/>
            </a:endParaRPr>
          </a:p>
        </p:txBody>
      </p:sp>
      <p:pic>
        <p:nvPicPr>
          <p:cNvPr id="8" name="Picture 4" descr="MC90007106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921250"/>
            <a:ext cx="2057400" cy="19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MC90005685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893" y="5092989"/>
            <a:ext cx="18018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29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8080">
              <a:alpha val="39999"/>
            </a:srgbClr>
          </a:solidFill>
        </p:spPr>
        <p:txBody>
          <a:bodyPr/>
          <a:lstStyle/>
          <a:p>
            <a:r>
              <a:rPr lang="en-US" altLang="en-US" dirty="0">
                <a:latin typeface="Clarendon Cd (W1)" pitchFamily="18" charset="0"/>
              </a:rPr>
              <a:t>Benefits of ADR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altLang="en-US" dirty="0">
              <a:latin typeface="Clarendon Cd (W1)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en-US" dirty="0">
                <a:latin typeface="Clarendon Cd (W1)" pitchFamily="18" charset="0"/>
              </a:rPr>
              <a:t>Helps reduce litigation costs.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en-US" dirty="0">
                <a:latin typeface="Clarendon Cd (W1)" pitchFamily="18" charset="0"/>
              </a:rPr>
              <a:t>Saves time; promotes program efficiency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en-US" dirty="0">
                <a:latin typeface="Clarendon Cd (W1)" pitchFamily="18" charset="0"/>
              </a:rPr>
              <a:t>Customer Service.  Provides additional access to regulated community for meaningful dialogue with the DEP.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en-US" dirty="0">
                <a:latin typeface="Clarendon Cd (W1)" pitchFamily="18" charset="0"/>
              </a:rPr>
              <a:t>Allows direct participation in developing a mutually agreeable solution to the problem. </a:t>
            </a:r>
            <a:br>
              <a:rPr lang="en-US" altLang="en-US" dirty="0">
                <a:latin typeface="Clarendon Cd (W1)" pitchFamily="18" charset="0"/>
              </a:rPr>
            </a:b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975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8080">
              <a:alpha val="39999"/>
            </a:srgbClr>
          </a:solidFill>
        </p:spPr>
        <p:txBody>
          <a:bodyPr/>
          <a:lstStyle/>
          <a:p>
            <a:r>
              <a:rPr lang="en-US" altLang="en-US" dirty="0">
                <a:latin typeface="Clarendon Cd (W1)" pitchFamily="18" charset="0"/>
              </a:rPr>
              <a:t>Examples of ODR Cases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Cases from throughout the Department - Land Use Permitting and Enforcement cases have, historically, been most frequently requested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Multiple parties or programs may participate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With DAGs/Attorneys participating, but not always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We will combine matters and parties, if requested, in an effort to effect efficiencies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5883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229600" cy="1143000"/>
          </a:xfrm>
          <a:solidFill>
            <a:srgbClr val="008080">
              <a:alpha val="39999"/>
            </a:srgbClr>
          </a:solidFill>
        </p:spPr>
        <p:txBody>
          <a:bodyPr/>
          <a:lstStyle/>
          <a:p>
            <a:r>
              <a:rPr lang="en-US" altLang="en-US" dirty="0">
                <a:latin typeface="Clarendon Cd (W1)" pitchFamily="18" charset="0"/>
              </a:rPr>
              <a:t>ODR Process</a:t>
            </a:r>
          </a:p>
        </p:txBody>
      </p:sp>
      <p:pic>
        <p:nvPicPr>
          <p:cNvPr id="5" name="Picture 6" descr="MC900044856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4156">
            <a:off x="533400" y="132850"/>
            <a:ext cx="1219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MC90004484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6003">
            <a:off x="7323745" y="245788"/>
            <a:ext cx="15049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Prepare a concise, factual and persuasive request - provide as much relevant information as possible.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ODR reviews the request and submits to other parties to see if they will participate in ADR.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Once all parties agree to ADR, conduct organizational conference call, determine whether information exchange may be necessary  and schedule a mediation session.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If circumstances merit, </a:t>
            </a:r>
            <a:r>
              <a:rPr lang="en-US" altLang="en-US" sz="2000" i="1" u="sng" dirty="0"/>
              <a:t>ex </a:t>
            </a:r>
            <a:r>
              <a:rPr lang="en-US" altLang="en-US" sz="2000" i="1" u="sng" dirty="0" err="1"/>
              <a:t>parte</a:t>
            </a:r>
            <a:r>
              <a:rPr lang="en-US" altLang="en-US" sz="2000" i="1" u="sng" dirty="0"/>
              <a:t> </a:t>
            </a:r>
            <a:r>
              <a:rPr lang="en-US" altLang="en-US" sz="2000" dirty="0"/>
              <a:t>communication conducted prior to mediation date.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Conduct Mediation or Facilitative meeting. 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Essential terms of any agreement are documented on an ADR Term Sheet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Mediation Summary letter sent.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ODR is point of contact for exchange of information.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Draft Settlement Document for parties’ review and approval.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Finalize Settlement Document.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Public Notice if necessary.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larendon Cd (W1)" pitchFamily="18" charset="0"/>
              </a:rPr>
              <a:t>Matter remains open in ODR until final execution of settlement document.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4339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8080">
              <a:alpha val="39999"/>
            </a:srgbClr>
          </a:solidFill>
        </p:spPr>
        <p:txBody>
          <a:bodyPr/>
          <a:lstStyle/>
          <a:p>
            <a:r>
              <a:rPr lang="en-US" altLang="en-US" dirty="0">
                <a:latin typeface="Clarendon Cd (W1)" pitchFamily="18" charset="0"/>
              </a:rPr>
              <a:t>Confidentiality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larendon Cd (W1)" pitchFamily="18" charset="0"/>
              </a:rPr>
              <a:t>All requests, documentation submitted and information discussed remain confidential in accordance with Uniform Mediation Act.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dirty="0">
              <a:latin typeface="Clarendon Cd (W1)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larendon Cd (W1)" pitchFamily="18" charset="0"/>
              </a:rPr>
              <a:t>Mediation Agreement signed at mediation session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dirty="0">
              <a:latin typeface="Clarendon Cd (W1)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/>
              <a:t>Executed Settlement Document is a public document.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dirty="0">
              <a:latin typeface="Clarendon Cd (W1)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107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u="sng" dirty="0">
                <a:latin typeface="Clarendon Cd (W1)" pitchFamily="18" charset="0"/>
              </a:rPr>
              <a:t>Contact Information</a:t>
            </a:r>
            <a:br>
              <a:rPr lang="en-US" altLang="en-US" u="sng" dirty="0">
                <a:latin typeface="Clarendon Cd (W1)" pitchFamily="18" charset="0"/>
              </a:rPr>
            </a:br>
            <a:r>
              <a:rPr lang="en-US" altLang="en-US" dirty="0">
                <a:latin typeface="Clarendon Cd (W1)" pitchFamily="18" charset="0"/>
              </a:rPr>
              <a:t>Website:  www.nj.gov/dep/odr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842605"/>
              </p:ext>
            </p:extLst>
          </p:nvPr>
        </p:nvGraphicFramePr>
        <p:xfrm>
          <a:off x="990600" y="1676400"/>
          <a:ext cx="7010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Linda Taylor, Dispute Resolution Specialist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State of NJ Trained Mediator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Office of Dispute Resolution Specialist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401 E. State Street, P.O. Box 402, Mail Code 401-07, Trenton NJ  08625</a:t>
                      </a:r>
                    </a:p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hlinkClick r:id="rId2"/>
                        </a:rPr>
                        <a:t>Linda.Taylor@dep.nj.gov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609-633-1432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5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396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Clarendon Cd (W1)</vt:lpstr>
      <vt:lpstr>Wingdings</vt:lpstr>
      <vt:lpstr>Office Theme</vt:lpstr>
      <vt:lpstr>OFFICE OF DISPUTE RESOLUTION</vt:lpstr>
      <vt:lpstr>Goals of ODR</vt:lpstr>
      <vt:lpstr>Benefits of ADR</vt:lpstr>
      <vt:lpstr>Examples of ODR Cases</vt:lpstr>
      <vt:lpstr>ODR Process</vt:lpstr>
      <vt:lpstr>Confidentiality</vt:lpstr>
      <vt:lpstr>Contact Information Website:  www.nj.gov/dep/odr</vt:lpstr>
    </vt:vector>
  </TitlesOfParts>
  <Company>NJDEP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DISPUTE RESOLUTION</dc:title>
  <dc:creator>Linda Taylor</dc:creator>
  <cp:lastModifiedBy>Taylor, Linda</cp:lastModifiedBy>
  <cp:revision>45</cp:revision>
  <cp:lastPrinted>2018-03-23T14:06:05Z</cp:lastPrinted>
  <dcterms:created xsi:type="dcterms:W3CDTF">2014-02-19T14:19:35Z</dcterms:created>
  <dcterms:modified xsi:type="dcterms:W3CDTF">2018-11-05T21:51:10Z</dcterms:modified>
</cp:coreProperties>
</file>